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333" r:id="rId8"/>
    <p:sldId id="263" r:id="rId9"/>
    <p:sldId id="334" r:id="rId10"/>
    <p:sldId id="335" r:id="rId11"/>
    <p:sldId id="332" r:id="rId12"/>
    <p:sldId id="265" r:id="rId13"/>
    <p:sldId id="266" r:id="rId14"/>
    <p:sldId id="267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264" r:id="rId50"/>
    <p:sldId id="310" r:id="rId51"/>
    <p:sldId id="311" r:id="rId52"/>
    <p:sldId id="268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09" r:id="rId74"/>
    <p:sldId id="308" r:id="rId75"/>
    <p:sldId id="306" r:id="rId76"/>
    <p:sldId id="307" r:id="rId77"/>
    <p:sldId id="304" r:id="rId78"/>
    <p:sldId id="305" r:id="rId79"/>
    <p:sldId id="257" r:id="rId8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200"/>
    <a:srgbClr val="F3D7E1"/>
    <a:srgbClr val="FB6602"/>
    <a:srgbClr val="00AC97"/>
    <a:srgbClr val="DD5F84"/>
    <a:srgbClr val="5276B2"/>
    <a:srgbClr val="FFE55E"/>
    <a:srgbClr val="5175B2"/>
    <a:srgbClr val="FFA300"/>
    <a:srgbClr val="EF1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97"/>
    <p:restoredTop sz="96405"/>
  </p:normalViewPr>
  <p:slideViewPr>
    <p:cSldViewPr snapToGrid="0">
      <p:cViewPr varScale="1">
        <p:scale>
          <a:sx n="114" d="100"/>
          <a:sy n="114" d="100"/>
        </p:scale>
        <p:origin x="13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1607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3438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17224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3439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8024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9530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28202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7367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8288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9749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2253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9F807-C3A1-314E-B180-E526613C8A95}" type="datetimeFigureOut">
              <a:rPr kumimoji="1" lang="ko-Kore-KR" altLang="en-US" smtClean="0"/>
              <a:t>01/09/2025</a:t>
            </a:fld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1985C-A5A8-4846-8FD1-D4BB38AE126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6710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image" Target="../media/image35.jpg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5" Type="http://schemas.openxmlformats.org/officeDocument/2006/relationships/image" Target="../media/image4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Relationship Id="rId1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sds.kosha.or.kr/MSDS" TargetMode="External"/><Relationship Id="rId4" Type="http://schemas.openxmlformats.org/officeDocument/2006/relationships/image" Target="../media/image9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8.pn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9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10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12.png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4.png"/><Relationship Id="rId7" Type="http://schemas.openxmlformats.org/officeDocument/2006/relationships/image" Target="../media/image11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1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1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2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2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22.png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6.png"/><Relationship Id="rId7" Type="http://schemas.openxmlformats.org/officeDocument/2006/relationships/image" Target="../media/image12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2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25.png"/><Relationship Id="rId4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2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6.png"/><Relationship Id="rId7" Type="http://schemas.openxmlformats.org/officeDocument/2006/relationships/image" Target="../media/image13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31.png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32.png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3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3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3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40.png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4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4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276FC31-3CD0-C9F1-7A7A-F5E67BE92D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302E330-45E7-88DF-401A-C0233F37B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833" y="5960212"/>
            <a:ext cx="1593130" cy="56784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E027FDB-0DE9-CD93-2C1D-0136E83E38CC}"/>
              </a:ext>
            </a:extLst>
          </p:cNvPr>
          <p:cNvSpPr/>
          <p:nvPr/>
        </p:nvSpPr>
        <p:spPr>
          <a:xfrm>
            <a:off x="262647" y="261456"/>
            <a:ext cx="1789889" cy="292605"/>
          </a:xfrm>
          <a:prstGeom prst="rect">
            <a:avLst/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1200" dirty="0">
                <a:solidFill>
                  <a:schemeClr val="tx1"/>
                </a:solidFill>
                <a:latin typeface="+mn-ea"/>
              </a:rPr>
              <a:t>2</a:t>
            </a:r>
            <a:r>
              <a:rPr kumimoji="1" lang="en-US" altLang="ko-KR" sz="1200" dirty="0">
                <a:solidFill>
                  <a:schemeClr val="tx1"/>
                </a:solidFill>
                <a:latin typeface="+mn-ea"/>
              </a:rPr>
              <a:t>024-</a:t>
            </a:r>
            <a:r>
              <a:rPr kumimoji="1" lang="ko-KR" altLang="en-US" sz="1200" dirty="0">
                <a:solidFill>
                  <a:schemeClr val="tx1"/>
                </a:solidFill>
                <a:latin typeface="+mn-ea"/>
              </a:rPr>
              <a:t>교육혁신실</a:t>
            </a:r>
            <a:r>
              <a:rPr kumimoji="1" lang="en-US" altLang="ko-KR" sz="1200" dirty="0">
                <a:solidFill>
                  <a:schemeClr val="tx1"/>
                </a:solidFill>
                <a:latin typeface="+mn-ea"/>
              </a:rPr>
              <a:t>-981</a:t>
            </a:r>
            <a:endParaRPr kumimoji="1" lang="ko-Kore-KR" altLang="en-US" sz="12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24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2">
            <a:extLst>
              <a:ext uri="{FF2B5EF4-FFF2-40B4-BE49-F238E27FC236}">
                <a16:creationId xmlns:a16="http://schemas.microsoft.com/office/drawing/2014/main" id="{EC6E02EB-01E5-A1C1-066A-5ED494CEF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04026"/>
              </p:ext>
            </p:extLst>
          </p:nvPr>
        </p:nvGraphicFramePr>
        <p:xfrm>
          <a:off x="1277177" y="3265430"/>
          <a:ext cx="8136000" cy="3257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1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9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교육과정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교육대상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교육시간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교육내용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04">
                <a:tc rowSpan="3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특별</a:t>
                      </a:r>
                      <a:endParaRPr lang="en-US" altLang="ko-KR" sz="1200" b="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교육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일용근로자 및 근로계약기간이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주일 이하인 기간제 근로자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*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별표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5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050" spc="-100" baseline="0" dirty="0" err="1">
                          <a:latin typeface="+mj-ea"/>
                          <a:ea typeface="+mj-ea"/>
                        </a:rPr>
                        <a:t>호라목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39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조는 제외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)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해당작업 종사 근로자에 한정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>
                          <a:latin typeface="+mj-ea"/>
                          <a:ea typeface="+mj-ea"/>
                        </a:rPr>
                        <a:t>시간</a:t>
                      </a:r>
                      <a:endParaRPr lang="en-US" altLang="ko-KR" sz="1200" spc="-100" baseline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>
                          <a:latin typeface="+mj-ea"/>
                          <a:ea typeface="+mj-ea"/>
                        </a:rPr>
                        <a:t>이상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j-ea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산업안전보건법 시행규칙 별표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5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  (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안전보건교육 교육대상별 교육내용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)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참고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473"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일용근로자 및 근로계약기간이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주일 이하인 기간제 근로자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*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별표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5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호 </a:t>
                      </a:r>
                      <a:r>
                        <a:rPr lang="ko-KR" altLang="en-US" sz="1050" spc="-100" baseline="0" dirty="0" err="1">
                          <a:latin typeface="+mj-ea"/>
                          <a:ea typeface="+mj-ea"/>
                        </a:rPr>
                        <a:t>라목제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39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호 해당작업 종사 </a:t>
                      </a:r>
                      <a:endParaRPr lang="en-US" altLang="ko-KR" sz="105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근로자에 한정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4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이상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086"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건설업 </a:t>
                      </a: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 err="1">
                          <a:latin typeface="+mj-ea"/>
                          <a:ea typeface="+mj-ea"/>
                        </a:rPr>
                        <a:t>기초∙안전</a:t>
                      </a:r>
                      <a:endParaRPr lang="ko-KR" altLang="en-US" sz="1200" b="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보건교육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일용근로자 및 근로계약기간이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주일 이하인 기간제근로자를 제외한 근로자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*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별표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5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호 </a:t>
                      </a:r>
                      <a:r>
                        <a:rPr lang="ko-KR" altLang="en-US" sz="1050" spc="-100" baseline="0" dirty="0" err="1">
                          <a:latin typeface="+mj-ea"/>
                          <a:ea typeface="+mj-ea"/>
                        </a:rPr>
                        <a:t>라목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 해당 작업 종사근로자에   </a:t>
                      </a:r>
                      <a:endParaRPr lang="en-US" altLang="ko-KR" sz="105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050" spc="-100" baseline="0" dirty="0"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050" spc="-100" baseline="0" dirty="0">
                          <a:latin typeface="+mj-ea"/>
                          <a:ea typeface="+mj-ea"/>
                        </a:rPr>
                        <a:t>한정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8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시간</a:t>
                      </a:r>
                      <a:endParaRPr lang="en-US" altLang="ko-KR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이상</a:t>
                      </a:r>
                      <a:endParaRPr lang="ko-KR" altLang="en-US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산업안전보건법 주요내용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건설 일용근로자 관련부분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안전의식 제고에 관한 사항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  <a:cs typeface="Mangal"/>
                        </a:rPr>
                        <a:t>작업별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 위험요인과 안전작업방법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재해사례 및 예방대책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건설 직종별 건강장해 위험 요인과 건강관리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07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D6A48928-3C7D-54FE-94AD-C58A4AAD6F3E}"/>
              </a:ext>
            </a:extLst>
          </p:cNvPr>
          <p:cNvGrpSpPr/>
          <p:nvPr/>
        </p:nvGrpSpPr>
        <p:grpSpPr>
          <a:xfrm>
            <a:off x="0" y="1237550"/>
            <a:ext cx="9357790" cy="1146991"/>
            <a:chOff x="0" y="1237550"/>
            <a:chExt cx="9357790" cy="11469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29D4E-FB71-7D49-D40B-643C364C26A2}"/>
                </a:ext>
              </a:extLst>
            </p:cNvPr>
            <p:cNvSpPr txBox="1"/>
            <p:nvPr/>
          </p:nvSpPr>
          <p:spPr>
            <a:xfrm>
              <a:off x="916063" y="1692236"/>
              <a:ext cx="8441727" cy="6923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안전하고 건강하게 작업하기 위한 작업순서 즉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작업표준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안전작업 절차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매뉴얼 등을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기반으로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현장에 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80000"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적응하기 위해 교육하고 훈련하는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D1E13D0-9EA4-738A-8AC7-BF0F0C4460D2}"/>
                </a:ext>
              </a:extLst>
            </p:cNvPr>
            <p:cNvGrpSpPr/>
            <p:nvPr/>
          </p:nvGrpSpPr>
          <p:grpSpPr>
            <a:xfrm>
              <a:off x="0" y="1237550"/>
              <a:ext cx="6482080" cy="571503"/>
              <a:chOff x="0" y="1237550"/>
              <a:chExt cx="6482080" cy="571503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237928F1-C4E6-DE46-E29D-02B94593616C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28D48DF1-6FEC-02A2-ED80-F388E7B737F1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19" name="모서리가 둥근 직사각형 18">
                    <a:extLst>
                      <a:ext uri="{FF2B5EF4-FFF2-40B4-BE49-F238E27FC236}">
                        <a16:creationId xmlns:a16="http://schemas.microsoft.com/office/drawing/2014/main" id="{ABF31D54-00E0-5D89-ED6B-D5CA580A1CFB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20" name="모서리가 둥근 직사각형 19">
                    <a:extLst>
                      <a:ext uri="{FF2B5EF4-FFF2-40B4-BE49-F238E27FC236}">
                        <a16:creationId xmlns:a16="http://schemas.microsoft.com/office/drawing/2014/main" id="{E58C17DF-CA0D-07AB-FBF6-7FED19565E18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3D17DE-FD2C-6DF9-DD04-0B393DEB6705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3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55D2F8-A54D-B16F-8AED-4C10F53E93D8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5700954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안전보건 활동의 첫걸음</a:t>
                </a:r>
                <a:r>
                  <a:rPr kumimoji="1" lang="en-US" altLang="ko-KR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,</a:t>
                </a: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 안전보건교육</a:t>
                </a:r>
                <a:endParaRPr kumimoji="1" lang="ko-Kore-KR" altLang="en-US" sz="2400" b="1" spc="-150" dirty="0">
                  <a:solidFill>
                    <a:srgbClr val="DD5F84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4E6520C-639D-3419-EEC4-5AC5F71975AF}"/>
              </a:ext>
            </a:extLst>
          </p:cNvPr>
          <p:cNvGrpSpPr/>
          <p:nvPr/>
        </p:nvGrpSpPr>
        <p:grpSpPr>
          <a:xfrm>
            <a:off x="1122848" y="2432524"/>
            <a:ext cx="7869633" cy="763329"/>
            <a:chOff x="1122848" y="2481164"/>
            <a:chExt cx="7869633" cy="763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15E79D-05C6-4DC9-F51E-A3D2C12A1175}"/>
                </a:ext>
              </a:extLst>
            </p:cNvPr>
            <p:cNvSpPr txBox="1"/>
            <p:nvPr/>
          </p:nvSpPr>
          <p:spPr>
            <a:xfrm>
              <a:off x="1277177" y="2801423"/>
              <a:ext cx="7715304" cy="4430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200" spc="-80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200" spc="-8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altLang="ko-KR" sz="1200" spc="-80" dirty="0"/>
                <a:t> </a:t>
              </a:r>
              <a:r>
                <a:rPr lang="ko-KR" altLang="en-US" sz="1200" spc="-80" dirty="0"/>
                <a:t>산업안전보건법 제</a:t>
              </a:r>
              <a:r>
                <a:rPr lang="en-US" altLang="ko-KR" sz="1200" spc="-80" dirty="0"/>
                <a:t>29</a:t>
              </a:r>
              <a:r>
                <a:rPr lang="ko-KR" altLang="en-US" sz="1200" spc="-80" dirty="0"/>
                <a:t>조</a:t>
              </a:r>
              <a:r>
                <a:rPr lang="en-US" altLang="ko-KR" sz="1200" spc="-80" dirty="0"/>
                <a:t>(</a:t>
              </a:r>
              <a:r>
                <a:rPr lang="ko-KR" altLang="en-US" sz="1200" spc="-80" dirty="0"/>
                <a:t>근로자에 대한 안전보건교육</a:t>
              </a:r>
              <a:r>
                <a:rPr lang="en-US" altLang="ko-KR" sz="1200" spc="-80" dirty="0"/>
                <a:t>)  </a:t>
              </a:r>
              <a:r>
                <a:rPr lang="ko-KR" altLang="en-US" sz="1200" spc="-80" dirty="0"/>
                <a:t>및 제</a:t>
              </a:r>
              <a:r>
                <a:rPr lang="en-US" altLang="ko-KR" sz="1200" spc="-80" dirty="0"/>
                <a:t>31</a:t>
              </a:r>
              <a:r>
                <a:rPr lang="ko-KR" altLang="en-US" sz="1200" spc="-80" dirty="0"/>
                <a:t>조</a:t>
              </a:r>
              <a:r>
                <a:rPr lang="en-US" altLang="ko-KR" sz="1200" spc="-80" dirty="0"/>
                <a:t>(</a:t>
              </a:r>
              <a:r>
                <a:rPr lang="ko-KR" altLang="en-US" sz="1200" spc="-80" dirty="0"/>
                <a:t>건설업 기초안전보건교육</a:t>
              </a:r>
              <a:r>
                <a:rPr lang="en-US" altLang="ko-KR" sz="1200" spc="-80" dirty="0"/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200" spc="-80" dirty="0">
                  <a:solidFill>
                    <a:srgbClr val="5276B2"/>
                  </a:solidFill>
                </a:rPr>
                <a:t>•</a:t>
              </a:r>
              <a:r>
                <a:rPr lang="en-US" altLang="ko-KR" sz="1200" spc="-80" dirty="0"/>
                <a:t> </a:t>
              </a:r>
              <a:r>
                <a:rPr lang="ko-KR" altLang="en-US" sz="1200" spc="-80" dirty="0"/>
                <a:t> 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산업안전보건법 시행규칙 제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26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조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(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교육시간 및 교육내용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) 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및 제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28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조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(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건설업 기초안전보건교육의 시간∙내용 및 방법 등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)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85D196C9-1270-D60D-A779-E13934DE9A73}"/>
                </a:ext>
              </a:extLst>
            </p:cNvPr>
            <p:cNvGrpSpPr/>
            <p:nvPr/>
          </p:nvGrpSpPr>
          <p:grpSpPr>
            <a:xfrm>
              <a:off x="1122848" y="2481164"/>
              <a:ext cx="5917568" cy="270267"/>
              <a:chOff x="1122848" y="2481164"/>
              <a:chExt cx="5917568" cy="27026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458D26-6A7D-25FB-5CDA-E37638C6FA8B}"/>
                  </a:ext>
                </a:extLst>
              </p:cNvPr>
              <p:cNvSpPr txBox="1"/>
              <p:nvPr/>
            </p:nvSpPr>
            <p:spPr>
              <a:xfrm>
                <a:off x="1277177" y="2481164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sz="1800" b="1" spc="-133" dirty="0">
                    <a:solidFill>
                      <a:srgbClr val="DD5F84"/>
                    </a:solidFill>
                  </a:rPr>
                  <a:t>법에서 정하고 있는 안전보건교육</a:t>
                </a:r>
                <a:endParaRPr lang="en-US" altLang="ko-KR" sz="1800" b="1" spc="-133" dirty="0">
                  <a:solidFill>
                    <a:srgbClr val="DD5F84"/>
                  </a:solidFill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56264215-C20F-7639-B27A-837CA893814B}"/>
                  </a:ext>
                </a:extLst>
              </p:cNvPr>
              <p:cNvSpPr/>
              <p:nvPr/>
            </p:nvSpPr>
            <p:spPr>
              <a:xfrm>
                <a:off x="1122848" y="2486615"/>
                <a:ext cx="55675" cy="234000"/>
              </a:xfrm>
              <a:prstGeom prst="rect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02FAFD9-1F5F-E660-24D8-C3985FCF7A6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86D3820-202B-6C5E-9D19-932B3E44CCF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5" name="직각 삼각형[R] 14">
              <a:extLst>
                <a:ext uri="{FF2B5EF4-FFF2-40B4-BE49-F238E27FC236}">
                  <a16:creationId xmlns:a16="http://schemas.microsoft.com/office/drawing/2014/main" id="{8D968EA7-70D5-865C-3C07-BCF2058909F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7" name="직선 연결선[R] 16">
              <a:extLst>
                <a:ext uri="{FF2B5EF4-FFF2-40B4-BE49-F238E27FC236}">
                  <a16:creationId xmlns:a16="http://schemas.microsoft.com/office/drawing/2014/main" id="{FADA6381-7D79-BDA0-BC7F-FAB9931A3BC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75F4E9-C012-26BB-8369-B168C1E7F658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C46069-DFBC-49F7-96D5-6F647EF60C41}"/>
              </a:ext>
            </a:extLst>
          </p:cNvPr>
          <p:cNvSpPr txBox="1"/>
          <p:nvPr/>
        </p:nvSpPr>
        <p:spPr>
          <a:xfrm>
            <a:off x="1418202" y="225500"/>
            <a:ext cx="56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5276B1"/>
                </a:solidFill>
                <a:latin typeface="Helvetica" pitchFamily="2" charset="0"/>
              </a:rPr>
              <a:t>예비산업인력</a:t>
            </a:r>
            <a:r>
              <a:rPr lang="ko-KR" altLang="en-US" sz="2800" b="1" dirty="0">
                <a:solidFill>
                  <a:srgbClr val="5276B1"/>
                </a:solidFill>
                <a:effectLst/>
                <a:latin typeface="Helvetica" pitchFamily="2" charset="0"/>
              </a:rPr>
              <a:t>의 직장생활</a:t>
            </a:r>
            <a:endParaRPr lang="en-US" altLang="ko-KR" sz="2800" b="1" dirty="0">
              <a:solidFill>
                <a:srgbClr val="5276B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7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08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02FAFD9-1F5F-E660-24D8-C3985FCF7A6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86D3820-202B-6C5E-9D19-932B3E44CCF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5" name="직각 삼각형[R] 14">
              <a:extLst>
                <a:ext uri="{FF2B5EF4-FFF2-40B4-BE49-F238E27FC236}">
                  <a16:creationId xmlns:a16="http://schemas.microsoft.com/office/drawing/2014/main" id="{8D968EA7-70D5-865C-3C07-BCF2058909F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7" name="직선 연결선[R] 16">
              <a:extLst>
                <a:ext uri="{FF2B5EF4-FFF2-40B4-BE49-F238E27FC236}">
                  <a16:creationId xmlns:a16="http://schemas.microsoft.com/office/drawing/2014/main" id="{FADA6381-7D79-BDA0-BC7F-FAB9931A3BC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75F4E9-C012-26BB-8369-B168C1E7F658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6E301718-6CC6-3FF7-0C43-533F82406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433566"/>
              </p:ext>
            </p:extLst>
          </p:nvPr>
        </p:nvGraphicFramePr>
        <p:xfrm>
          <a:off x="1277177" y="1237550"/>
          <a:ext cx="8136000" cy="166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교육과정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E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교육대상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E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교육시간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E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교육내용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430823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건설업 </a:t>
                      </a: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kern="1200" spc="-100" baseline="0" dirty="0" err="1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기초</a:t>
                      </a:r>
                      <a:r>
                        <a:rPr lang="ko-KR" altLang="en-US" sz="1200" kern="1200" spc="-100" baseline="0" dirty="0" err="1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ㆍ</a:t>
                      </a:r>
                      <a:r>
                        <a:rPr lang="ko-KR" altLang="en-US" sz="1200" b="0" kern="1200" spc="-100" baseline="0" dirty="0" err="1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안전</a:t>
                      </a:r>
                      <a:endParaRPr lang="ko-KR" altLang="en-US" sz="1200" b="0" kern="1200" spc="-100" baseline="0" dirty="0">
                        <a:solidFill>
                          <a:schemeClr val="dk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보건교육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건설 일용근로자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4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이상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j-ea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가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.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건설공사의 종류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</a:rPr>
                        <a:t>건축ㆍ토목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 등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)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및 시공 절차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(1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나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.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산업재해 유형별 위험요인 및 안전보건조치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(2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다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.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안전보건관리체제 현황 및 산업안전보건 관련 근로자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</a:rPr>
                        <a:t>권리ㆍ의무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(1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A74E6C97-F1F4-72C7-CC0B-C6909C77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512" y="3735421"/>
            <a:ext cx="4786242" cy="2981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4E4C35-7F56-4988-837C-A5F351E77ED7}"/>
              </a:ext>
            </a:extLst>
          </p:cNvPr>
          <p:cNvSpPr txBox="1"/>
          <p:nvPr/>
        </p:nvSpPr>
        <p:spPr>
          <a:xfrm>
            <a:off x="1418202" y="225500"/>
            <a:ext cx="56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5276B1"/>
                </a:solidFill>
                <a:latin typeface="Helvetica" pitchFamily="2" charset="0"/>
              </a:rPr>
              <a:t>예비산업인력</a:t>
            </a:r>
            <a:r>
              <a:rPr lang="ko-KR" altLang="en-US" sz="2800" b="1" dirty="0">
                <a:solidFill>
                  <a:srgbClr val="5276B1"/>
                </a:solidFill>
                <a:effectLst/>
                <a:latin typeface="Helvetica" pitchFamily="2" charset="0"/>
              </a:rPr>
              <a:t>의 직장생활</a:t>
            </a:r>
            <a:endParaRPr lang="en-US" altLang="ko-KR" sz="2800" b="1" dirty="0">
              <a:solidFill>
                <a:srgbClr val="5276B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09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EB6268E6-F72A-0EDF-5AE0-66C360DE301F}"/>
              </a:ext>
            </a:extLst>
          </p:cNvPr>
          <p:cNvGrpSpPr/>
          <p:nvPr/>
        </p:nvGrpSpPr>
        <p:grpSpPr>
          <a:xfrm>
            <a:off x="0" y="1237550"/>
            <a:ext cx="9357790" cy="868645"/>
            <a:chOff x="0" y="1237550"/>
            <a:chExt cx="9357790" cy="86864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29D4E-FB71-7D49-D40B-643C364C26A2}"/>
                </a:ext>
              </a:extLst>
            </p:cNvPr>
            <p:cNvSpPr txBox="1"/>
            <p:nvPr/>
          </p:nvSpPr>
          <p:spPr>
            <a:xfrm>
              <a:off x="916063" y="1692236"/>
              <a:ext cx="8441727" cy="4139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>
                <a:lnSpc>
                  <a:spcPct val="150000"/>
                </a:lnSpc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/>
                <a:t> 산업현장에서는 작업 전 안전 점검을 습관</a:t>
              </a:r>
              <a:r>
                <a:rPr lang="en-US" altLang="ko-KR" sz="1600" spc="-133" dirty="0"/>
                <a:t>, </a:t>
              </a:r>
              <a:r>
                <a:rPr lang="ko-KR" altLang="en-US" sz="1600" spc="-133" dirty="0" err="1"/>
                <a:t>생활화하여</a:t>
              </a:r>
              <a:r>
                <a:rPr lang="ko-KR" altLang="en-US" sz="1600" spc="-133" dirty="0"/>
                <a:t> 안전한 작업장에서 일할 수 있도록 </a:t>
              </a:r>
              <a:r>
                <a:rPr lang="ko-KR" altLang="en-US" sz="1600" spc="-133" dirty="0" err="1"/>
                <a:t>해야한다</a:t>
              </a:r>
              <a:r>
                <a:rPr lang="en-US" altLang="ko-KR" sz="1600" spc="-133" dirty="0"/>
                <a:t>.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986BA84-B13B-4FE1-1D6D-E5CE6F52F58E}"/>
                </a:ext>
              </a:extLst>
            </p:cNvPr>
            <p:cNvGrpSpPr/>
            <p:nvPr/>
          </p:nvGrpSpPr>
          <p:grpSpPr>
            <a:xfrm>
              <a:off x="0" y="1237550"/>
              <a:ext cx="9222852" cy="571503"/>
              <a:chOff x="0" y="1237550"/>
              <a:chExt cx="9222852" cy="571503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237928F1-C4E6-DE46-E29D-02B94593616C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28D48DF1-6FEC-02A2-ED80-F388E7B737F1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19" name="모서리가 둥근 직사각형 18">
                    <a:extLst>
                      <a:ext uri="{FF2B5EF4-FFF2-40B4-BE49-F238E27FC236}">
                        <a16:creationId xmlns:a16="http://schemas.microsoft.com/office/drawing/2014/main" id="{ABF31D54-00E0-5D89-ED6B-D5CA580A1CFB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20" name="모서리가 둥근 직사각형 19">
                    <a:extLst>
                      <a:ext uri="{FF2B5EF4-FFF2-40B4-BE49-F238E27FC236}">
                        <a16:creationId xmlns:a16="http://schemas.microsoft.com/office/drawing/2014/main" id="{E58C17DF-CA0D-07AB-FBF6-7FED19565E18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3D17DE-FD2C-6DF9-DD04-0B393DEB6705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4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55D2F8-A54D-B16F-8AED-4C10F53E93D8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8441726" cy="469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작업 전 안전점검 등 안전의 </a:t>
                </a:r>
                <a:r>
                  <a:rPr kumimoji="1" lang="ko-KR" altLang="en-US" sz="2400" b="1" spc="-150" dirty="0" err="1">
                    <a:solidFill>
                      <a:srgbClr val="DD5F84"/>
                    </a:solidFill>
                    <a:latin typeface="+mj-ea"/>
                    <a:ea typeface="+mj-ea"/>
                  </a:rPr>
                  <a:t>습관화・생활화</a:t>
                </a:r>
                <a:endParaRPr kumimoji="1" lang="ko-Kore-KR" altLang="en-US" sz="2400" b="1" spc="-150" dirty="0">
                  <a:solidFill>
                    <a:srgbClr val="DD5F84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4838CDE8-0239-0A37-3808-6E2AB83F07A3}"/>
              </a:ext>
            </a:extLst>
          </p:cNvPr>
          <p:cNvGrpSpPr/>
          <p:nvPr/>
        </p:nvGrpSpPr>
        <p:grpSpPr>
          <a:xfrm>
            <a:off x="1122848" y="2250548"/>
            <a:ext cx="5917568" cy="270267"/>
            <a:chOff x="1122848" y="2481164"/>
            <a:chExt cx="5917568" cy="27026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3C32CCA-6FDA-1E54-309E-C4F139596C97}"/>
                </a:ext>
              </a:extLst>
            </p:cNvPr>
            <p:cNvSpPr txBox="1"/>
            <p:nvPr/>
          </p:nvSpPr>
          <p:spPr>
            <a:xfrm>
              <a:off x="1277177" y="2481164"/>
              <a:ext cx="5763239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solidFill>
                    <a:srgbClr val="DD5F84"/>
                  </a:solidFill>
                </a:rPr>
                <a:t>작업 전 안전점검의 예</a:t>
              </a:r>
              <a:endParaRPr lang="en-US" altLang="ko-KR" sz="1800" b="1" spc="-133" dirty="0">
                <a:solidFill>
                  <a:srgbClr val="DD5F84"/>
                </a:solidFill>
              </a:endParaRP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19C9CE39-4FD3-72E1-E87C-BDE2972B8C58}"/>
                </a:ext>
              </a:extLst>
            </p:cNvPr>
            <p:cNvSpPr/>
            <p:nvPr/>
          </p:nvSpPr>
          <p:spPr>
            <a:xfrm>
              <a:off x="1122848" y="2486615"/>
              <a:ext cx="55675" cy="234000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82DD93A2-5FC3-11A7-E674-870410BE7073}"/>
              </a:ext>
            </a:extLst>
          </p:cNvPr>
          <p:cNvGrpSpPr/>
          <p:nvPr/>
        </p:nvGrpSpPr>
        <p:grpSpPr>
          <a:xfrm>
            <a:off x="1088524" y="2664820"/>
            <a:ext cx="8566624" cy="1813427"/>
            <a:chOff x="941240" y="1300730"/>
            <a:chExt cx="8566624" cy="1813427"/>
          </a:xfrm>
        </p:grpSpPr>
        <p:sp>
          <p:nvSpPr>
            <p:cNvPr id="13" name="모서리가 둥근 직사각형 12">
              <a:extLst>
                <a:ext uri="{FF2B5EF4-FFF2-40B4-BE49-F238E27FC236}">
                  <a16:creationId xmlns:a16="http://schemas.microsoft.com/office/drawing/2014/main" id="{506AADFD-D454-B4F9-68A8-C30E61CD692D}"/>
                </a:ext>
              </a:extLst>
            </p:cNvPr>
            <p:cNvSpPr/>
            <p:nvPr/>
          </p:nvSpPr>
          <p:spPr>
            <a:xfrm>
              <a:off x="946108" y="1300730"/>
              <a:ext cx="8561756" cy="823282"/>
            </a:xfrm>
            <a:prstGeom prst="roundRect">
              <a:avLst>
                <a:gd name="adj" fmla="val 0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14" name="모서리가 둥근 직사각형 13">
              <a:extLst>
                <a:ext uri="{FF2B5EF4-FFF2-40B4-BE49-F238E27FC236}">
                  <a16:creationId xmlns:a16="http://schemas.microsoft.com/office/drawing/2014/main" id="{5EE4B071-D00E-4E0D-17F3-92D01EBB2E8C}"/>
                </a:ext>
              </a:extLst>
            </p:cNvPr>
            <p:cNvSpPr/>
            <p:nvPr/>
          </p:nvSpPr>
          <p:spPr>
            <a:xfrm>
              <a:off x="941240" y="1736236"/>
              <a:ext cx="6240107" cy="1377921"/>
            </a:xfrm>
            <a:prstGeom prst="roundRect">
              <a:avLst>
                <a:gd name="adj" fmla="val 0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15" name="모서리가 둥근 직사각형 14">
              <a:extLst>
                <a:ext uri="{FF2B5EF4-FFF2-40B4-BE49-F238E27FC236}">
                  <a16:creationId xmlns:a16="http://schemas.microsoft.com/office/drawing/2014/main" id="{01C025CA-264C-A9F5-D415-58B728D1EC1E}"/>
                </a:ext>
              </a:extLst>
            </p:cNvPr>
            <p:cNvSpPr/>
            <p:nvPr/>
          </p:nvSpPr>
          <p:spPr>
            <a:xfrm>
              <a:off x="3267757" y="1736236"/>
              <a:ext cx="6240107" cy="1377921"/>
            </a:xfrm>
            <a:prstGeom prst="roundRect">
              <a:avLst>
                <a:gd name="adj" fmla="val 31334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644C262-427D-5C46-46DE-E09C008C6410}"/>
              </a:ext>
            </a:extLst>
          </p:cNvPr>
          <p:cNvGrpSpPr/>
          <p:nvPr/>
        </p:nvGrpSpPr>
        <p:grpSpPr>
          <a:xfrm>
            <a:off x="1277177" y="2775945"/>
            <a:ext cx="8071294" cy="1426801"/>
            <a:chOff x="1361747" y="2600547"/>
            <a:chExt cx="8071294" cy="142680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10B3E6-7A48-843D-3EEE-E1E614CC11FB}"/>
                </a:ext>
              </a:extLst>
            </p:cNvPr>
            <p:cNvSpPr txBox="1"/>
            <p:nvPr/>
          </p:nvSpPr>
          <p:spPr>
            <a:xfrm>
              <a:off x="1361747" y="2600547"/>
              <a:ext cx="8071294" cy="14268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8000">
                <a:lnSpc>
                  <a:spcPct val="200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b="1" spc="-133" dirty="0" err="1">
                  <a:solidFill>
                    <a:srgbClr val="00AC97"/>
                  </a:solidFill>
                </a:rPr>
                <a:t>작업별</a:t>
              </a:r>
              <a:r>
                <a:rPr lang="ko-KR" altLang="en-US" sz="1600" b="1" spc="-133" dirty="0">
                  <a:solidFill>
                    <a:prstClr val="black"/>
                  </a:solidFill>
                </a:rPr>
                <a:t> 점검 포인트</a:t>
              </a:r>
              <a:r>
                <a:rPr lang="en-US" altLang="ko-KR" sz="1600" b="1" spc="-133" dirty="0">
                  <a:solidFill>
                    <a:prstClr val="black"/>
                  </a:solidFill>
                </a:rPr>
                <a:t>(</a:t>
              </a:r>
              <a:r>
                <a:rPr lang="ko-KR" altLang="en-US" sz="1600" b="1" spc="-133" dirty="0">
                  <a:solidFill>
                    <a:prstClr val="black"/>
                  </a:solidFill>
                </a:rPr>
                <a:t>예 </a:t>
              </a:r>
              <a:r>
                <a:rPr lang="en-US" altLang="ko-KR" sz="1600" b="1" spc="-133" dirty="0">
                  <a:solidFill>
                    <a:prstClr val="black"/>
                  </a:solidFill>
                </a:rPr>
                <a:t>: </a:t>
              </a:r>
              <a:r>
                <a:rPr lang="ko-KR" altLang="en-US" sz="1600" b="1" spc="-133" dirty="0">
                  <a:solidFill>
                    <a:prstClr val="black"/>
                  </a:solidFill>
                </a:rPr>
                <a:t>화학설비 정비보수작업</a:t>
              </a:r>
              <a:r>
                <a:rPr lang="en-US" altLang="ko-KR" sz="1600" b="1" spc="-133" dirty="0">
                  <a:solidFill>
                    <a:prstClr val="black"/>
                  </a:solidFill>
                </a:rPr>
                <a:t>)</a:t>
              </a:r>
            </a:p>
            <a:p>
              <a:pPr marL="468000">
                <a:lnSpc>
                  <a:spcPct val="150000"/>
                </a:lnSpc>
                <a:buClr>
                  <a:srgbClr val="33CCCC"/>
                </a:buClr>
              </a:pPr>
              <a:r>
                <a:rPr lang="ko-KR" altLang="en-US" sz="1400" spc="-133" dirty="0">
                  <a:solidFill>
                    <a:prstClr val="black"/>
                  </a:solidFill>
                </a:rPr>
                <a:t>작업계획서에 따라 작업을 수행하고 작업책임자를 </a:t>
              </a:r>
              <a:r>
                <a:rPr lang="ko-KR" altLang="en-US" sz="1400" spc="-133" dirty="0" err="1">
                  <a:solidFill>
                    <a:prstClr val="black"/>
                  </a:solidFill>
                </a:rPr>
                <a:t>지정ㆍ운영하고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있는가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?</a:t>
              </a:r>
            </a:p>
            <a:p>
              <a:pPr marL="468000">
                <a:lnSpc>
                  <a:spcPct val="150000"/>
                </a:lnSpc>
                <a:buClr>
                  <a:srgbClr val="33CCCC"/>
                </a:buClr>
              </a:pP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 err="1">
                  <a:solidFill>
                    <a:prstClr val="black"/>
                  </a:solidFill>
                </a:rPr>
                <a:t>유해ㆍ위험물질이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누출되지 않도록 해당 설비를 안전하게 격리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개방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불활성가스 치환작업 후 작업하고 있는가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?</a:t>
              </a:r>
            </a:p>
            <a:p>
              <a:pPr marL="468000">
                <a:lnSpc>
                  <a:spcPct val="150000"/>
                </a:lnSpc>
                <a:buClr>
                  <a:srgbClr val="33CCCC"/>
                </a:buClr>
              </a:pPr>
              <a:r>
                <a:rPr lang="en-US" altLang="ko-KR" sz="1400" spc="-133" dirty="0">
                  <a:solidFill>
                    <a:prstClr val="white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작업장 및 그 주변의 </a:t>
              </a:r>
              <a:r>
                <a:rPr lang="ko-KR" altLang="en-US" sz="1400" spc="-133" dirty="0" err="1">
                  <a:solidFill>
                    <a:prstClr val="black"/>
                  </a:solidFill>
                </a:rPr>
                <a:t>유해ㆍ위험물질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가스 농도를 측정 후 작업하고 있는가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A283EE08-29D9-2FF9-BC4E-368E699EC31A}"/>
                </a:ext>
              </a:extLst>
            </p:cNvPr>
            <p:cNvSpPr/>
            <p:nvPr/>
          </p:nvSpPr>
          <p:spPr>
            <a:xfrm>
              <a:off x="1691687" y="3204591"/>
              <a:ext cx="77352" cy="77352"/>
            </a:xfrm>
            <a:prstGeom prst="ellipse">
              <a:avLst/>
            </a:prstGeom>
            <a:noFill/>
            <a:ln w="22225"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solidFill>
                  <a:srgbClr val="00AC97"/>
                </a:solidFill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056FBE3-A519-9CA4-828E-96E7D156AF60}"/>
                </a:ext>
              </a:extLst>
            </p:cNvPr>
            <p:cNvSpPr/>
            <p:nvPr/>
          </p:nvSpPr>
          <p:spPr>
            <a:xfrm>
              <a:off x="1691687" y="3534529"/>
              <a:ext cx="77352" cy="77352"/>
            </a:xfrm>
            <a:prstGeom prst="ellipse">
              <a:avLst/>
            </a:prstGeom>
            <a:noFill/>
            <a:ln w="22225"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solidFill>
                  <a:srgbClr val="00AC97"/>
                </a:solidFill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A2D6498-C4D0-8D56-A2ED-23A273581871}"/>
                </a:ext>
              </a:extLst>
            </p:cNvPr>
            <p:cNvSpPr/>
            <p:nvPr/>
          </p:nvSpPr>
          <p:spPr>
            <a:xfrm>
              <a:off x="1691687" y="3855040"/>
              <a:ext cx="77352" cy="77352"/>
            </a:xfrm>
            <a:prstGeom prst="ellipse">
              <a:avLst/>
            </a:prstGeom>
            <a:noFill/>
            <a:ln w="22225"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solidFill>
                  <a:srgbClr val="00AC97"/>
                </a:solidFill>
              </a:endParaRPr>
            </a:p>
          </p:txBody>
        </p:sp>
      </p:grpSp>
      <p:pic>
        <p:nvPicPr>
          <p:cNvPr id="74" name="그림 73">
            <a:extLst>
              <a:ext uri="{FF2B5EF4-FFF2-40B4-BE49-F238E27FC236}">
                <a16:creationId xmlns:a16="http://schemas.microsoft.com/office/drawing/2014/main" id="{FD223F0A-B504-B275-E8BA-1E2E8E07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60691" y="2956321"/>
            <a:ext cx="168622" cy="217804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9BB9EC08-EBC5-5ECB-DDAA-327B82C72EAE}"/>
              </a:ext>
            </a:extLst>
          </p:cNvPr>
          <p:cNvGrpSpPr/>
          <p:nvPr/>
        </p:nvGrpSpPr>
        <p:grpSpPr>
          <a:xfrm>
            <a:off x="1088524" y="4641147"/>
            <a:ext cx="8566624" cy="1813427"/>
            <a:chOff x="1088524" y="4641147"/>
            <a:chExt cx="8566624" cy="1813427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2624BC78-9CC9-92B1-7AC1-24F51F2441E2}"/>
                </a:ext>
              </a:extLst>
            </p:cNvPr>
            <p:cNvGrpSpPr/>
            <p:nvPr/>
          </p:nvGrpSpPr>
          <p:grpSpPr>
            <a:xfrm>
              <a:off x="1088524" y="4641147"/>
              <a:ext cx="8566624" cy="1813427"/>
              <a:chOff x="941240" y="1300730"/>
              <a:chExt cx="8566624" cy="1813427"/>
            </a:xfrm>
          </p:grpSpPr>
          <p:sp>
            <p:nvSpPr>
              <p:cNvPr id="56" name="모서리가 둥근 직사각형 55">
                <a:extLst>
                  <a:ext uri="{FF2B5EF4-FFF2-40B4-BE49-F238E27FC236}">
                    <a16:creationId xmlns:a16="http://schemas.microsoft.com/office/drawing/2014/main" id="{0DAE0FBF-9EA4-61F1-0570-923DAFF9C112}"/>
                  </a:ext>
                </a:extLst>
              </p:cNvPr>
              <p:cNvSpPr/>
              <p:nvPr/>
            </p:nvSpPr>
            <p:spPr>
              <a:xfrm>
                <a:off x="946108" y="1300730"/>
                <a:ext cx="8561756" cy="823282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57" name="모서리가 둥근 직사각형 56">
                <a:extLst>
                  <a:ext uri="{FF2B5EF4-FFF2-40B4-BE49-F238E27FC236}">
                    <a16:creationId xmlns:a16="http://schemas.microsoft.com/office/drawing/2014/main" id="{EF2F61F2-A8F5-D948-0A2C-374F2299F7E2}"/>
                  </a:ext>
                </a:extLst>
              </p:cNvPr>
              <p:cNvSpPr/>
              <p:nvPr/>
            </p:nvSpPr>
            <p:spPr>
              <a:xfrm>
                <a:off x="941240" y="1736236"/>
                <a:ext cx="6240107" cy="1377921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58" name="모서리가 둥근 직사각형 57">
                <a:extLst>
                  <a:ext uri="{FF2B5EF4-FFF2-40B4-BE49-F238E27FC236}">
                    <a16:creationId xmlns:a16="http://schemas.microsoft.com/office/drawing/2014/main" id="{A7C9D17D-3B7C-9D79-23FC-F1D74297E25B}"/>
                  </a:ext>
                </a:extLst>
              </p:cNvPr>
              <p:cNvSpPr/>
              <p:nvPr/>
            </p:nvSpPr>
            <p:spPr>
              <a:xfrm>
                <a:off x="3267757" y="1736236"/>
                <a:ext cx="6240107" cy="1377921"/>
              </a:xfrm>
              <a:prstGeom prst="roundRect">
                <a:avLst>
                  <a:gd name="adj" fmla="val 31334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695980E7-4858-5641-8545-09DC1B955D35}"/>
                </a:ext>
              </a:extLst>
            </p:cNvPr>
            <p:cNvGrpSpPr/>
            <p:nvPr/>
          </p:nvGrpSpPr>
          <p:grpSpPr>
            <a:xfrm>
              <a:off x="1277177" y="4752272"/>
              <a:ext cx="8071294" cy="1426801"/>
              <a:chOff x="1277177" y="4752272"/>
              <a:chExt cx="8071294" cy="1426801"/>
            </a:xfrm>
          </p:grpSpPr>
          <p:grpSp>
            <p:nvGrpSpPr>
              <p:cNvPr id="59" name="그룹 58">
                <a:extLst>
                  <a:ext uri="{FF2B5EF4-FFF2-40B4-BE49-F238E27FC236}">
                    <a16:creationId xmlns:a16="http://schemas.microsoft.com/office/drawing/2014/main" id="{FAD47A7C-75B0-1898-FDA8-FAB4E21D580B}"/>
                  </a:ext>
                </a:extLst>
              </p:cNvPr>
              <p:cNvGrpSpPr/>
              <p:nvPr/>
            </p:nvGrpSpPr>
            <p:grpSpPr>
              <a:xfrm>
                <a:off x="1277177" y="4752272"/>
                <a:ext cx="8071294" cy="1426801"/>
                <a:chOff x="1361747" y="2600547"/>
                <a:chExt cx="8071294" cy="1426801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DBFB357-9294-06B6-6FDD-0E8008623AE7}"/>
                    </a:ext>
                  </a:extLst>
                </p:cNvPr>
                <p:cNvSpPr txBox="1"/>
                <p:nvPr/>
              </p:nvSpPr>
              <p:spPr>
                <a:xfrm>
                  <a:off x="1361747" y="2600547"/>
                  <a:ext cx="8071294" cy="14268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288000">
                    <a:lnSpc>
                      <a:spcPct val="200000"/>
                    </a:lnSpc>
                    <a:buClr>
                      <a:srgbClr val="33CCCC"/>
                    </a:buClr>
                  </a:pPr>
                  <a:r>
                    <a:rPr lang="ko-KR" altLang="en-US" sz="1600" b="1" spc="-133" dirty="0">
                      <a:solidFill>
                        <a:prstClr val="black"/>
                      </a:solidFill>
                    </a:rPr>
                    <a:t> </a:t>
                  </a:r>
                  <a:r>
                    <a:rPr lang="ko-KR" altLang="en-US" sz="1600" b="1" spc="-133" dirty="0" err="1">
                      <a:solidFill>
                        <a:srgbClr val="FB6602"/>
                      </a:solidFill>
                    </a:rPr>
                    <a:t>설비별</a:t>
                  </a:r>
                  <a:r>
                    <a:rPr lang="ko-KR" altLang="en-US" sz="1600" b="1" spc="-133" dirty="0">
                      <a:solidFill>
                        <a:srgbClr val="DD5F84"/>
                      </a:solidFill>
                    </a:rPr>
                    <a:t> </a:t>
                  </a:r>
                  <a:r>
                    <a:rPr lang="ko-KR" altLang="en-US" sz="1600" b="1" spc="-133" dirty="0">
                      <a:solidFill>
                        <a:prstClr val="black"/>
                      </a:solidFill>
                    </a:rPr>
                    <a:t>점검 포인트</a:t>
                  </a:r>
                  <a:r>
                    <a:rPr lang="en-US" altLang="ko-KR" sz="1600" b="1" spc="-133" dirty="0">
                      <a:solidFill>
                        <a:prstClr val="black"/>
                      </a:solidFill>
                    </a:rPr>
                    <a:t>(</a:t>
                  </a:r>
                  <a:r>
                    <a:rPr lang="ko-KR" altLang="en-US" sz="1600" b="1" spc="-133" dirty="0">
                      <a:solidFill>
                        <a:prstClr val="black"/>
                      </a:solidFill>
                    </a:rPr>
                    <a:t>예 </a:t>
                  </a:r>
                  <a:r>
                    <a:rPr lang="en-US" altLang="ko-KR" sz="1600" b="1" spc="-133" dirty="0">
                      <a:solidFill>
                        <a:prstClr val="black"/>
                      </a:solidFill>
                    </a:rPr>
                    <a:t>: </a:t>
                  </a:r>
                  <a:r>
                    <a:rPr lang="ko-KR" altLang="en-US" sz="1600" b="1" spc="-133" dirty="0">
                      <a:solidFill>
                        <a:prstClr val="black"/>
                      </a:solidFill>
                    </a:rPr>
                    <a:t>지게차</a:t>
                  </a:r>
                  <a:r>
                    <a:rPr lang="en-US" altLang="ko-KR" sz="1600" b="1" spc="-133" dirty="0">
                      <a:solidFill>
                        <a:prstClr val="black"/>
                      </a:solidFill>
                    </a:rPr>
                    <a:t>)</a:t>
                  </a:r>
                </a:p>
                <a:p>
                  <a:pPr marL="46800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400" spc="-133" dirty="0">
                      <a:solidFill>
                        <a:prstClr val="black"/>
                      </a:solidFill>
                    </a:rPr>
                    <a:t>지게차 작업장소 주변에 다른 근로자의 접근을 통제하고 있는가</a:t>
                  </a:r>
                  <a:r>
                    <a:rPr lang="en-US" altLang="ko-KR" sz="1400" spc="-133" dirty="0">
                      <a:solidFill>
                        <a:prstClr val="black"/>
                      </a:solidFill>
                    </a:rPr>
                    <a:t>?</a:t>
                  </a:r>
                </a:p>
                <a:p>
                  <a:pPr marL="46800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en-US" altLang="ko-KR" sz="1400" spc="-133" dirty="0">
                      <a:solidFill>
                        <a:prstClr val="black"/>
                      </a:solidFill>
                    </a:rPr>
                    <a:t> </a:t>
                  </a:r>
                  <a:r>
                    <a:rPr lang="ko-KR" altLang="en-US" sz="1400" spc="-133" dirty="0">
                      <a:solidFill>
                        <a:prstClr val="black"/>
                      </a:solidFill>
                    </a:rPr>
                    <a:t>지게차의 </a:t>
                  </a:r>
                  <a:r>
                    <a:rPr lang="ko-KR" altLang="en-US" sz="1400" spc="-133" dirty="0" err="1">
                      <a:solidFill>
                        <a:prstClr val="black"/>
                      </a:solidFill>
                    </a:rPr>
                    <a:t>후사경</a:t>
                  </a:r>
                  <a:r>
                    <a:rPr lang="en-US" altLang="ko-KR" sz="1400" spc="-133" dirty="0">
                      <a:solidFill>
                        <a:prstClr val="black"/>
                      </a:solidFill>
                    </a:rPr>
                    <a:t>,</a:t>
                  </a:r>
                  <a:r>
                    <a:rPr lang="ko-KR" altLang="en-US" sz="1400" spc="-133" dirty="0">
                      <a:solidFill>
                        <a:prstClr val="black"/>
                      </a:solidFill>
                    </a:rPr>
                    <a:t> 좌석안전띠 등 안전장치가 정상적으로 설치되어 있는가</a:t>
                  </a:r>
                  <a:r>
                    <a:rPr lang="en-US" altLang="ko-KR" sz="1400" spc="-133" dirty="0">
                      <a:solidFill>
                        <a:prstClr val="black"/>
                      </a:solidFill>
                    </a:rPr>
                    <a:t>?</a:t>
                  </a:r>
                </a:p>
                <a:p>
                  <a:pPr marL="46800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en-US" altLang="ko-KR" sz="1400" spc="-133" dirty="0">
                      <a:solidFill>
                        <a:prstClr val="white"/>
                      </a:solidFill>
                    </a:rPr>
                    <a:t> </a:t>
                  </a:r>
                  <a:r>
                    <a:rPr lang="ko-KR" altLang="en-US" sz="1400" spc="-133" dirty="0">
                      <a:solidFill>
                        <a:prstClr val="black"/>
                      </a:solidFill>
                    </a:rPr>
                    <a:t>지게차 운전자는 유자격자인가</a:t>
                  </a:r>
                  <a:r>
                    <a:rPr lang="en-US" altLang="ko-KR" sz="1400" spc="-133" dirty="0">
                      <a:solidFill>
                        <a:prstClr val="black"/>
                      </a:solidFill>
                    </a:rPr>
                    <a:t>?</a:t>
                  </a:r>
                </a:p>
              </p:txBody>
            </p:sp>
            <p:sp>
              <p:nvSpPr>
                <p:cNvPr id="61" name="타원 60">
                  <a:extLst>
                    <a:ext uri="{FF2B5EF4-FFF2-40B4-BE49-F238E27FC236}">
                      <a16:creationId xmlns:a16="http://schemas.microsoft.com/office/drawing/2014/main" id="{0A5EB850-AFF1-5A59-8998-FC4A7A63840B}"/>
                    </a:ext>
                  </a:extLst>
                </p:cNvPr>
                <p:cNvSpPr/>
                <p:nvPr/>
              </p:nvSpPr>
              <p:spPr>
                <a:xfrm>
                  <a:off x="1691687" y="3204591"/>
                  <a:ext cx="77352" cy="77352"/>
                </a:xfrm>
                <a:prstGeom prst="ellipse">
                  <a:avLst/>
                </a:prstGeom>
                <a:noFill/>
                <a:ln w="22225">
                  <a:solidFill>
                    <a:srgbClr val="FB6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62" name="타원 61">
                  <a:extLst>
                    <a:ext uri="{FF2B5EF4-FFF2-40B4-BE49-F238E27FC236}">
                      <a16:creationId xmlns:a16="http://schemas.microsoft.com/office/drawing/2014/main" id="{D0C7585D-1F81-93F0-FCC7-BB9A17DA74C5}"/>
                    </a:ext>
                  </a:extLst>
                </p:cNvPr>
                <p:cNvSpPr/>
                <p:nvPr/>
              </p:nvSpPr>
              <p:spPr>
                <a:xfrm>
                  <a:off x="1691687" y="3534529"/>
                  <a:ext cx="77352" cy="77352"/>
                </a:xfrm>
                <a:prstGeom prst="ellipse">
                  <a:avLst/>
                </a:prstGeom>
                <a:noFill/>
                <a:ln w="22225">
                  <a:solidFill>
                    <a:srgbClr val="FB6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63" name="타원 62">
                  <a:extLst>
                    <a:ext uri="{FF2B5EF4-FFF2-40B4-BE49-F238E27FC236}">
                      <a16:creationId xmlns:a16="http://schemas.microsoft.com/office/drawing/2014/main" id="{E81FA1CE-8A25-B80F-D461-060AEA688BBA}"/>
                    </a:ext>
                  </a:extLst>
                </p:cNvPr>
                <p:cNvSpPr/>
                <p:nvPr/>
              </p:nvSpPr>
              <p:spPr>
                <a:xfrm>
                  <a:off x="1691687" y="3855040"/>
                  <a:ext cx="77352" cy="77352"/>
                </a:xfrm>
                <a:prstGeom prst="ellipse">
                  <a:avLst/>
                </a:prstGeom>
                <a:noFill/>
                <a:ln w="22225">
                  <a:solidFill>
                    <a:srgbClr val="FB6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pic>
            <p:nvPicPr>
              <p:cNvPr id="78" name="그림 77">
                <a:extLst>
                  <a:ext uri="{FF2B5EF4-FFF2-40B4-BE49-F238E27FC236}">
                    <a16:creationId xmlns:a16="http://schemas.microsoft.com/office/drawing/2014/main" id="{92E95BB9-C350-B2E6-AEB1-92208B0D0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364175" y="4938816"/>
                <a:ext cx="168622" cy="217804"/>
              </a:xfrm>
              <a:prstGeom prst="rect">
                <a:avLst/>
              </a:prstGeom>
            </p:spPr>
          </p:pic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E223D35-F3F3-D217-D513-9D2E0911E4F1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2CFE2691-7EC8-0073-79E5-35FFAF61E074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3" name="직각 삼각형[R] 22">
              <a:extLst>
                <a:ext uri="{FF2B5EF4-FFF2-40B4-BE49-F238E27FC236}">
                  <a16:creationId xmlns:a16="http://schemas.microsoft.com/office/drawing/2014/main" id="{729AB9C6-27E9-B955-4479-B73AE3C357ED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24" name="직선 연결선[R] 23">
              <a:extLst>
                <a:ext uri="{FF2B5EF4-FFF2-40B4-BE49-F238E27FC236}">
                  <a16:creationId xmlns:a16="http://schemas.microsoft.com/office/drawing/2014/main" id="{C3775EA4-CBB5-869C-D6D3-D4CEFBFDA89F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A8C335-B56D-0A67-CC75-AA4FA3710FFC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5C6BA63-703D-446E-BC88-6463874BBA51}"/>
              </a:ext>
            </a:extLst>
          </p:cNvPr>
          <p:cNvSpPr txBox="1"/>
          <p:nvPr/>
        </p:nvSpPr>
        <p:spPr>
          <a:xfrm>
            <a:off x="1418202" y="225500"/>
            <a:ext cx="56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5276B1"/>
                </a:solidFill>
                <a:latin typeface="Helvetica" pitchFamily="2" charset="0"/>
              </a:rPr>
              <a:t>예비산업인력</a:t>
            </a:r>
            <a:r>
              <a:rPr lang="ko-KR" altLang="en-US" sz="2800" b="1" dirty="0">
                <a:solidFill>
                  <a:srgbClr val="5276B1"/>
                </a:solidFill>
                <a:effectLst/>
                <a:latin typeface="Helvetica" pitchFamily="2" charset="0"/>
              </a:rPr>
              <a:t>의 직장생활</a:t>
            </a:r>
            <a:endParaRPr lang="en-US" altLang="ko-KR" sz="2800" b="1" dirty="0">
              <a:solidFill>
                <a:srgbClr val="5276B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17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8F0AD32-01C5-7564-264B-62C330A821C3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DD5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B36210-797A-5138-0590-2FF649F2BF49}"/>
              </a:ext>
            </a:extLst>
          </p:cNvPr>
          <p:cNvSpPr txBox="1"/>
          <p:nvPr/>
        </p:nvSpPr>
        <p:spPr>
          <a:xfrm>
            <a:off x="2689538" y="752339"/>
            <a:ext cx="75363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i="0" dirty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2.</a:t>
            </a:r>
            <a:r>
              <a:rPr lang="ko-KR" altLang="en-US" sz="4000" b="1" i="0" dirty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 안전하고 건강한</a:t>
            </a:r>
            <a:endParaRPr lang="en-US" altLang="ko-KR" sz="4000" b="1" i="0" dirty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  <a:p>
            <a:pPr marL="720000"/>
            <a:r>
              <a:rPr kumimoji="1" lang="ko-KR" altLang="en-US" sz="4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직장생활을 위한 가이드</a:t>
            </a:r>
            <a:endParaRPr kumimoji="1" lang="ko-Kore-KR" altLang="en-US" sz="4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FE45971-8FA7-7B10-0502-D71774323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027" y="6167312"/>
            <a:ext cx="1367415" cy="477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BB349-FD4C-A047-650C-E00B8F34E700}"/>
              </a:ext>
            </a:extLst>
          </p:cNvPr>
          <p:cNvSpPr txBox="1"/>
          <p:nvPr/>
        </p:nvSpPr>
        <p:spPr>
          <a:xfrm>
            <a:off x="3498964" y="2229493"/>
            <a:ext cx="4929222" cy="3930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산업안전보건 법령 및 안전규정 등 준수 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2.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근로자의 의무와 권리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3.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개인 보호구 </a:t>
            </a:r>
            <a:r>
              <a:rPr lang="ko-KR" altLang="en-US" sz="1600" b="1" spc="-133" dirty="0" err="1">
                <a:solidFill>
                  <a:schemeClr val="bg1"/>
                </a:solidFill>
              </a:rPr>
              <a:t>지급ㆍ착용</a:t>
            </a:r>
            <a:endParaRPr lang="ko-KR" altLang="en-US" sz="1600" b="1" spc="-133" dirty="0">
              <a:solidFill>
                <a:schemeClr val="bg1"/>
              </a:solidFill>
            </a:endParaRP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4.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유해위험장소 등에 안전보건표지 부착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5.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작업장 내에서의 통행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6.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작업장 정리정돈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7.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유해위험기계기구 방호조치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8.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건강보호장치</a:t>
            </a:r>
            <a:r>
              <a:rPr lang="en-US" altLang="ko-KR" sz="1600" b="1" spc="-133" dirty="0">
                <a:solidFill>
                  <a:schemeClr val="bg1"/>
                </a:solidFill>
              </a:rPr>
              <a:t>(</a:t>
            </a:r>
            <a:r>
              <a:rPr lang="ko-KR" altLang="en-US" sz="1600" b="1" spc="-133" dirty="0">
                <a:solidFill>
                  <a:schemeClr val="bg1"/>
                </a:solidFill>
              </a:rPr>
              <a:t>설비</a:t>
            </a:r>
            <a:r>
              <a:rPr lang="en-US" altLang="ko-KR" sz="1600" b="1" spc="-133" dirty="0">
                <a:solidFill>
                  <a:schemeClr val="bg1"/>
                </a:solidFill>
              </a:rPr>
              <a:t>)</a:t>
            </a:r>
            <a:r>
              <a:rPr lang="ko-KR" altLang="en-US" sz="1600" b="1" spc="-133" dirty="0">
                <a:solidFill>
                  <a:schemeClr val="bg1"/>
                </a:solidFill>
              </a:rPr>
              <a:t>를 통한 건강장해 예방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9.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감전 재해 예방을 위한 안전조치</a:t>
            </a:r>
            <a:endParaRPr lang="en-US" altLang="ko-KR" sz="1600" b="1" spc="-133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5495F-134D-B791-B29F-DA421859FF3F}"/>
              </a:ext>
            </a:extLst>
          </p:cNvPr>
          <p:cNvSpPr txBox="1"/>
          <p:nvPr/>
        </p:nvSpPr>
        <p:spPr>
          <a:xfrm>
            <a:off x="7219414" y="2184858"/>
            <a:ext cx="2419234" cy="3930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10.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운반작업 안전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11.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수공구 사용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12.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화재예방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13.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화학물질 안전보건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14.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위험물질</a:t>
            </a:r>
            <a:r>
              <a:rPr lang="en-US" altLang="ko-KR" sz="1600" b="1" spc="-133" dirty="0">
                <a:solidFill>
                  <a:schemeClr val="bg1"/>
                </a:solidFill>
              </a:rPr>
              <a:t>,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안전한 취급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15.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유해물질</a:t>
            </a:r>
            <a:r>
              <a:rPr lang="en-US" altLang="ko-KR" sz="1600" b="1" spc="-133" dirty="0">
                <a:solidFill>
                  <a:schemeClr val="bg1"/>
                </a:solidFill>
              </a:rPr>
              <a:t>,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안전한 취급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16.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유해위험장소에 출입제한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17.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사고 발생시 대처 사항</a:t>
            </a:r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1600" b="1" spc="-133" dirty="0">
                <a:solidFill>
                  <a:schemeClr val="bg1"/>
                </a:solidFill>
              </a:rPr>
              <a:t>18.  </a:t>
            </a:r>
            <a:r>
              <a:rPr lang="ko-KR" altLang="en-US" sz="1600" b="1" spc="-133" dirty="0">
                <a:solidFill>
                  <a:schemeClr val="bg1"/>
                </a:solidFill>
              </a:rPr>
              <a:t>응급조치</a:t>
            </a:r>
            <a:endParaRPr lang="en-US" altLang="ko-KR" sz="1600" b="1" spc="-133" dirty="0">
              <a:solidFill>
                <a:schemeClr val="bg1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150BF97-5A42-238E-C931-60A4A283D0AF}"/>
              </a:ext>
            </a:extLst>
          </p:cNvPr>
          <p:cNvGrpSpPr/>
          <p:nvPr/>
        </p:nvGrpSpPr>
        <p:grpSpPr>
          <a:xfrm>
            <a:off x="272788" y="0"/>
            <a:ext cx="2390489" cy="4183410"/>
            <a:chOff x="272788" y="0"/>
            <a:chExt cx="2390489" cy="4183410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34A4F007-3D9D-FA88-8BF7-36B904607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57"/>
            <a:stretch/>
          </p:blipFill>
          <p:spPr>
            <a:xfrm>
              <a:off x="272788" y="0"/>
              <a:ext cx="2390489" cy="4097993"/>
            </a:xfrm>
            <a:prstGeom prst="rect">
              <a:avLst/>
            </a:prstGeom>
          </p:spPr>
        </p:pic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DA13A78F-D1E7-CBA4-FFC6-79D9389BD8A8}"/>
                </a:ext>
              </a:extLst>
            </p:cNvPr>
            <p:cNvGrpSpPr/>
            <p:nvPr/>
          </p:nvGrpSpPr>
          <p:grpSpPr>
            <a:xfrm>
              <a:off x="375382" y="2170494"/>
              <a:ext cx="2216111" cy="2012916"/>
              <a:chOff x="375382" y="2170494"/>
              <a:chExt cx="2216111" cy="2012916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CB9D76A4-C317-E43A-5649-44F134A5F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5382" y="2170494"/>
                <a:ext cx="880019" cy="2012916"/>
              </a:xfrm>
              <a:prstGeom prst="rect">
                <a:avLst/>
              </a:prstGeom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F61B2214-45BE-964A-626C-46589AA96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2051" y="2187766"/>
                <a:ext cx="829442" cy="19926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5723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92264CB-DC68-A11A-658B-64D69F02259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A3F809C-CBAB-199A-0430-7F323D28590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A31683FC-4610-25D0-1198-C54B2774CB4F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AB4420A6-FB21-500A-F315-B6E778426EF1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1F43CF-0480-0D7C-3029-7CD9C77CC37F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034FC0-2B59-3560-3B02-12A449031B63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90BDC6B9-9C01-FD6D-E655-F876300ADDF5}"/>
              </a:ext>
            </a:extLst>
          </p:cNvPr>
          <p:cNvGrpSpPr/>
          <p:nvPr/>
        </p:nvGrpSpPr>
        <p:grpSpPr>
          <a:xfrm>
            <a:off x="0" y="1237550"/>
            <a:ext cx="9563813" cy="1329794"/>
            <a:chOff x="0" y="1237550"/>
            <a:chExt cx="9563813" cy="13297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B127A7-9A02-5A78-27CC-07346B5310AB}"/>
                </a:ext>
              </a:extLst>
            </p:cNvPr>
            <p:cNvSpPr txBox="1"/>
            <p:nvPr/>
          </p:nvSpPr>
          <p:spPr>
            <a:xfrm>
              <a:off x="907307" y="1799441"/>
              <a:ext cx="8656506" cy="7679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800" b="1" spc="-133" dirty="0">
                  <a:solidFill>
                    <a:prstClr val="black"/>
                  </a:solidFill>
                </a:rPr>
                <a:t>산업재해 예방을 위해서는 사업주의 노력은 물론 근로자의 적극적인 협력과 참여가 필요함</a:t>
              </a:r>
              <a:endParaRPr lang="en-US" altLang="ko-KR" sz="1800" b="1" spc="-133" dirty="0">
                <a:solidFill>
                  <a:prstClr val="black"/>
                </a:solidFill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800" b="1" spc="-133" dirty="0">
                  <a:solidFill>
                    <a:prstClr val="black"/>
                  </a:solidFill>
                </a:rPr>
                <a:t>근로자의 권리와 의무</a:t>
              </a:r>
              <a:endParaRPr lang="en-US" altLang="ko-KR" sz="1800" b="1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95DD6019-9B86-9FCB-167D-32828361A1EB}"/>
                </a:ext>
              </a:extLst>
            </p:cNvPr>
            <p:cNvGrpSpPr/>
            <p:nvPr/>
          </p:nvGrpSpPr>
          <p:grpSpPr>
            <a:xfrm>
              <a:off x="0" y="1237550"/>
              <a:ext cx="7578228" cy="571503"/>
              <a:chOff x="0" y="1237550"/>
              <a:chExt cx="7578228" cy="571503"/>
            </a:xfrm>
          </p:grpSpPr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C6EF9DC5-9AD3-56CD-EE33-2D2EA0B0D508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36" name="그룹 35">
                  <a:extLst>
                    <a:ext uri="{FF2B5EF4-FFF2-40B4-BE49-F238E27FC236}">
                      <a16:creationId xmlns:a16="http://schemas.microsoft.com/office/drawing/2014/main" id="{63038587-506E-DDBD-DB1C-5028ED0E7C19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38" name="모서리가 둥근 직사각형 37">
                    <a:extLst>
                      <a:ext uri="{FF2B5EF4-FFF2-40B4-BE49-F238E27FC236}">
                        <a16:creationId xmlns:a16="http://schemas.microsoft.com/office/drawing/2014/main" id="{2EA2E4BB-41DC-2A4F-81CB-AF29C6B60AAD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5276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39" name="모서리가 둥근 직사각형 38">
                    <a:extLst>
                      <a:ext uri="{FF2B5EF4-FFF2-40B4-BE49-F238E27FC236}">
                        <a16:creationId xmlns:a16="http://schemas.microsoft.com/office/drawing/2014/main" id="{C28E9A2A-B094-BB84-0A60-B411791C4C2E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5276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DF45AEF-82D3-46CF-95A2-F696EE7B8F67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2D5CAF-CC7E-5E83-AA55-08F974AD32FC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6797102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5276B2"/>
                    </a:solidFill>
                    <a:latin typeface="+mj-ea"/>
                    <a:ea typeface="+mj-ea"/>
                  </a:rPr>
                  <a:t>산업안전보건 법령 및 안전규정 등 준수</a:t>
                </a:r>
                <a:endParaRPr kumimoji="1" lang="ko-Kore-KR" altLang="en-US" sz="2400" b="1" spc="-150" dirty="0">
                  <a:solidFill>
                    <a:srgbClr val="5276B2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FBA0390B-EAF8-1BC8-2219-95E818394E90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11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408A087-BB85-C492-F0C1-DC04E3F2165C}"/>
              </a:ext>
            </a:extLst>
          </p:cNvPr>
          <p:cNvGrpSpPr/>
          <p:nvPr/>
        </p:nvGrpSpPr>
        <p:grpSpPr>
          <a:xfrm>
            <a:off x="1088524" y="2695821"/>
            <a:ext cx="8566624" cy="1027539"/>
            <a:chOff x="1088524" y="2695821"/>
            <a:chExt cx="8566624" cy="1027539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56045B92-565E-70DD-CF63-7F7F23392253}"/>
                </a:ext>
              </a:extLst>
            </p:cNvPr>
            <p:cNvGrpSpPr/>
            <p:nvPr/>
          </p:nvGrpSpPr>
          <p:grpSpPr>
            <a:xfrm>
              <a:off x="1088524" y="2695821"/>
              <a:ext cx="8566624" cy="1027539"/>
              <a:chOff x="941240" y="1300729"/>
              <a:chExt cx="8566624" cy="1027539"/>
            </a:xfrm>
          </p:grpSpPr>
          <p:sp>
            <p:nvSpPr>
              <p:cNvPr id="43" name="모서리가 둥근 직사각형 42">
                <a:extLst>
                  <a:ext uri="{FF2B5EF4-FFF2-40B4-BE49-F238E27FC236}">
                    <a16:creationId xmlns:a16="http://schemas.microsoft.com/office/drawing/2014/main" id="{D358A57E-B1EB-88B8-B16C-872529DABCD5}"/>
                  </a:ext>
                </a:extLst>
              </p:cNvPr>
              <p:cNvSpPr/>
              <p:nvPr/>
            </p:nvSpPr>
            <p:spPr>
              <a:xfrm>
                <a:off x="946108" y="1300729"/>
                <a:ext cx="8561756" cy="733178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44" name="모서리가 둥근 직사각형 43">
                <a:extLst>
                  <a:ext uri="{FF2B5EF4-FFF2-40B4-BE49-F238E27FC236}">
                    <a16:creationId xmlns:a16="http://schemas.microsoft.com/office/drawing/2014/main" id="{F197D52D-FC0B-803A-7BA0-67E4F7CCA46F}"/>
                  </a:ext>
                </a:extLst>
              </p:cNvPr>
              <p:cNvSpPr/>
              <p:nvPr/>
            </p:nvSpPr>
            <p:spPr>
              <a:xfrm>
                <a:off x="941240" y="1847260"/>
                <a:ext cx="6240107" cy="481008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45" name="모서리가 둥근 직사각형 44">
                <a:extLst>
                  <a:ext uri="{FF2B5EF4-FFF2-40B4-BE49-F238E27FC236}">
                    <a16:creationId xmlns:a16="http://schemas.microsoft.com/office/drawing/2014/main" id="{FEC68AC5-9714-3351-80F2-266C1F6F3D96}"/>
                  </a:ext>
                </a:extLst>
              </p:cNvPr>
              <p:cNvSpPr/>
              <p:nvPr/>
            </p:nvSpPr>
            <p:spPr>
              <a:xfrm>
                <a:off x="3267757" y="1847260"/>
                <a:ext cx="6240107" cy="481008"/>
              </a:xfrm>
              <a:prstGeom prst="roundRect">
                <a:avLst>
                  <a:gd name="adj" fmla="val 5000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6DCE62FA-36A1-2F68-9924-1BFBCBA8C7AC}"/>
                </a:ext>
              </a:extLst>
            </p:cNvPr>
            <p:cNvGrpSpPr/>
            <p:nvPr/>
          </p:nvGrpSpPr>
          <p:grpSpPr>
            <a:xfrm>
              <a:off x="1277177" y="2904034"/>
              <a:ext cx="7458160" cy="655372"/>
              <a:chOff x="1242767" y="2819399"/>
              <a:chExt cx="7458160" cy="65537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B5E3ADF-DAE5-E419-4C5D-6ECB427D7E04}"/>
                  </a:ext>
                </a:extLst>
              </p:cNvPr>
              <p:cNvSpPr txBox="1"/>
              <p:nvPr/>
            </p:nvSpPr>
            <p:spPr>
              <a:xfrm>
                <a:off x="1588249" y="2819399"/>
                <a:ext cx="7112678" cy="6553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solidFill>
                      <a:prstClr val="black"/>
                    </a:solidFill>
                  </a:rPr>
                  <a:t>산업재해로부터 안전하고 건강하게 일할 수 있는 권리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solidFill>
                      <a:prstClr val="black"/>
                    </a:solidFill>
                  </a:rPr>
                  <a:t>산업재해 예방을 위해 지켜야 할 의무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(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산업안전보건법 제 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6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조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근로자의 의무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)</a:t>
                </a:r>
              </a:p>
            </p:txBody>
          </p:sp>
          <p:sp>
            <p:nvSpPr>
              <p:cNvPr id="47" name="모서리가 둥근 직사각형 46">
                <a:extLst>
                  <a:ext uri="{FF2B5EF4-FFF2-40B4-BE49-F238E27FC236}">
                    <a16:creationId xmlns:a16="http://schemas.microsoft.com/office/drawing/2014/main" id="{3EB35BEA-D5A4-0242-59C8-7E1F55B6F096}"/>
                  </a:ext>
                </a:extLst>
              </p:cNvPr>
              <p:cNvSpPr/>
              <p:nvPr/>
            </p:nvSpPr>
            <p:spPr>
              <a:xfrm>
                <a:off x="1242767" y="2865748"/>
                <a:ext cx="231652" cy="231652"/>
              </a:xfrm>
              <a:prstGeom prst="roundRect">
                <a:avLst/>
              </a:prstGeom>
              <a:solidFill>
                <a:srgbClr val="5276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ore-KR" sz="1600" dirty="0">
                    <a:latin typeface="+mn-ea"/>
                  </a:rPr>
                  <a:t>1</a:t>
                </a:r>
                <a:endParaRPr kumimoji="1" lang="ko-Kore-KR" altLang="en-US" sz="1600" dirty="0">
                  <a:latin typeface="+mn-ea"/>
                </a:endParaRPr>
              </a:p>
            </p:txBody>
          </p:sp>
          <p:sp>
            <p:nvSpPr>
              <p:cNvPr id="48" name="모서리가 둥근 직사각형 47">
                <a:extLst>
                  <a:ext uri="{FF2B5EF4-FFF2-40B4-BE49-F238E27FC236}">
                    <a16:creationId xmlns:a16="http://schemas.microsoft.com/office/drawing/2014/main" id="{BC4C12DC-87DA-A6ED-0850-63C99DA2A79E}"/>
                  </a:ext>
                </a:extLst>
              </p:cNvPr>
              <p:cNvSpPr/>
              <p:nvPr/>
            </p:nvSpPr>
            <p:spPr>
              <a:xfrm>
                <a:off x="1242767" y="3205113"/>
                <a:ext cx="231652" cy="231652"/>
              </a:xfrm>
              <a:prstGeom prst="roundRect">
                <a:avLst/>
              </a:prstGeom>
              <a:solidFill>
                <a:srgbClr val="5276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R" sz="1600" dirty="0">
                    <a:latin typeface="+mn-ea"/>
                  </a:rPr>
                  <a:t>2</a:t>
                </a:r>
                <a:endParaRPr kumimoji="1" lang="ko-Kore-KR" altLang="en-US" sz="1600" dirty="0">
                  <a:latin typeface="+mn-ea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D9FEB85-F297-C93B-9631-36B0460F1B18}"/>
              </a:ext>
            </a:extLst>
          </p:cNvPr>
          <p:cNvGrpSpPr/>
          <p:nvPr/>
        </p:nvGrpSpPr>
        <p:grpSpPr>
          <a:xfrm>
            <a:off x="781126" y="3856844"/>
            <a:ext cx="8842673" cy="2380713"/>
            <a:chOff x="781126" y="3856844"/>
            <a:chExt cx="8842673" cy="2380713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45629B0B-4B9D-78B8-632F-A51D30CFD1D9}"/>
                </a:ext>
              </a:extLst>
            </p:cNvPr>
            <p:cNvGrpSpPr/>
            <p:nvPr/>
          </p:nvGrpSpPr>
          <p:grpSpPr>
            <a:xfrm>
              <a:off x="781126" y="3856844"/>
              <a:ext cx="5803342" cy="608305"/>
              <a:chOff x="781126" y="3856844"/>
              <a:chExt cx="5803342" cy="608305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D77F950F-9DC2-6152-B1AF-E8A2B84CD340}"/>
                  </a:ext>
                </a:extLst>
              </p:cNvPr>
              <p:cNvGrpSpPr/>
              <p:nvPr/>
            </p:nvGrpSpPr>
            <p:grpSpPr>
              <a:xfrm>
                <a:off x="781126" y="3856844"/>
                <a:ext cx="5803342" cy="608305"/>
                <a:chOff x="781126" y="3856844"/>
                <a:chExt cx="5803342" cy="608305"/>
              </a:xfrm>
            </p:grpSpPr>
            <p:grpSp>
              <p:nvGrpSpPr>
                <p:cNvPr id="51" name="그룹 50">
                  <a:extLst>
                    <a:ext uri="{FF2B5EF4-FFF2-40B4-BE49-F238E27FC236}">
                      <a16:creationId xmlns:a16="http://schemas.microsoft.com/office/drawing/2014/main" id="{326C42F0-F94A-6090-BEA3-9AFB907D626C}"/>
                    </a:ext>
                  </a:extLst>
                </p:cNvPr>
                <p:cNvGrpSpPr/>
                <p:nvPr/>
              </p:nvGrpSpPr>
              <p:grpSpPr>
                <a:xfrm>
                  <a:off x="781126" y="3856844"/>
                  <a:ext cx="5761076" cy="608305"/>
                  <a:chOff x="3351257" y="1386619"/>
                  <a:chExt cx="5761076" cy="608305"/>
                </a:xfrm>
              </p:grpSpPr>
              <p:sp>
                <p:nvSpPr>
                  <p:cNvPr id="56" name="모서리가 둥근 직사각형 55">
                    <a:extLst>
                      <a:ext uri="{FF2B5EF4-FFF2-40B4-BE49-F238E27FC236}">
                        <a16:creationId xmlns:a16="http://schemas.microsoft.com/office/drawing/2014/main" id="{37E75A95-2AB3-CD72-7CE8-AB403FDECC84}"/>
                      </a:ext>
                    </a:extLst>
                  </p:cNvPr>
                  <p:cNvSpPr/>
                  <p:nvPr/>
                </p:nvSpPr>
                <p:spPr>
                  <a:xfrm>
                    <a:off x="3404602" y="1510031"/>
                    <a:ext cx="5707731" cy="40295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25400">
                    <a:solidFill>
                      <a:srgbClr val="DD5F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57" name="직사각형 56">
                    <a:extLst>
                      <a:ext uri="{FF2B5EF4-FFF2-40B4-BE49-F238E27FC236}">
                        <a16:creationId xmlns:a16="http://schemas.microsoft.com/office/drawing/2014/main" id="{C41FB97D-E5ED-80F9-6458-26CB201EA0C4}"/>
                      </a:ext>
                    </a:extLst>
                  </p:cNvPr>
                  <p:cNvSpPr/>
                  <p:nvPr/>
                </p:nvSpPr>
                <p:spPr>
                  <a:xfrm>
                    <a:off x="3351257" y="1386619"/>
                    <a:ext cx="312860" cy="6083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 dirty="0"/>
                  </a:p>
                </p:txBody>
              </p:sp>
            </p:grp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27ED7A90-34C3-5DD8-1998-21F29821A396}"/>
                    </a:ext>
                  </a:extLst>
                </p:cNvPr>
                <p:cNvSpPr/>
                <p:nvPr/>
              </p:nvSpPr>
              <p:spPr>
                <a:xfrm>
                  <a:off x="6485720" y="4116550"/>
                  <a:ext cx="98748" cy="98748"/>
                </a:xfrm>
                <a:prstGeom prst="ellipse">
                  <a:avLst/>
                </a:prstGeom>
                <a:solidFill>
                  <a:srgbClr val="DD5F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01D027A8-2D71-A8AD-216A-E36FB7AABFCD}"/>
                  </a:ext>
                </a:extLst>
              </p:cNvPr>
              <p:cNvGrpSpPr/>
              <p:nvPr/>
            </p:nvGrpSpPr>
            <p:grpSpPr>
              <a:xfrm>
                <a:off x="1093985" y="4028779"/>
                <a:ext cx="5287961" cy="345177"/>
                <a:chOff x="1093985" y="4028779"/>
                <a:chExt cx="5287961" cy="345177"/>
              </a:xfrm>
            </p:grpSpPr>
            <p:grpSp>
              <p:nvGrpSpPr>
                <p:cNvPr id="6" name="그룹 5">
                  <a:extLst>
                    <a:ext uri="{FF2B5EF4-FFF2-40B4-BE49-F238E27FC236}">
                      <a16:creationId xmlns:a16="http://schemas.microsoft.com/office/drawing/2014/main" id="{BC35053B-8B87-183B-3901-302A75BB6D69}"/>
                    </a:ext>
                  </a:extLst>
                </p:cNvPr>
                <p:cNvGrpSpPr/>
                <p:nvPr/>
              </p:nvGrpSpPr>
              <p:grpSpPr>
                <a:xfrm>
                  <a:off x="1093985" y="4028779"/>
                  <a:ext cx="1288884" cy="345177"/>
                  <a:chOff x="1093985" y="4028779"/>
                  <a:chExt cx="1288884" cy="345177"/>
                </a:xfrm>
              </p:grpSpPr>
              <p:pic>
                <p:nvPicPr>
                  <p:cNvPr id="52" name="그림 51">
                    <a:extLst>
                      <a:ext uri="{FF2B5EF4-FFF2-40B4-BE49-F238E27FC236}">
                        <a16:creationId xmlns:a16="http://schemas.microsoft.com/office/drawing/2014/main" id="{93C800B7-A2FA-E39F-A797-391A5928E7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093985" y="4048377"/>
                    <a:ext cx="325579" cy="325579"/>
                  </a:xfrm>
                  <a:prstGeom prst="rect">
                    <a:avLst/>
                  </a:prstGeom>
                </p:spPr>
              </p:pic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86A35FE1-336D-F451-62E8-40BEFFF1803D}"/>
                      </a:ext>
                    </a:extLst>
                  </p:cNvPr>
                  <p:cNvSpPr txBox="1"/>
                  <p:nvPr/>
                </p:nvSpPr>
                <p:spPr>
                  <a:xfrm>
                    <a:off x="1472910" y="4028779"/>
                    <a:ext cx="909959" cy="30796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buClr>
                        <a:srgbClr val="33CCCC"/>
                      </a:buClr>
                    </a:pPr>
                    <a:r>
                      <a:rPr lang="ko-KR" altLang="en-US" sz="1800" b="1" spc="-133" dirty="0">
                        <a:solidFill>
                          <a:srgbClr val="DD5F84"/>
                        </a:solidFill>
                      </a:rPr>
                      <a:t>안전 </a:t>
                    </a:r>
                    <a:r>
                      <a:rPr lang="en-US" altLang="ko-KR" sz="1800" b="1" spc="-133" dirty="0">
                        <a:solidFill>
                          <a:srgbClr val="DD5F84"/>
                        </a:solidFill>
                        <a:latin typeface="+mn-ea"/>
                      </a:rPr>
                      <a:t>TIP</a:t>
                    </a:r>
                  </a:p>
                </p:txBody>
              </p:sp>
            </p:grp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41FC0B6-A641-A43C-35D7-6197883494FF}"/>
                    </a:ext>
                  </a:extLst>
                </p:cNvPr>
                <p:cNvSpPr txBox="1"/>
                <p:nvPr/>
              </p:nvSpPr>
              <p:spPr>
                <a:xfrm>
                  <a:off x="2327825" y="4054102"/>
                  <a:ext cx="4054121" cy="2663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  <a:buClr>
                      <a:srgbClr val="33CCCC"/>
                    </a:buClr>
                  </a:pPr>
                  <a:r>
                    <a:rPr lang="ko-KR" altLang="en-US" sz="1600" spc="-133" dirty="0">
                      <a:latin typeface="+mn-ea"/>
                    </a:rPr>
                    <a:t>산업안전보건법에서 정하고 있는 근로자의 의무</a:t>
                  </a:r>
                  <a:endParaRPr lang="en-US" altLang="ko-KR" sz="1600" spc="-133" dirty="0">
                    <a:latin typeface="+mn-ea"/>
                  </a:endParaRPr>
                </a:p>
              </p:txBody>
            </p:sp>
          </p:grp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E2579BD4-90CC-EF47-1F28-D4CDF7C811BE}"/>
                </a:ext>
              </a:extLst>
            </p:cNvPr>
            <p:cNvGrpSpPr/>
            <p:nvPr/>
          </p:nvGrpSpPr>
          <p:grpSpPr>
            <a:xfrm>
              <a:off x="1102907" y="4380478"/>
              <a:ext cx="8520892" cy="1857079"/>
              <a:chOff x="1102907" y="4380478"/>
              <a:chExt cx="8520892" cy="1857079"/>
            </a:xfrm>
          </p:grpSpPr>
          <p:sp>
            <p:nvSpPr>
              <p:cNvPr id="63" name="자유형 62">
                <a:extLst>
                  <a:ext uri="{FF2B5EF4-FFF2-40B4-BE49-F238E27FC236}">
                    <a16:creationId xmlns:a16="http://schemas.microsoft.com/office/drawing/2014/main" id="{4C1C533B-28B1-3499-D5B0-DDEF0C1E2266}"/>
                  </a:ext>
                </a:extLst>
              </p:cNvPr>
              <p:cNvSpPr/>
              <p:nvPr/>
            </p:nvSpPr>
            <p:spPr>
              <a:xfrm>
                <a:off x="1102907" y="4380478"/>
                <a:ext cx="8520892" cy="1857079"/>
              </a:xfrm>
              <a:custGeom>
                <a:avLst/>
                <a:gdLst>
                  <a:gd name="connsiteX0" fmla="*/ 0 w 8520892"/>
                  <a:gd name="connsiteY0" fmla="*/ 0 h 2050277"/>
                  <a:gd name="connsiteX1" fmla="*/ 406400 w 8520892"/>
                  <a:gd name="connsiteY1" fmla="*/ 0 h 2050277"/>
                  <a:gd name="connsiteX2" fmla="*/ 7433715 w 8520892"/>
                  <a:gd name="connsiteY2" fmla="*/ 0 h 2050277"/>
                  <a:gd name="connsiteX3" fmla="*/ 8114492 w 8520892"/>
                  <a:gd name="connsiteY3" fmla="*/ 0 h 2050277"/>
                  <a:gd name="connsiteX4" fmla="*/ 8351074 w 8520892"/>
                  <a:gd name="connsiteY4" fmla="*/ 0 h 2050277"/>
                  <a:gd name="connsiteX5" fmla="*/ 8520892 w 8520892"/>
                  <a:gd name="connsiteY5" fmla="*/ 0 h 2050277"/>
                  <a:gd name="connsiteX6" fmla="*/ 8520892 w 8520892"/>
                  <a:gd name="connsiteY6" fmla="*/ 339365 h 2050277"/>
                  <a:gd name="connsiteX7" fmla="*/ 8520892 w 8520892"/>
                  <a:gd name="connsiteY7" fmla="*/ 502712 h 2050277"/>
                  <a:gd name="connsiteX8" fmla="*/ 8520892 w 8520892"/>
                  <a:gd name="connsiteY8" fmla="*/ 716437 h 2050277"/>
                  <a:gd name="connsiteX9" fmla="*/ 8520892 w 8520892"/>
                  <a:gd name="connsiteY9" fmla="*/ 842077 h 2050277"/>
                  <a:gd name="connsiteX10" fmla="*/ 8520892 w 8520892"/>
                  <a:gd name="connsiteY10" fmla="*/ 1055802 h 2050277"/>
                  <a:gd name="connsiteX11" fmla="*/ 8520892 w 8520892"/>
                  <a:gd name="connsiteY11" fmla="*/ 1219149 h 2050277"/>
                  <a:gd name="connsiteX12" fmla="*/ 8520892 w 8520892"/>
                  <a:gd name="connsiteY12" fmla="*/ 1558514 h 2050277"/>
                  <a:gd name="connsiteX13" fmla="*/ 8520891 w 8520892"/>
                  <a:gd name="connsiteY13" fmla="*/ 1558514 h 2050277"/>
                  <a:gd name="connsiteX14" fmla="*/ 8520891 w 8520892"/>
                  <a:gd name="connsiteY14" fmla="*/ 1880460 h 2050277"/>
                  <a:gd name="connsiteX15" fmla="*/ 8351074 w 8520892"/>
                  <a:gd name="connsiteY15" fmla="*/ 2050277 h 2050277"/>
                  <a:gd name="connsiteX16" fmla="*/ 8114492 w 8520892"/>
                  <a:gd name="connsiteY16" fmla="*/ 2050277 h 2050277"/>
                  <a:gd name="connsiteX17" fmla="*/ 7433715 w 8520892"/>
                  <a:gd name="connsiteY17" fmla="*/ 2050277 h 2050277"/>
                  <a:gd name="connsiteX18" fmla="*/ 0 w 8520892"/>
                  <a:gd name="connsiteY18" fmla="*/ 2050277 h 2050277"/>
                  <a:gd name="connsiteX19" fmla="*/ 0 w 8520892"/>
                  <a:gd name="connsiteY19" fmla="*/ 1710912 h 2050277"/>
                  <a:gd name="connsiteX20" fmla="*/ 0 w 8520892"/>
                  <a:gd name="connsiteY20" fmla="*/ 1333840 h 2050277"/>
                  <a:gd name="connsiteX21" fmla="*/ 0 w 8520892"/>
                  <a:gd name="connsiteY21" fmla="*/ 1055802 h 2050277"/>
                  <a:gd name="connsiteX22" fmla="*/ 0 w 8520892"/>
                  <a:gd name="connsiteY22" fmla="*/ 994475 h 2050277"/>
                  <a:gd name="connsiteX23" fmla="*/ 0 w 8520892"/>
                  <a:gd name="connsiteY23" fmla="*/ 716437 h 2050277"/>
                  <a:gd name="connsiteX24" fmla="*/ 0 w 8520892"/>
                  <a:gd name="connsiteY24" fmla="*/ 339365 h 205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520892" h="2050277">
                    <a:moveTo>
                      <a:pt x="0" y="0"/>
                    </a:moveTo>
                    <a:lnTo>
                      <a:pt x="406400" y="0"/>
                    </a:lnTo>
                    <a:lnTo>
                      <a:pt x="7433715" y="0"/>
                    </a:lnTo>
                    <a:lnTo>
                      <a:pt x="8114492" y="0"/>
                    </a:lnTo>
                    <a:lnTo>
                      <a:pt x="8351074" y="0"/>
                    </a:lnTo>
                    <a:lnTo>
                      <a:pt x="8520892" y="0"/>
                    </a:lnTo>
                    <a:lnTo>
                      <a:pt x="8520892" y="339365"/>
                    </a:lnTo>
                    <a:lnTo>
                      <a:pt x="8520892" y="502712"/>
                    </a:lnTo>
                    <a:lnTo>
                      <a:pt x="8520892" y="716437"/>
                    </a:lnTo>
                    <a:lnTo>
                      <a:pt x="8520892" y="842077"/>
                    </a:lnTo>
                    <a:lnTo>
                      <a:pt x="8520892" y="1055802"/>
                    </a:lnTo>
                    <a:lnTo>
                      <a:pt x="8520892" y="1219149"/>
                    </a:lnTo>
                    <a:lnTo>
                      <a:pt x="8520892" y="1558514"/>
                    </a:lnTo>
                    <a:lnTo>
                      <a:pt x="8520891" y="1558514"/>
                    </a:lnTo>
                    <a:lnTo>
                      <a:pt x="8520891" y="1880460"/>
                    </a:lnTo>
                    <a:cubicBezTo>
                      <a:pt x="8520891" y="1974247"/>
                      <a:pt x="8444861" y="2050277"/>
                      <a:pt x="8351074" y="2050277"/>
                    </a:cubicBezTo>
                    <a:lnTo>
                      <a:pt x="8114492" y="2050277"/>
                    </a:lnTo>
                    <a:lnTo>
                      <a:pt x="7433715" y="2050277"/>
                    </a:lnTo>
                    <a:lnTo>
                      <a:pt x="0" y="2050277"/>
                    </a:lnTo>
                    <a:lnTo>
                      <a:pt x="0" y="1710912"/>
                    </a:lnTo>
                    <a:lnTo>
                      <a:pt x="0" y="1333840"/>
                    </a:lnTo>
                    <a:lnTo>
                      <a:pt x="0" y="1055802"/>
                    </a:lnTo>
                    <a:lnTo>
                      <a:pt x="0" y="994475"/>
                    </a:lnTo>
                    <a:lnTo>
                      <a:pt x="0" y="716437"/>
                    </a:lnTo>
                    <a:lnTo>
                      <a:pt x="0" y="339365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DD5F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1CF6A8B-BD46-C843-B66A-D6BB67201B50}"/>
                  </a:ext>
                </a:extLst>
              </p:cNvPr>
              <p:cNvSpPr txBox="1"/>
              <p:nvPr/>
            </p:nvSpPr>
            <p:spPr>
              <a:xfrm>
                <a:off x="1299695" y="4537541"/>
                <a:ext cx="8062064" cy="14832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33CCCC"/>
                  </a:buClr>
                </a:pPr>
                <a:r>
                  <a:rPr lang="en-US" altLang="ko-KR" sz="18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en-US" altLang="ko-KR" sz="1400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400" spc="-133" dirty="0">
                    <a:solidFill>
                      <a:prstClr val="black"/>
                    </a:solidFill>
                  </a:rPr>
                  <a:t> 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산업안전보건법은 근로자 자신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동료 및 사업장 전체 안전보건을 위한 의무사항을 규정함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  <a:buClr>
                    <a:srgbClr val="33CCCC"/>
                  </a:buClr>
                </a:pPr>
                <a:r>
                  <a:rPr lang="en-US" altLang="ko-KR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en-US" altLang="ko-KR" sz="1200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200" spc="-133" dirty="0">
                    <a:solidFill>
                      <a:prstClr val="black"/>
                    </a:solidFill>
                  </a:rPr>
                  <a:t> 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근로자는 이 법과 이 법에 따른 명령으로 정하는 산업재해 예방을 위한 기준을  지켜야 하며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 </a:t>
                </a:r>
              </a:p>
              <a:p>
                <a:pPr marL="144000">
                  <a:lnSpc>
                    <a:spcPct val="15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solidFill>
                      <a:prstClr val="black"/>
                    </a:solidFill>
                  </a:rPr>
                  <a:t>사업주 또는 「근로기준법」 제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101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조에 따른 근로감독관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공단 등 관계인이 실시하는 산업재해 예방에 관한 조치에 따라야 한다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(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법 제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6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조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).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8921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FBA0390B-EAF8-1BC8-2219-95E818394E90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12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537BD4A-6CF9-4B94-E13E-8D972CE2AC72}"/>
              </a:ext>
            </a:extLst>
          </p:cNvPr>
          <p:cNvGrpSpPr/>
          <p:nvPr/>
        </p:nvGrpSpPr>
        <p:grpSpPr>
          <a:xfrm>
            <a:off x="0" y="1237550"/>
            <a:ext cx="7578228" cy="571503"/>
            <a:chOff x="0" y="1237550"/>
            <a:chExt cx="7578228" cy="571503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AEB4E47A-1B4E-4A1D-171C-6A11B6F548A8}"/>
                </a:ext>
              </a:extLst>
            </p:cNvPr>
            <p:cNvGrpSpPr/>
            <p:nvPr/>
          </p:nvGrpSpPr>
          <p:grpSpPr>
            <a:xfrm>
              <a:off x="0" y="1237550"/>
              <a:ext cx="7578228" cy="571503"/>
              <a:chOff x="0" y="1237550"/>
              <a:chExt cx="7578228" cy="571503"/>
            </a:xfrm>
          </p:grpSpPr>
          <p:grpSp>
            <p:nvGrpSpPr>
              <p:cNvPr id="220" name="그룹 219">
                <a:extLst>
                  <a:ext uri="{FF2B5EF4-FFF2-40B4-BE49-F238E27FC236}">
                    <a16:creationId xmlns:a16="http://schemas.microsoft.com/office/drawing/2014/main" id="{1C86B6E3-7C9B-FC77-23EB-9DE84BAA7627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221" name="그룹 220">
                  <a:extLst>
                    <a:ext uri="{FF2B5EF4-FFF2-40B4-BE49-F238E27FC236}">
                      <a16:creationId xmlns:a16="http://schemas.microsoft.com/office/drawing/2014/main" id="{6010A5BB-58EB-EC7C-27B1-F0A29E794862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223" name="모서리가 둥근 직사각형 222">
                    <a:extLst>
                      <a:ext uri="{FF2B5EF4-FFF2-40B4-BE49-F238E27FC236}">
                        <a16:creationId xmlns:a16="http://schemas.microsoft.com/office/drawing/2014/main" id="{FE2AB2A0-F6AB-3E99-C6F2-628369E2D441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5276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224" name="모서리가 둥근 직사각형 223">
                    <a:extLst>
                      <a:ext uri="{FF2B5EF4-FFF2-40B4-BE49-F238E27FC236}">
                        <a16:creationId xmlns:a16="http://schemas.microsoft.com/office/drawing/2014/main" id="{A0801C6A-831F-8E27-F39A-7D7D0AB277B3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5276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EB76D903-83A6-5F1A-F57E-6081E3E19946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2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F78DBE7D-E055-334F-6AAC-57F1AE831907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6797102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5276B2"/>
                    </a:solidFill>
                    <a:latin typeface="+mj-ea"/>
                    <a:ea typeface="+mj-ea"/>
                  </a:rPr>
                  <a:t>근로자의 의무와 권리</a:t>
                </a:r>
                <a:endParaRPr kumimoji="1" lang="ko-Kore-KR" altLang="en-US" sz="2400" b="1" spc="-150" dirty="0">
                  <a:solidFill>
                    <a:srgbClr val="5276B2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76" name="모서리가 둥근 직사각형 275">
              <a:extLst>
                <a:ext uri="{FF2B5EF4-FFF2-40B4-BE49-F238E27FC236}">
                  <a16:creationId xmlns:a16="http://schemas.microsoft.com/office/drawing/2014/main" id="{E3B63EF4-61AC-106D-004F-F439A2838002}"/>
                </a:ext>
              </a:extLst>
            </p:cNvPr>
            <p:cNvSpPr/>
            <p:nvPr/>
          </p:nvSpPr>
          <p:spPr>
            <a:xfrm>
              <a:off x="3752269" y="1350393"/>
              <a:ext cx="1579008" cy="35747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83558" indent="-383558" algn="ctr">
                <a:lnSpc>
                  <a:spcPts val="2400"/>
                </a:lnSpc>
                <a:spcAft>
                  <a:spcPts val="799"/>
                </a:spcAft>
              </a:pPr>
              <a:r>
                <a:rPr lang="ko-KR" altLang="en-US" b="1" spc="-133" dirty="0">
                  <a:solidFill>
                    <a:schemeClr val="bg1"/>
                  </a:solidFill>
                  <a:latin typeface="+mn-ea"/>
                </a:rPr>
                <a:t>근로자의</a:t>
              </a:r>
              <a:r>
                <a:rPr lang="en-US" altLang="ko-KR" b="1" spc="-133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b="1" spc="-133" dirty="0">
                  <a:solidFill>
                    <a:schemeClr val="bg1"/>
                  </a:solidFill>
                  <a:latin typeface="+mn-ea"/>
                </a:rPr>
                <a:t>권리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96B5ECD5-3C9C-3E99-E0A9-15CE403BF9DF}"/>
              </a:ext>
            </a:extLst>
          </p:cNvPr>
          <p:cNvGrpSpPr/>
          <p:nvPr/>
        </p:nvGrpSpPr>
        <p:grpSpPr>
          <a:xfrm>
            <a:off x="892029" y="1882642"/>
            <a:ext cx="8809673" cy="4581215"/>
            <a:chOff x="892029" y="1882642"/>
            <a:chExt cx="8809673" cy="4581215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EFFCD82-459A-FCA2-B490-050DB55C0B6B}"/>
                </a:ext>
              </a:extLst>
            </p:cNvPr>
            <p:cNvGrpSpPr/>
            <p:nvPr/>
          </p:nvGrpSpPr>
          <p:grpSpPr>
            <a:xfrm>
              <a:off x="898561" y="1882642"/>
              <a:ext cx="8803141" cy="585287"/>
              <a:chOff x="898561" y="1882642"/>
              <a:chExt cx="8803141" cy="585287"/>
            </a:xfrm>
          </p:grpSpPr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7329120F-CCFC-357F-AA57-87A00AF35ED5}"/>
                  </a:ext>
                </a:extLst>
              </p:cNvPr>
              <p:cNvGrpSpPr/>
              <p:nvPr/>
            </p:nvGrpSpPr>
            <p:grpSpPr>
              <a:xfrm>
                <a:off x="898561" y="1882642"/>
                <a:ext cx="2928580" cy="582452"/>
                <a:chOff x="898561" y="1882642"/>
                <a:chExt cx="2928580" cy="582452"/>
              </a:xfrm>
            </p:grpSpPr>
            <p:sp>
              <p:nvSpPr>
                <p:cNvPr id="10" name="자유형 9">
                  <a:extLst>
                    <a:ext uri="{FF2B5EF4-FFF2-40B4-BE49-F238E27FC236}">
                      <a16:creationId xmlns:a16="http://schemas.microsoft.com/office/drawing/2014/main" id="{879DCAF4-60D9-BBE3-390C-AB46A3D2C8E2}"/>
                    </a:ext>
                  </a:extLst>
                </p:cNvPr>
                <p:cNvSpPr/>
                <p:nvPr/>
              </p:nvSpPr>
              <p:spPr>
                <a:xfrm>
                  <a:off x="898561" y="1882642"/>
                  <a:ext cx="2594513" cy="582452"/>
                </a:xfrm>
                <a:custGeom>
                  <a:avLst/>
                  <a:gdLst>
                    <a:gd name="connsiteX0" fmla="*/ 66656 w 2594513"/>
                    <a:gd name="connsiteY0" fmla="*/ 0 h 582452"/>
                    <a:gd name="connsiteX1" fmla="*/ 2335391 w 2594513"/>
                    <a:gd name="connsiteY1" fmla="*/ 0 h 582452"/>
                    <a:gd name="connsiteX2" fmla="*/ 2402047 w 2594513"/>
                    <a:gd name="connsiteY2" fmla="*/ 66656 h 582452"/>
                    <a:gd name="connsiteX3" fmla="*/ 2402047 w 2594513"/>
                    <a:gd name="connsiteY3" fmla="*/ 97319 h 582452"/>
                    <a:gd name="connsiteX4" fmla="*/ 2439556 w 2594513"/>
                    <a:gd name="connsiteY4" fmla="*/ 101100 h 582452"/>
                    <a:gd name="connsiteX5" fmla="*/ 2594513 w 2594513"/>
                    <a:gd name="connsiteY5" fmla="*/ 291226 h 582452"/>
                    <a:gd name="connsiteX6" fmla="*/ 2439556 w 2594513"/>
                    <a:gd name="connsiteY6" fmla="*/ 481352 h 582452"/>
                    <a:gd name="connsiteX7" fmla="*/ 2402047 w 2594513"/>
                    <a:gd name="connsiteY7" fmla="*/ 485134 h 582452"/>
                    <a:gd name="connsiteX8" fmla="*/ 2402047 w 2594513"/>
                    <a:gd name="connsiteY8" fmla="*/ 515796 h 582452"/>
                    <a:gd name="connsiteX9" fmla="*/ 2335391 w 2594513"/>
                    <a:gd name="connsiteY9" fmla="*/ 582452 h 582452"/>
                    <a:gd name="connsiteX10" fmla="*/ 66656 w 2594513"/>
                    <a:gd name="connsiteY10" fmla="*/ 582452 h 582452"/>
                    <a:gd name="connsiteX11" fmla="*/ 0 w 2594513"/>
                    <a:gd name="connsiteY11" fmla="*/ 515796 h 582452"/>
                    <a:gd name="connsiteX12" fmla="*/ 0 w 2594513"/>
                    <a:gd name="connsiteY12" fmla="*/ 66656 h 582452"/>
                    <a:gd name="connsiteX13" fmla="*/ 66656 w 2594513"/>
                    <a:gd name="connsiteY13" fmla="*/ 0 h 582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94513" h="582452">
                      <a:moveTo>
                        <a:pt x="66656" y="0"/>
                      </a:moveTo>
                      <a:lnTo>
                        <a:pt x="2335391" y="0"/>
                      </a:lnTo>
                      <a:cubicBezTo>
                        <a:pt x="2372204" y="0"/>
                        <a:pt x="2402047" y="29843"/>
                        <a:pt x="2402047" y="66656"/>
                      </a:cubicBezTo>
                      <a:lnTo>
                        <a:pt x="2402047" y="97319"/>
                      </a:lnTo>
                      <a:lnTo>
                        <a:pt x="2439556" y="101100"/>
                      </a:lnTo>
                      <a:cubicBezTo>
                        <a:pt x="2527990" y="119196"/>
                        <a:pt x="2594513" y="197443"/>
                        <a:pt x="2594513" y="291226"/>
                      </a:cubicBezTo>
                      <a:cubicBezTo>
                        <a:pt x="2594513" y="385009"/>
                        <a:pt x="2527990" y="463256"/>
                        <a:pt x="2439556" y="481352"/>
                      </a:cubicBezTo>
                      <a:lnTo>
                        <a:pt x="2402047" y="485134"/>
                      </a:lnTo>
                      <a:lnTo>
                        <a:pt x="2402047" y="515796"/>
                      </a:lnTo>
                      <a:cubicBezTo>
                        <a:pt x="2402047" y="552609"/>
                        <a:pt x="2372204" y="582452"/>
                        <a:pt x="2335391" y="582452"/>
                      </a:cubicBezTo>
                      <a:lnTo>
                        <a:pt x="66656" y="582452"/>
                      </a:lnTo>
                      <a:cubicBezTo>
                        <a:pt x="29843" y="582452"/>
                        <a:pt x="0" y="552609"/>
                        <a:pt x="0" y="515796"/>
                      </a:cubicBezTo>
                      <a:lnTo>
                        <a:pt x="0" y="66656"/>
                      </a:lnTo>
                      <a:cubicBezTo>
                        <a:pt x="0" y="29843"/>
                        <a:pt x="29843" y="0"/>
                        <a:pt x="6665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grpSp>
              <p:nvGrpSpPr>
                <p:cNvPr id="11" name="그룹 10">
                  <a:extLst>
                    <a:ext uri="{FF2B5EF4-FFF2-40B4-BE49-F238E27FC236}">
                      <a16:creationId xmlns:a16="http://schemas.microsoft.com/office/drawing/2014/main" id="{EB589A26-5544-B6FD-2133-806F527B75C6}"/>
                    </a:ext>
                  </a:extLst>
                </p:cNvPr>
                <p:cNvGrpSpPr/>
                <p:nvPr/>
              </p:nvGrpSpPr>
              <p:grpSpPr>
                <a:xfrm>
                  <a:off x="944987" y="1902947"/>
                  <a:ext cx="2882154" cy="533580"/>
                  <a:chOff x="944987" y="1902947"/>
                  <a:chExt cx="2882154" cy="533580"/>
                </a:xfrm>
              </p:grpSpPr>
              <p:sp>
                <p:nvSpPr>
                  <p:cNvPr id="138" name="직사각형 137">
                    <a:extLst>
                      <a:ext uri="{FF2B5EF4-FFF2-40B4-BE49-F238E27FC236}">
                        <a16:creationId xmlns:a16="http://schemas.microsoft.com/office/drawing/2014/main" id="{2179E254-5E2B-4FB0-13C0-46F331777311}"/>
                      </a:ext>
                    </a:extLst>
                  </p:cNvPr>
                  <p:cNvSpPr/>
                  <p:nvPr/>
                </p:nvSpPr>
                <p:spPr>
                  <a:xfrm>
                    <a:off x="1425094" y="1937949"/>
                    <a:ext cx="2402047" cy="48135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급박한 위험시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작업중지</a:t>
                    </a:r>
                    <a:r>
                      <a:rPr lang="en-US" altLang="ko-KR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 </a:t>
                    </a: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및 대피</a:t>
                    </a: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제</a:t>
                    </a:r>
                    <a:r>
                      <a:rPr lang="en-US" altLang="ko-KR" sz="1200" b="1" spc="-100" dirty="0">
                        <a:latin typeface="+mn-ea"/>
                      </a:rPr>
                      <a:t>52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139" name="그림 138">
                    <a:extLst>
                      <a:ext uri="{FF2B5EF4-FFF2-40B4-BE49-F238E27FC236}">
                        <a16:creationId xmlns:a16="http://schemas.microsoft.com/office/drawing/2014/main" id="{17CC8268-4C91-F1D7-1587-41F913CD35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44987" y="1902947"/>
                    <a:ext cx="517410" cy="5335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2E6D0A06-8D62-7F00-22ED-9D8603A5671B}"/>
                  </a:ext>
                </a:extLst>
              </p:cNvPr>
              <p:cNvGrpSpPr/>
              <p:nvPr/>
            </p:nvGrpSpPr>
            <p:grpSpPr>
              <a:xfrm>
                <a:off x="3291840" y="1886884"/>
                <a:ext cx="6409862" cy="581045"/>
                <a:chOff x="3291840" y="1886884"/>
                <a:chExt cx="6409862" cy="581045"/>
              </a:xfrm>
            </p:grpSpPr>
            <p:sp>
              <p:nvSpPr>
                <p:cNvPr id="134" name="모서리가 둥근 직사각형 133">
                  <a:extLst>
                    <a:ext uri="{FF2B5EF4-FFF2-40B4-BE49-F238E27FC236}">
                      <a16:creationId xmlns:a16="http://schemas.microsoft.com/office/drawing/2014/main" id="{D3273EE1-958F-8CC5-E97A-FDBBF6B76757}"/>
                    </a:ext>
                  </a:extLst>
                </p:cNvPr>
                <p:cNvSpPr/>
                <p:nvPr/>
              </p:nvSpPr>
              <p:spPr>
                <a:xfrm>
                  <a:off x="3291840" y="1886884"/>
                  <a:ext cx="6409862" cy="581045"/>
                </a:xfrm>
                <a:prstGeom prst="roundRect">
                  <a:avLst>
                    <a:gd name="adj" fmla="val 11945"/>
                  </a:avLst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140" name="직사각형 139">
                  <a:extLst>
                    <a:ext uri="{FF2B5EF4-FFF2-40B4-BE49-F238E27FC236}">
                      <a16:creationId xmlns:a16="http://schemas.microsoft.com/office/drawing/2014/main" id="{1312A913-E3CB-FBD9-818B-287BB7C73A58}"/>
                    </a:ext>
                  </a:extLst>
                </p:cNvPr>
                <p:cNvSpPr/>
                <p:nvPr/>
              </p:nvSpPr>
              <p:spPr>
                <a:xfrm>
                  <a:off x="3524647" y="2034313"/>
                  <a:ext cx="6068213" cy="278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10000"/>
                    </a:lnSpc>
                  </a:pPr>
                  <a:r>
                    <a:rPr lang="ko-KR" altLang="en-US" sz="1200" b="1" spc="-150" dirty="0">
                      <a:latin typeface="+mn-ea"/>
                    </a:rPr>
                    <a:t>근로자는 산업재해가 발생할 급박한 위험이 있을 때에는 작업을 중지하고 대피할 수 있음</a:t>
                  </a:r>
                  <a:r>
                    <a:rPr lang="en-US" altLang="ko-KR" sz="1200" b="1" spc="-150" dirty="0">
                      <a:latin typeface="+mn-ea"/>
                    </a:rPr>
                    <a:t>.</a:t>
                  </a:r>
                  <a:endParaRPr lang="ko-KR" altLang="en-US" sz="1200" b="1" spc="-150" dirty="0">
                    <a:latin typeface="+mn-ea"/>
                  </a:endParaRPr>
                </a:p>
              </p:txBody>
            </p:sp>
          </p:grpSp>
          <p:grpSp>
            <p:nvGrpSpPr>
              <p:cNvPr id="241" name="그룹 240">
                <a:extLst>
                  <a:ext uri="{FF2B5EF4-FFF2-40B4-BE49-F238E27FC236}">
                    <a16:creationId xmlns:a16="http://schemas.microsoft.com/office/drawing/2014/main" id="{4872B090-7B10-313E-46CF-C342B2C1889F}"/>
                  </a:ext>
                </a:extLst>
              </p:cNvPr>
              <p:cNvGrpSpPr/>
              <p:nvPr/>
            </p:nvGrpSpPr>
            <p:grpSpPr>
              <a:xfrm>
                <a:off x="3169384" y="2037741"/>
                <a:ext cx="274790" cy="274790"/>
                <a:chOff x="4106439" y="2460327"/>
                <a:chExt cx="274790" cy="274790"/>
              </a:xfrm>
            </p:grpSpPr>
            <p:sp>
              <p:nvSpPr>
                <p:cNvPr id="242" name="타원 241">
                  <a:extLst>
                    <a:ext uri="{FF2B5EF4-FFF2-40B4-BE49-F238E27FC236}">
                      <a16:creationId xmlns:a16="http://schemas.microsoft.com/office/drawing/2014/main" id="{CD945CFB-D682-D6F1-451F-A85719378865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243" name="1/2 액자 242">
                  <a:extLst>
                    <a:ext uri="{FF2B5EF4-FFF2-40B4-BE49-F238E27FC236}">
                      <a16:creationId xmlns:a16="http://schemas.microsoft.com/office/drawing/2014/main" id="{E24265EB-9878-5D7F-9AFB-58E39E4E01E8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848593F0-52AC-242C-97E5-B519C7A5FFE0}"/>
                </a:ext>
              </a:extLst>
            </p:cNvPr>
            <p:cNvGrpSpPr/>
            <p:nvPr/>
          </p:nvGrpSpPr>
          <p:grpSpPr>
            <a:xfrm>
              <a:off x="894352" y="2545363"/>
              <a:ext cx="8807349" cy="819598"/>
              <a:chOff x="894352" y="2545363"/>
              <a:chExt cx="8807349" cy="819598"/>
            </a:xfrm>
          </p:grpSpPr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690B7550-7802-33BE-63AC-4D6E4934AC0F}"/>
                  </a:ext>
                </a:extLst>
              </p:cNvPr>
              <p:cNvGrpSpPr/>
              <p:nvPr/>
            </p:nvGrpSpPr>
            <p:grpSpPr>
              <a:xfrm>
                <a:off x="3291840" y="2550663"/>
                <a:ext cx="6409861" cy="811165"/>
                <a:chOff x="3291840" y="2550663"/>
                <a:chExt cx="6409861" cy="811165"/>
              </a:xfrm>
            </p:grpSpPr>
            <p:sp>
              <p:nvSpPr>
                <p:cNvPr id="141" name="모서리가 둥근 직사각형 140">
                  <a:extLst>
                    <a:ext uri="{FF2B5EF4-FFF2-40B4-BE49-F238E27FC236}">
                      <a16:creationId xmlns:a16="http://schemas.microsoft.com/office/drawing/2014/main" id="{6165671E-A7BB-EA8C-AE50-C71E90374D76}"/>
                    </a:ext>
                  </a:extLst>
                </p:cNvPr>
                <p:cNvSpPr/>
                <p:nvPr/>
              </p:nvSpPr>
              <p:spPr>
                <a:xfrm>
                  <a:off x="3291840" y="2550663"/>
                  <a:ext cx="6409861" cy="811165"/>
                </a:xfrm>
                <a:prstGeom prst="roundRect">
                  <a:avLst>
                    <a:gd name="adj" fmla="val 9904"/>
                  </a:avLst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148" name="직사각형 147">
                  <a:extLst>
                    <a:ext uri="{FF2B5EF4-FFF2-40B4-BE49-F238E27FC236}">
                      <a16:creationId xmlns:a16="http://schemas.microsoft.com/office/drawing/2014/main" id="{AECECAFE-65FA-4846-DA55-2677B6042B06}"/>
                    </a:ext>
                  </a:extLst>
                </p:cNvPr>
                <p:cNvSpPr/>
                <p:nvPr/>
              </p:nvSpPr>
              <p:spPr>
                <a:xfrm>
                  <a:off x="3524647" y="2711015"/>
                  <a:ext cx="5674634" cy="4813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10000"/>
                    </a:lnSpc>
                  </a:pPr>
                  <a:r>
                    <a:rPr lang="ko-KR" altLang="en-US" sz="1200" b="1" spc="-150" dirty="0" err="1">
                      <a:latin typeface="+mn-ea"/>
                    </a:rPr>
                    <a:t>물질안전보건자료대상물질을</a:t>
                  </a:r>
                  <a:r>
                    <a:rPr lang="ko-KR" altLang="en-US" sz="1200" b="1" spc="-150" dirty="0">
                      <a:latin typeface="+mn-ea"/>
                    </a:rPr>
                    <a:t> 제조하거나 수입한 자에게 대체자료로 적힌 화학물질의 명칭 및 함유량 정보를 제공할 것을 요구할 수 있음</a:t>
                  </a:r>
                </a:p>
              </p:txBody>
            </p:sp>
          </p:grp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919D20D9-90A2-ABC6-D2E8-01D07D6994E4}"/>
                  </a:ext>
                </a:extLst>
              </p:cNvPr>
              <p:cNvGrpSpPr/>
              <p:nvPr/>
            </p:nvGrpSpPr>
            <p:grpSpPr>
              <a:xfrm>
                <a:off x="894352" y="2545363"/>
                <a:ext cx="2932789" cy="819598"/>
                <a:chOff x="894352" y="2545363"/>
                <a:chExt cx="2932789" cy="819598"/>
              </a:xfrm>
            </p:grpSpPr>
            <p:sp>
              <p:nvSpPr>
                <p:cNvPr id="14" name="자유형 13">
                  <a:extLst>
                    <a:ext uri="{FF2B5EF4-FFF2-40B4-BE49-F238E27FC236}">
                      <a16:creationId xmlns:a16="http://schemas.microsoft.com/office/drawing/2014/main" id="{2B7D4CFA-6B84-ED1E-6C18-6030EF3705E0}"/>
                    </a:ext>
                  </a:extLst>
                </p:cNvPr>
                <p:cNvSpPr/>
                <p:nvPr/>
              </p:nvSpPr>
              <p:spPr>
                <a:xfrm>
                  <a:off x="894352" y="2545363"/>
                  <a:ext cx="2596117" cy="819598"/>
                </a:xfrm>
                <a:custGeom>
                  <a:avLst/>
                  <a:gdLst>
                    <a:gd name="connsiteX0" fmla="*/ 97253 w 2596117"/>
                    <a:gd name="connsiteY0" fmla="*/ 0 h 819598"/>
                    <a:gd name="connsiteX1" fmla="*/ 2304795 w 2596117"/>
                    <a:gd name="connsiteY1" fmla="*/ 0 h 819598"/>
                    <a:gd name="connsiteX2" fmla="*/ 2402048 w 2596117"/>
                    <a:gd name="connsiteY2" fmla="*/ 97253 h 819598"/>
                    <a:gd name="connsiteX3" fmla="*/ 2402048 w 2596117"/>
                    <a:gd name="connsiteY3" fmla="*/ 215730 h 819598"/>
                    <a:gd name="connsiteX4" fmla="*/ 2596117 w 2596117"/>
                    <a:gd name="connsiteY4" fmla="*/ 409799 h 819598"/>
                    <a:gd name="connsiteX5" fmla="*/ 2402048 w 2596117"/>
                    <a:gd name="connsiteY5" fmla="*/ 603868 h 819598"/>
                    <a:gd name="connsiteX6" fmla="*/ 2402048 w 2596117"/>
                    <a:gd name="connsiteY6" fmla="*/ 722345 h 819598"/>
                    <a:gd name="connsiteX7" fmla="*/ 2304795 w 2596117"/>
                    <a:gd name="connsiteY7" fmla="*/ 819598 h 819598"/>
                    <a:gd name="connsiteX8" fmla="*/ 97253 w 2596117"/>
                    <a:gd name="connsiteY8" fmla="*/ 819598 h 819598"/>
                    <a:gd name="connsiteX9" fmla="*/ 0 w 2596117"/>
                    <a:gd name="connsiteY9" fmla="*/ 722345 h 819598"/>
                    <a:gd name="connsiteX10" fmla="*/ 0 w 2596117"/>
                    <a:gd name="connsiteY10" fmla="*/ 97253 h 819598"/>
                    <a:gd name="connsiteX11" fmla="*/ 97253 w 2596117"/>
                    <a:gd name="connsiteY11" fmla="*/ 0 h 81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6117" h="819598">
                      <a:moveTo>
                        <a:pt x="97253" y="0"/>
                      </a:moveTo>
                      <a:lnTo>
                        <a:pt x="2304795" y="0"/>
                      </a:lnTo>
                      <a:cubicBezTo>
                        <a:pt x="2358506" y="0"/>
                        <a:pt x="2402048" y="43542"/>
                        <a:pt x="2402048" y="97253"/>
                      </a:cubicBezTo>
                      <a:lnTo>
                        <a:pt x="2402048" y="215730"/>
                      </a:lnTo>
                      <a:cubicBezTo>
                        <a:pt x="2509229" y="215730"/>
                        <a:pt x="2596117" y="302618"/>
                        <a:pt x="2596117" y="409799"/>
                      </a:cubicBezTo>
                      <a:cubicBezTo>
                        <a:pt x="2596117" y="516980"/>
                        <a:pt x="2509229" y="603868"/>
                        <a:pt x="2402048" y="603868"/>
                      </a:cubicBezTo>
                      <a:lnTo>
                        <a:pt x="2402048" y="722345"/>
                      </a:lnTo>
                      <a:cubicBezTo>
                        <a:pt x="2402048" y="776056"/>
                        <a:pt x="2358506" y="819598"/>
                        <a:pt x="2304795" y="819598"/>
                      </a:cubicBezTo>
                      <a:lnTo>
                        <a:pt x="97253" y="819598"/>
                      </a:lnTo>
                      <a:cubicBezTo>
                        <a:pt x="43542" y="819598"/>
                        <a:pt x="0" y="776056"/>
                        <a:pt x="0" y="722345"/>
                      </a:cubicBezTo>
                      <a:lnTo>
                        <a:pt x="0" y="97253"/>
                      </a:lnTo>
                      <a:cubicBezTo>
                        <a:pt x="0" y="43542"/>
                        <a:pt x="43542" y="0"/>
                        <a:pt x="9725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ore-KR" altLang="en-US"/>
                </a:p>
              </p:txBody>
            </p:sp>
            <p:grpSp>
              <p:nvGrpSpPr>
                <p:cNvPr id="12" name="그룹 11">
                  <a:extLst>
                    <a:ext uri="{FF2B5EF4-FFF2-40B4-BE49-F238E27FC236}">
                      <a16:creationId xmlns:a16="http://schemas.microsoft.com/office/drawing/2014/main" id="{BBC24172-9542-FCAF-A37C-1E87EB12C4AF}"/>
                    </a:ext>
                  </a:extLst>
                </p:cNvPr>
                <p:cNvGrpSpPr/>
                <p:nvPr/>
              </p:nvGrpSpPr>
              <p:grpSpPr>
                <a:xfrm>
                  <a:off x="934130" y="2624543"/>
                  <a:ext cx="2893011" cy="684483"/>
                  <a:chOff x="934130" y="2624543"/>
                  <a:chExt cx="2893011" cy="684483"/>
                </a:xfrm>
              </p:grpSpPr>
              <p:sp>
                <p:nvSpPr>
                  <p:cNvPr id="154" name="직사각형 153">
                    <a:extLst>
                      <a:ext uri="{FF2B5EF4-FFF2-40B4-BE49-F238E27FC236}">
                        <a16:creationId xmlns:a16="http://schemas.microsoft.com/office/drawing/2014/main" id="{943EE721-AE52-8CE5-E76F-9C6E799AE59A}"/>
                      </a:ext>
                    </a:extLst>
                  </p:cNvPr>
                  <p:cNvSpPr/>
                  <p:nvPr/>
                </p:nvSpPr>
                <p:spPr>
                  <a:xfrm>
                    <a:off x="1425094" y="2624543"/>
                    <a:ext cx="2402047" cy="684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물질안전보건자료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정보를 요구할 수 있음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제</a:t>
                    </a:r>
                    <a:r>
                      <a:rPr lang="en-US" altLang="ko-KR" sz="1200" b="1" spc="-100" dirty="0">
                        <a:latin typeface="+mn-ea"/>
                      </a:rPr>
                      <a:t>112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155" name="그림 154">
                    <a:extLst>
                      <a:ext uri="{FF2B5EF4-FFF2-40B4-BE49-F238E27FC236}">
                        <a16:creationId xmlns:a16="http://schemas.microsoft.com/office/drawing/2014/main" id="{5C42DC13-3131-4191-A6C3-8CF244B389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34130" y="2636294"/>
                    <a:ext cx="576205" cy="59421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92DB4861-0A24-80F6-AC7E-39A1A4392DE0}"/>
                  </a:ext>
                </a:extLst>
              </p:cNvPr>
              <p:cNvGrpSpPr/>
              <p:nvPr/>
            </p:nvGrpSpPr>
            <p:grpSpPr>
              <a:xfrm>
                <a:off x="3169384" y="2814981"/>
                <a:ext cx="274790" cy="274790"/>
                <a:chOff x="4106439" y="2460327"/>
                <a:chExt cx="274790" cy="274790"/>
              </a:xfrm>
            </p:grpSpPr>
            <p:sp>
              <p:nvSpPr>
                <p:cNvPr id="18" name="타원 17">
                  <a:extLst>
                    <a:ext uri="{FF2B5EF4-FFF2-40B4-BE49-F238E27FC236}">
                      <a16:creationId xmlns:a16="http://schemas.microsoft.com/office/drawing/2014/main" id="{4D06D812-C0EE-A4FD-A9A8-3E66F0B659EF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19" name="1/2 액자 18">
                  <a:extLst>
                    <a:ext uri="{FF2B5EF4-FFF2-40B4-BE49-F238E27FC236}">
                      <a16:creationId xmlns:a16="http://schemas.microsoft.com/office/drawing/2014/main" id="{E139D6C0-60B8-2483-48F9-2D6F8B91C49F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C6AA99F9-4CF1-6FB6-0684-4D1E25B20447}"/>
                </a:ext>
              </a:extLst>
            </p:cNvPr>
            <p:cNvGrpSpPr/>
            <p:nvPr/>
          </p:nvGrpSpPr>
          <p:grpSpPr>
            <a:xfrm>
              <a:off x="892029" y="3435709"/>
              <a:ext cx="8809672" cy="790936"/>
              <a:chOff x="892029" y="3435709"/>
              <a:chExt cx="8809672" cy="790936"/>
            </a:xfrm>
          </p:grpSpPr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76EBEBCA-DAB5-93E6-7301-0FB368701C76}"/>
                  </a:ext>
                </a:extLst>
              </p:cNvPr>
              <p:cNvGrpSpPr/>
              <p:nvPr/>
            </p:nvGrpSpPr>
            <p:grpSpPr>
              <a:xfrm>
                <a:off x="3291840" y="3439012"/>
                <a:ext cx="6409861" cy="782613"/>
                <a:chOff x="3291840" y="3439012"/>
                <a:chExt cx="6409861" cy="782613"/>
              </a:xfrm>
            </p:grpSpPr>
            <p:sp>
              <p:nvSpPr>
                <p:cNvPr id="159" name="모서리가 둥근 직사각형 158">
                  <a:extLst>
                    <a:ext uri="{FF2B5EF4-FFF2-40B4-BE49-F238E27FC236}">
                      <a16:creationId xmlns:a16="http://schemas.microsoft.com/office/drawing/2014/main" id="{F108AE28-F3BF-1D37-3287-5B28136B8FA8}"/>
                    </a:ext>
                  </a:extLst>
                </p:cNvPr>
                <p:cNvSpPr/>
                <p:nvPr/>
              </p:nvSpPr>
              <p:spPr>
                <a:xfrm>
                  <a:off x="3291840" y="3439012"/>
                  <a:ext cx="6409861" cy="782613"/>
                </a:xfrm>
                <a:prstGeom prst="roundRect">
                  <a:avLst>
                    <a:gd name="adj" fmla="val 9657"/>
                  </a:avLst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164" name="직사각형 163">
                  <a:extLst>
                    <a:ext uri="{FF2B5EF4-FFF2-40B4-BE49-F238E27FC236}">
                      <a16:creationId xmlns:a16="http://schemas.microsoft.com/office/drawing/2014/main" id="{DCD09045-E181-A4F6-6DF0-2943C4D07363}"/>
                    </a:ext>
                  </a:extLst>
                </p:cNvPr>
                <p:cNvSpPr/>
                <p:nvPr/>
              </p:nvSpPr>
              <p:spPr>
                <a:xfrm>
                  <a:off x="3524647" y="3495151"/>
                  <a:ext cx="5674634" cy="6844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indent="0" algn="l" latinLnBrk="1">
                    <a:lnSpc>
                      <a:spcPct val="110000"/>
                    </a:lnSpc>
                    <a:buFont typeface="Arial" pitchFamily="34" charset="0"/>
                    <a:buNone/>
                  </a:pPr>
                  <a:r>
                    <a:rPr lang="ko-KR" altLang="en-US" sz="1200" b="1" spc="-100" baseline="0" dirty="0">
                      <a:latin typeface="+mn-ea"/>
                    </a:rPr>
                    <a:t>화학물질</a:t>
                  </a:r>
                  <a:r>
                    <a:rPr lang="en-US" altLang="ko-KR" sz="1200" b="1" spc="-100" baseline="0" dirty="0">
                      <a:latin typeface="+mn-ea"/>
                    </a:rPr>
                    <a:t>(</a:t>
                  </a:r>
                  <a:r>
                    <a:rPr lang="ko-KR" altLang="en-US" sz="1200" b="1" spc="-100" baseline="0" dirty="0">
                      <a:latin typeface="+mn-ea"/>
                    </a:rPr>
                    <a:t>유기용제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금속류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산</a:t>
                  </a:r>
                  <a:r>
                    <a:rPr lang="en-US" altLang="ko-KR" sz="1200" b="1" spc="-100" baseline="0" dirty="0">
                      <a:latin typeface="+mn-ea"/>
                    </a:rPr>
                    <a:t>·</a:t>
                  </a:r>
                  <a:r>
                    <a:rPr lang="ko-KR" altLang="en-US" sz="1200" b="1" spc="-100" baseline="0" dirty="0">
                      <a:latin typeface="+mn-ea"/>
                    </a:rPr>
                    <a:t>알칼리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가스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금속가공유 등</a:t>
                  </a:r>
                  <a:r>
                    <a:rPr lang="en-US" altLang="ko-KR" sz="1200" b="1" spc="-100" baseline="0" dirty="0">
                      <a:latin typeface="+mn-ea"/>
                    </a:rPr>
                    <a:t>)</a:t>
                  </a:r>
                  <a:r>
                    <a:rPr lang="ko-KR" altLang="en-US" sz="1200" b="1" spc="-100" baseline="0" dirty="0">
                      <a:latin typeface="+mn-ea"/>
                    </a:rPr>
                    <a:t>을 취급하거나 작업과정에서 소음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분진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고열 등이 발생하는 작업에 종사할 경우 사업주에게 작업 환경측정에 대한</a:t>
                  </a:r>
                  <a:endParaRPr lang="en-US" altLang="ko-KR" sz="1200" b="1" spc="-100" baseline="0" dirty="0">
                    <a:latin typeface="+mn-ea"/>
                  </a:endParaRPr>
                </a:p>
                <a:p>
                  <a:pPr lvl="0" indent="0" algn="l" latinLnBrk="1">
                    <a:lnSpc>
                      <a:spcPct val="110000"/>
                    </a:lnSpc>
                    <a:buFont typeface="Arial" pitchFamily="34" charset="0"/>
                    <a:buNone/>
                  </a:pPr>
                  <a:r>
                    <a:rPr lang="ko-KR" altLang="en-US" sz="1200" b="1" spc="-100" baseline="0" dirty="0">
                      <a:latin typeface="+mn-ea"/>
                    </a:rPr>
                    <a:t>설명회 개최를 요구할 수 있음</a:t>
                  </a:r>
                  <a:r>
                    <a:rPr lang="en-US" altLang="ko-KR" sz="1200" b="1" spc="-100" baseline="0" dirty="0">
                      <a:latin typeface="+mn-ea"/>
                    </a:rPr>
                    <a:t>. </a:t>
                  </a:r>
                  <a:endParaRPr lang="ko-KR" altLang="en-US" sz="1200" b="1" spc="-100" baseline="0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BA6526C0-9721-D16A-D2C4-5DB8FA7D71D3}"/>
                  </a:ext>
                </a:extLst>
              </p:cNvPr>
              <p:cNvGrpSpPr/>
              <p:nvPr/>
            </p:nvGrpSpPr>
            <p:grpSpPr>
              <a:xfrm>
                <a:off x="892029" y="3435709"/>
                <a:ext cx="2935112" cy="790936"/>
                <a:chOff x="892029" y="3435709"/>
                <a:chExt cx="2935112" cy="790936"/>
              </a:xfrm>
            </p:grpSpPr>
            <p:sp>
              <p:nvSpPr>
                <p:cNvPr id="24" name="자유형 23">
                  <a:extLst>
                    <a:ext uri="{FF2B5EF4-FFF2-40B4-BE49-F238E27FC236}">
                      <a16:creationId xmlns:a16="http://schemas.microsoft.com/office/drawing/2014/main" id="{88D52A1A-D48D-394C-536B-54576AC2A74F}"/>
                    </a:ext>
                  </a:extLst>
                </p:cNvPr>
                <p:cNvSpPr/>
                <p:nvPr/>
              </p:nvSpPr>
              <p:spPr>
                <a:xfrm>
                  <a:off x="892029" y="3435709"/>
                  <a:ext cx="2608819" cy="790936"/>
                </a:xfrm>
                <a:custGeom>
                  <a:avLst/>
                  <a:gdLst>
                    <a:gd name="connsiteX0" fmla="*/ 98780 w 2608819"/>
                    <a:gd name="connsiteY0" fmla="*/ 0 h 790936"/>
                    <a:gd name="connsiteX1" fmla="*/ 2301031 w 2608819"/>
                    <a:gd name="connsiteY1" fmla="*/ 0 h 790936"/>
                    <a:gd name="connsiteX2" fmla="*/ 2399811 w 2608819"/>
                    <a:gd name="connsiteY2" fmla="*/ 98780 h 790936"/>
                    <a:gd name="connsiteX3" fmla="*/ 2399811 w 2608819"/>
                    <a:gd name="connsiteY3" fmla="*/ 232730 h 790936"/>
                    <a:gd name="connsiteX4" fmla="*/ 2414750 w 2608819"/>
                    <a:gd name="connsiteY4" fmla="*/ 231224 h 790936"/>
                    <a:gd name="connsiteX5" fmla="*/ 2608819 w 2608819"/>
                    <a:gd name="connsiteY5" fmla="*/ 425293 h 790936"/>
                    <a:gd name="connsiteX6" fmla="*/ 2414750 w 2608819"/>
                    <a:gd name="connsiteY6" fmla="*/ 619362 h 790936"/>
                    <a:gd name="connsiteX7" fmla="*/ 2399811 w 2608819"/>
                    <a:gd name="connsiteY7" fmla="*/ 617856 h 790936"/>
                    <a:gd name="connsiteX8" fmla="*/ 2399811 w 2608819"/>
                    <a:gd name="connsiteY8" fmla="*/ 692156 h 790936"/>
                    <a:gd name="connsiteX9" fmla="*/ 2301031 w 2608819"/>
                    <a:gd name="connsiteY9" fmla="*/ 790936 h 790936"/>
                    <a:gd name="connsiteX10" fmla="*/ 98780 w 2608819"/>
                    <a:gd name="connsiteY10" fmla="*/ 790936 h 790936"/>
                    <a:gd name="connsiteX11" fmla="*/ 0 w 2608819"/>
                    <a:gd name="connsiteY11" fmla="*/ 692156 h 790936"/>
                    <a:gd name="connsiteX12" fmla="*/ 0 w 2608819"/>
                    <a:gd name="connsiteY12" fmla="*/ 98780 h 790936"/>
                    <a:gd name="connsiteX13" fmla="*/ 98780 w 2608819"/>
                    <a:gd name="connsiteY13" fmla="*/ 0 h 79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8819" h="790936">
                      <a:moveTo>
                        <a:pt x="98780" y="0"/>
                      </a:moveTo>
                      <a:lnTo>
                        <a:pt x="2301031" y="0"/>
                      </a:lnTo>
                      <a:cubicBezTo>
                        <a:pt x="2355586" y="0"/>
                        <a:pt x="2399811" y="44225"/>
                        <a:pt x="2399811" y="98780"/>
                      </a:cubicBezTo>
                      <a:lnTo>
                        <a:pt x="2399811" y="232730"/>
                      </a:lnTo>
                      <a:lnTo>
                        <a:pt x="2414750" y="231224"/>
                      </a:lnTo>
                      <a:cubicBezTo>
                        <a:pt x="2521931" y="231224"/>
                        <a:pt x="2608819" y="318112"/>
                        <a:pt x="2608819" y="425293"/>
                      </a:cubicBezTo>
                      <a:cubicBezTo>
                        <a:pt x="2608819" y="532474"/>
                        <a:pt x="2521931" y="619362"/>
                        <a:pt x="2414750" y="619362"/>
                      </a:cubicBezTo>
                      <a:lnTo>
                        <a:pt x="2399811" y="617856"/>
                      </a:lnTo>
                      <a:lnTo>
                        <a:pt x="2399811" y="692156"/>
                      </a:lnTo>
                      <a:cubicBezTo>
                        <a:pt x="2399811" y="746711"/>
                        <a:pt x="2355586" y="790936"/>
                        <a:pt x="2301031" y="790936"/>
                      </a:cubicBezTo>
                      <a:lnTo>
                        <a:pt x="98780" y="790936"/>
                      </a:lnTo>
                      <a:cubicBezTo>
                        <a:pt x="44225" y="790936"/>
                        <a:pt x="0" y="746711"/>
                        <a:pt x="0" y="692156"/>
                      </a:cubicBezTo>
                      <a:lnTo>
                        <a:pt x="0" y="98780"/>
                      </a:lnTo>
                      <a:cubicBezTo>
                        <a:pt x="0" y="44225"/>
                        <a:pt x="44225" y="0"/>
                        <a:pt x="98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30B8D2BF-3CEF-9023-758E-D1940E770517}"/>
                    </a:ext>
                  </a:extLst>
                </p:cNvPr>
                <p:cNvGrpSpPr/>
                <p:nvPr/>
              </p:nvGrpSpPr>
              <p:grpSpPr>
                <a:xfrm>
                  <a:off x="898561" y="3468576"/>
                  <a:ext cx="2928580" cy="695668"/>
                  <a:chOff x="898561" y="3468576"/>
                  <a:chExt cx="2928580" cy="695668"/>
                </a:xfrm>
              </p:grpSpPr>
              <p:sp>
                <p:nvSpPr>
                  <p:cNvPr id="165" name="직사각형 164">
                    <a:extLst>
                      <a:ext uri="{FF2B5EF4-FFF2-40B4-BE49-F238E27FC236}">
                        <a16:creationId xmlns:a16="http://schemas.microsoft.com/office/drawing/2014/main" id="{972EF3A1-B112-FFF9-D329-CDC7E9EBE1E1}"/>
                      </a:ext>
                    </a:extLst>
                  </p:cNvPr>
                  <p:cNvSpPr/>
                  <p:nvPr/>
                </p:nvSpPr>
                <p:spPr>
                  <a:xfrm>
                    <a:off x="1425094" y="3479761"/>
                    <a:ext cx="2402047" cy="684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사업장 작업환경측정 시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결과에 대한 설명을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요구 할 수 있음 </a:t>
                    </a: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제</a:t>
                    </a:r>
                    <a:r>
                      <a:rPr lang="en-US" altLang="ko-KR" sz="1200" b="1" spc="-100" dirty="0">
                        <a:latin typeface="+mn-ea"/>
                      </a:rPr>
                      <a:t>125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171" name="그림 170">
                    <a:extLst>
                      <a:ext uri="{FF2B5EF4-FFF2-40B4-BE49-F238E27FC236}">
                        <a16:creationId xmlns:a16="http://schemas.microsoft.com/office/drawing/2014/main" id="{660B81C2-2C6B-293D-9C7B-CD70E36100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98561" y="3468576"/>
                    <a:ext cx="607578" cy="626566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1BA30D1-7D95-1C0A-1E7D-77C8409E77FF}"/>
                  </a:ext>
                </a:extLst>
              </p:cNvPr>
              <p:cNvGrpSpPr/>
              <p:nvPr/>
            </p:nvGrpSpPr>
            <p:grpSpPr>
              <a:xfrm>
                <a:off x="3169384" y="3720237"/>
                <a:ext cx="274790" cy="274790"/>
                <a:chOff x="4106439" y="2460327"/>
                <a:chExt cx="274790" cy="274790"/>
              </a:xfrm>
            </p:grpSpPr>
            <p:sp>
              <p:nvSpPr>
                <p:cNvPr id="26" name="타원 25">
                  <a:extLst>
                    <a:ext uri="{FF2B5EF4-FFF2-40B4-BE49-F238E27FC236}">
                      <a16:creationId xmlns:a16="http://schemas.microsoft.com/office/drawing/2014/main" id="{D6C73EA3-61A1-61A0-9398-31422148C6D8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27" name="1/2 액자 26">
                  <a:extLst>
                    <a:ext uri="{FF2B5EF4-FFF2-40B4-BE49-F238E27FC236}">
                      <a16:creationId xmlns:a16="http://schemas.microsoft.com/office/drawing/2014/main" id="{0077C16C-52C4-8BE4-7858-E8BF8A2B0E0C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20484929-A551-6694-7D21-65BE95B8E21D}"/>
                </a:ext>
              </a:extLst>
            </p:cNvPr>
            <p:cNvGrpSpPr/>
            <p:nvPr/>
          </p:nvGrpSpPr>
          <p:grpSpPr>
            <a:xfrm>
              <a:off x="892029" y="4301625"/>
              <a:ext cx="8809672" cy="1504300"/>
              <a:chOff x="892029" y="4301625"/>
              <a:chExt cx="8809672" cy="1504300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449BF8F4-31D7-96B5-88E1-A6A8BE188F09}"/>
                  </a:ext>
                </a:extLst>
              </p:cNvPr>
              <p:cNvGrpSpPr/>
              <p:nvPr/>
            </p:nvGrpSpPr>
            <p:grpSpPr>
              <a:xfrm>
                <a:off x="3291840" y="4302766"/>
                <a:ext cx="6409861" cy="1503159"/>
                <a:chOff x="3291840" y="4302766"/>
                <a:chExt cx="6409861" cy="1503159"/>
              </a:xfrm>
            </p:grpSpPr>
            <p:sp>
              <p:nvSpPr>
                <p:cNvPr id="176" name="모서리가 둥근 직사각형 175">
                  <a:extLst>
                    <a:ext uri="{FF2B5EF4-FFF2-40B4-BE49-F238E27FC236}">
                      <a16:creationId xmlns:a16="http://schemas.microsoft.com/office/drawing/2014/main" id="{E33BA0BA-88E5-49A4-B0E4-ADC18E496683}"/>
                    </a:ext>
                  </a:extLst>
                </p:cNvPr>
                <p:cNvSpPr/>
                <p:nvPr/>
              </p:nvSpPr>
              <p:spPr>
                <a:xfrm>
                  <a:off x="3291840" y="4304181"/>
                  <a:ext cx="6409861" cy="1501744"/>
                </a:xfrm>
                <a:prstGeom prst="roundRect">
                  <a:avLst>
                    <a:gd name="adj" fmla="val 9360"/>
                  </a:avLst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181" name="직사각형 180">
                  <a:extLst>
                    <a:ext uri="{FF2B5EF4-FFF2-40B4-BE49-F238E27FC236}">
                      <a16:creationId xmlns:a16="http://schemas.microsoft.com/office/drawing/2014/main" id="{91BE49BF-4E18-4C8A-3F0E-B75E688EF44D}"/>
                    </a:ext>
                  </a:extLst>
                </p:cNvPr>
                <p:cNvSpPr/>
                <p:nvPr/>
              </p:nvSpPr>
              <p:spPr>
                <a:xfrm>
                  <a:off x="3524647" y="4302766"/>
                  <a:ext cx="6168904" cy="14659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indent="0" algn="l" latinLnBrk="1">
                    <a:lnSpc>
                      <a:spcPts val="2200"/>
                    </a:lnSpc>
                    <a:buFont typeface="Arial" pitchFamily="34" charset="0"/>
                    <a:buNone/>
                  </a:pPr>
                  <a:r>
                    <a:rPr lang="en-US" altLang="ko-KR" sz="1200" b="1" kern="1200" spc="-100" baseline="0" dirty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+mn-cs"/>
                    </a:rPr>
                    <a:t>•</a:t>
                  </a:r>
                  <a:r>
                    <a:rPr lang="en-US" altLang="ko-KR" sz="1200" b="1" kern="1200" spc="-100" baseline="0" dirty="0">
                      <a:solidFill>
                        <a:schemeClr val="bg1">
                          <a:lumMod val="85000"/>
                        </a:schemeClr>
                      </a:solidFill>
                      <a:latin typeface="+mn-ea"/>
                      <a:cs typeface="+mn-cs"/>
                    </a:rPr>
                    <a:t>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산업안전보건위원회 심의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·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의결 또는 결정에 참여</a:t>
                  </a:r>
                </a:p>
                <a:p>
                  <a:pPr lvl="0" indent="0" algn="l" latinLnBrk="1">
                    <a:lnSpc>
                      <a:spcPts val="2200"/>
                    </a:lnSpc>
                    <a:buFont typeface="Arial" pitchFamily="34" charset="0"/>
                    <a:buNone/>
                  </a:pPr>
                  <a:r>
                    <a:rPr lang="en-US" altLang="ko-KR" sz="1200" b="1" kern="1200" spc="-100" baseline="0" dirty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+mn-cs"/>
                    </a:rPr>
                    <a:t>•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안전보건관리규정 작성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·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변경 시 동의</a:t>
                  </a:r>
                </a:p>
                <a:p>
                  <a:pPr lvl="0" indent="0" algn="l" latinLnBrk="1">
                    <a:lnSpc>
                      <a:spcPts val="2200"/>
                    </a:lnSpc>
                    <a:buFont typeface="Arial" pitchFamily="34" charset="0"/>
                    <a:buNone/>
                  </a:pPr>
                  <a:r>
                    <a:rPr lang="en-US" altLang="ko-KR" sz="1200" b="1" kern="1200" spc="-100" baseline="0" dirty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+mn-cs"/>
                    </a:rPr>
                    <a:t>•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자율검사프로그램에 따른 안전검사 시 협의</a:t>
                  </a:r>
                </a:p>
                <a:p>
                  <a:pPr lvl="0" indent="0" algn="l" latinLnBrk="1">
                    <a:lnSpc>
                      <a:spcPts val="2200"/>
                    </a:lnSpc>
                    <a:buFont typeface="Arial" pitchFamily="34" charset="0"/>
                    <a:buNone/>
                  </a:pPr>
                  <a:r>
                    <a:rPr lang="en-US" altLang="ko-KR" sz="1200" b="1" kern="1200" spc="-100" baseline="0" dirty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+mn-cs"/>
                    </a:rPr>
                    <a:t>•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작업환경측정 및 건강진단 시 입회</a:t>
                  </a:r>
                </a:p>
                <a:p>
                  <a:pPr lvl="0" indent="0" algn="l" latinLnBrk="1">
                    <a:lnSpc>
                      <a:spcPts val="2200"/>
                    </a:lnSpc>
                    <a:buFont typeface="Arial" pitchFamily="34" charset="0"/>
                    <a:buNone/>
                  </a:pPr>
                  <a:r>
                    <a:rPr lang="en-US" altLang="ko-KR" sz="1200" b="1" kern="1200" spc="-100" baseline="0" dirty="0">
                      <a:solidFill>
                        <a:schemeClr val="bg1">
                          <a:lumMod val="50000"/>
                        </a:schemeClr>
                      </a:solidFill>
                      <a:latin typeface="+mn-ea"/>
                      <a:cs typeface="+mn-cs"/>
                    </a:rPr>
                    <a:t>•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공정안전보고서 작성 및 안전보건개선계획 수립 시 의견제시</a:t>
                  </a:r>
                  <a:endParaRPr lang="ko-KR" altLang="en-US" sz="1200" b="1" spc="-100" baseline="0" dirty="0">
                    <a:latin typeface="+mn-ea"/>
                  </a:endParaRPr>
                </a:p>
              </p:txBody>
            </p:sp>
          </p:grpSp>
          <p:grpSp>
            <p:nvGrpSpPr>
              <p:cNvPr id="33" name="그룹 32">
                <a:extLst>
                  <a:ext uri="{FF2B5EF4-FFF2-40B4-BE49-F238E27FC236}">
                    <a16:creationId xmlns:a16="http://schemas.microsoft.com/office/drawing/2014/main" id="{93FDB448-5BD0-ED70-C2BC-0EC1CB7C30BD}"/>
                  </a:ext>
                </a:extLst>
              </p:cNvPr>
              <p:cNvGrpSpPr/>
              <p:nvPr/>
            </p:nvGrpSpPr>
            <p:grpSpPr>
              <a:xfrm>
                <a:off x="892029" y="4301625"/>
                <a:ext cx="2935112" cy="1499739"/>
                <a:chOff x="892029" y="4301625"/>
                <a:chExt cx="2935112" cy="1499739"/>
              </a:xfrm>
            </p:grpSpPr>
            <p:sp>
              <p:nvSpPr>
                <p:cNvPr id="32" name="자유형 31">
                  <a:extLst>
                    <a:ext uri="{FF2B5EF4-FFF2-40B4-BE49-F238E27FC236}">
                      <a16:creationId xmlns:a16="http://schemas.microsoft.com/office/drawing/2014/main" id="{575C2C61-6508-C061-3DC6-BAA353DDEDDA}"/>
                    </a:ext>
                  </a:extLst>
                </p:cNvPr>
                <p:cNvSpPr/>
                <p:nvPr/>
              </p:nvSpPr>
              <p:spPr>
                <a:xfrm>
                  <a:off x="892029" y="4301625"/>
                  <a:ext cx="2608819" cy="1499739"/>
                </a:xfrm>
                <a:custGeom>
                  <a:avLst/>
                  <a:gdLst>
                    <a:gd name="connsiteX0" fmla="*/ 132442 w 2608819"/>
                    <a:gd name="connsiteY0" fmla="*/ 0 h 1499739"/>
                    <a:gd name="connsiteX1" fmla="*/ 2267369 w 2608819"/>
                    <a:gd name="connsiteY1" fmla="*/ 0 h 1499739"/>
                    <a:gd name="connsiteX2" fmla="*/ 2399811 w 2608819"/>
                    <a:gd name="connsiteY2" fmla="*/ 132442 h 1499739"/>
                    <a:gd name="connsiteX3" fmla="*/ 2399811 w 2608819"/>
                    <a:gd name="connsiteY3" fmla="*/ 557306 h 1499739"/>
                    <a:gd name="connsiteX4" fmla="*/ 2414750 w 2608819"/>
                    <a:gd name="connsiteY4" fmla="*/ 555800 h 1499739"/>
                    <a:gd name="connsiteX5" fmla="*/ 2608819 w 2608819"/>
                    <a:gd name="connsiteY5" fmla="*/ 749869 h 1499739"/>
                    <a:gd name="connsiteX6" fmla="*/ 2414750 w 2608819"/>
                    <a:gd name="connsiteY6" fmla="*/ 943938 h 1499739"/>
                    <a:gd name="connsiteX7" fmla="*/ 2399811 w 2608819"/>
                    <a:gd name="connsiteY7" fmla="*/ 942432 h 1499739"/>
                    <a:gd name="connsiteX8" fmla="*/ 2399811 w 2608819"/>
                    <a:gd name="connsiteY8" fmla="*/ 1367297 h 1499739"/>
                    <a:gd name="connsiteX9" fmla="*/ 2267369 w 2608819"/>
                    <a:gd name="connsiteY9" fmla="*/ 1499739 h 1499739"/>
                    <a:gd name="connsiteX10" fmla="*/ 132442 w 2608819"/>
                    <a:gd name="connsiteY10" fmla="*/ 1499739 h 1499739"/>
                    <a:gd name="connsiteX11" fmla="*/ 0 w 2608819"/>
                    <a:gd name="connsiteY11" fmla="*/ 1367297 h 1499739"/>
                    <a:gd name="connsiteX12" fmla="*/ 0 w 2608819"/>
                    <a:gd name="connsiteY12" fmla="*/ 132442 h 1499739"/>
                    <a:gd name="connsiteX13" fmla="*/ 132442 w 2608819"/>
                    <a:gd name="connsiteY13" fmla="*/ 0 h 1499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8819" h="1499739">
                      <a:moveTo>
                        <a:pt x="132442" y="0"/>
                      </a:moveTo>
                      <a:lnTo>
                        <a:pt x="2267369" y="0"/>
                      </a:lnTo>
                      <a:cubicBezTo>
                        <a:pt x="2340515" y="0"/>
                        <a:pt x="2399811" y="59296"/>
                        <a:pt x="2399811" y="132442"/>
                      </a:cubicBezTo>
                      <a:lnTo>
                        <a:pt x="2399811" y="557306"/>
                      </a:lnTo>
                      <a:lnTo>
                        <a:pt x="2414750" y="555800"/>
                      </a:lnTo>
                      <a:cubicBezTo>
                        <a:pt x="2521931" y="555800"/>
                        <a:pt x="2608819" y="642688"/>
                        <a:pt x="2608819" y="749869"/>
                      </a:cubicBezTo>
                      <a:cubicBezTo>
                        <a:pt x="2608819" y="857050"/>
                        <a:pt x="2521931" y="943938"/>
                        <a:pt x="2414750" y="943938"/>
                      </a:cubicBezTo>
                      <a:lnTo>
                        <a:pt x="2399811" y="942432"/>
                      </a:lnTo>
                      <a:lnTo>
                        <a:pt x="2399811" y="1367297"/>
                      </a:lnTo>
                      <a:cubicBezTo>
                        <a:pt x="2399811" y="1440443"/>
                        <a:pt x="2340515" y="1499739"/>
                        <a:pt x="2267369" y="1499739"/>
                      </a:cubicBezTo>
                      <a:lnTo>
                        <a:pt x="132442" y="1499739"/>
                      </a:lnTo>
                      <a:cubicBezTo>
                        <a:pt x="59296" y="1499739"/>
                        <a:pt x="0" y="1440443"/>
                        <a:pt x="0" y="1367297"/>
                      </a:cubicBezTo>
                      <a:lnTo>
                        <a:pt x="0" y="132442"/>
                      </a:lnTo>
                      <a:cubicBezTo>
                        <a:pt x="0" y="59296"/>
                        <a:pt x="59296" y="0"/>
                        <a:pt x="13244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grpSp>
              <p:nvGrpSpPr>
                <p:cNvPr id="15" name="그룹 14">
                  <a:extLst>
                    <a:ext uri="{FF2B5EF4-FFF2-40B4-BE49-F238E27FC236}">
                      <a16:creationId xmlns:a16="http://schemas.microsoft.com/office/drawing/2014/main" id="{87ABC8D7-2C28-AC74-6470-D1DFC6501532}"/>
                    </a:ext>
                  </a:extLst>
                </p:cNvPr>
                <p:cNvGrpSpPr/>
                <p:nvPr/>
              </p:nvGrpSpPr>
              <p:grpSpPr>
                <a:xfrm>
                  <a:off x="964594" y="4505928"/>
                  <a:ext cx="2862547" cy="972975"/>
                  <a:chOff x="964594" y="4505928"/>
                  <a:chExt cx="2862547" cy="972975"/>
                </a:xfrm>
              </p:grpSpPr>
              <p:sp>
                <p:nvSpPr>
                  <p:cNvPr id="182" name="직사각형 181">
                    <a:extLst>
                      <a:ext uri="{FF2B5EF4-FFF2-40B4-BE49-F238E27FC236}">
                        <a16:creationId xmlns:a16="http://schemas.microsoft.com/office/drawing/2014/main" id="{6B543DF9-8A08-3770-FB84-C28CC9AC254B}"/>
                      </a:ext>
                    </a:extLst>
                  </p:cNvPr>
                  <p:cNvSpPr/>
                  <p:nvPr/>
                </p:nvSpPr>
                <p:spPr>
                  <a:xfrm>
                    <a:off x="1425094" y="4591288"/>
                    <a:ext cx="2402047" cy="88761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안전보건활동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참여권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근로자</a:t>
                    </a:r>
                    <a:r>
                      <a:rPr lang="en-US" altLang="ko-KR" sz="1200" b="1" spc="-100" dirty="0">
                        <a:latin typeface="+mn-ea"/>
                      </a:rPr>
                      <a:t>,</a:t>
                    </a:r>
                    <a:r>
                      <a:rPr lang="ko-KR" altLang="en-US" sz="1200" b="1" spc="-100" dirty="0">
                        <a:latin typeface="+mn-ea"/>
                      </a:rPr>
                      <a:t> 근로자 단체</a:t>
                    </a:r>
                    <a:endParaRPr lang="en-US" altLang="ko-KR" sz="1200" b="1" spc="-100" dirty="0"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latin typeface="+mn-ea"/>
                      </a:rPr>
                      <a:t>또는 노조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210" name="그림 209">
                    <a:extLst>
                      <a:ext uri="{FF2B5EF4-FFF2-40B4-BE49-F238E27FC236}">
                        <a16:creationId xmlns:a16="http://schemas.microsoft.com/office/drawing/2014/main" id="{3B8E5D65-8C25-4E8C-0257-FAE08B1150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64594" y="4505928"/>
                    <a:ext cx="496449" cy="51196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1E4DDB57-2FCD-9C4C-A526-5066E58C03BA}"/>
                  </a:ext>
                </a:extLst>
              </p:cNvPr>
              <p:cNvGrpSpPr/>
              <p:nvPr/>
            </p:nvGrpSpPr>
            <p:grpSpPr>
              <a:xfrm>
                <a:off x="3169384" y="4908957"/>
                <a:ext cx="274790" cy="274790"/>
                <a:chOff x="4106439" y="2460327"/>
                <a:chExt cx="274790" cy="274790"/>
              </a:xfrm>
            </p:grpSpPr>
            <p:sp>
              <p:nvSpPr>
                <p:cNvPr id="37" name="타원 36">
                  <a:extLst>
                    <a:ext uri="{FF2B5EF4-FFF2-40B4-BE49-F238E27FC236}">
                      <a16:creationId xmlns:a16="http://schemas.microsoft.com/office/drawing/2014/main" id="{C2396CAE-F082-C916-3B80-2DD1C17A1BFB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38" name="1/2 액자 37">
                  <a:extLst>
                    <a:ext uri="{FF2B5EF4-FFF2-40B4-BE49-F238E27FC236}">
                      <a16:creationId xmlns:a16="http://schemas.microsoft.com/office/drawing/2014/main" id="{07A2485F-ECD2-3338-5391-029FC1CACADD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46FCD3B9-73DC-4837-F915-A3A5C8812654}"/>
                </a:ext>
              </a:extLst>
            </p:cNvPr>
            <p:cNvGrpSpPr/>
            <p:nvPr/>
          </p:nvGrpSpPr>
          <p:grpSpPr>
            <a:xfrm>
              <a:off x="892029" y="5878885"/>
              <a:ext cx="8809672" cy="584972"/>
              <a:chOff x="892029" y="5878885"/>
              <a:chExt cx="8809672" cy="584972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15915F0D-5266-0AA1-E253-DE1592E55393}"/>
                  </a:ext>
                </a:extLst>
              </p:cNvPr>
              <p:cNvGrpSpPr/>
              <p:nvPr/>
            </p:nvGrpSpPr>
            <p:grpSpPr>
              <a:xfrm>
                <a:off x="3291840" y="5882812"/>
                <a:ext cx="6409861" cy="581045"/>
                <a:chOff x="3291840" y="5882812"/>
                <a:chExt cx="6409861" cy="581045"/>
              </a:xfrm>
            </p:grpSpPr>
            <p:sp>
              <p:nvSpPr>
                <p:cNvPr id="259" name="모서리가 둥근 직사각형 258">
                  <a:extLst>
                    <a:ext uri="{FF2B5EF4-FFF2-40B4-BE49-F238E27FC236}">
                      <a16:creationId xmlns:a16="http://schemas.microsoft.com/office/drawing/2014/main" id="{6922F2B1-772A-A0BB-5A1D-14F8E65BE8EE}"/>
                    </a:ext>
                  </a:extLst>
                </p:cNvPr>
                <p:cNvSpPr/>
                <p:nvPr/>
              </p:nvSpPr>
              <p:spPr>
                <a:xfrm>
                  <a:off x="3291840" y="5882812"/>
                  <a:ext cx="6409861" cy="581045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63" name="직사각형 262">
                  <a:extLst>
                    <a:ext uri="{FF2B5EF4-FFF2-40B4-BE49-F238E27FC236}">
                      <a16:creationId xmlns:a16="http://schemas.microsoft.com/office/drawing/2014/main" id="{DD80E55A-1797-FA19-80CA-918F88B986F1}"/>
                    </a:ext>
                  </a:extLst>
                </p:cNvPr>
                <p:cNvSpPr/>
                <p:nvPr/>
              </p:nvSpPr>
              <p:spPr>
                <a:xfrm>
                  <a:off x="3524647" y="6002809"/>
                  <a:ext cx="6068213" cy="318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indent="0" algn="l" latinLnBrk="1">
                    <a:lnSpc>
                      <a:spcPts val="2000"/>
                    </a:lnSpc>
                    <a:buFont typeface="Arial" pitchFamily="34" charset="0"/>
                    <a:buNone/>
                  </a:pPr>
                  <a:r>
                    <a:rPr lang="ko-KR" altLang="en-US" sz="1200" b="1" spc="-100" baseline="0" dirty="0">
                      <a:latin typeface="+mj-ea"/>
                      <a:ea typeface="+mj-ea"/>
                    </a:rPr>
                    <a:t>감독기관에 사업주의 법 위반사항을 신고할 수 있음</a:t>
                  </a:r>
                </a:p>
              </p:txBody>
            </p:sp>
          </p:grpSp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41FD14C3-3042-4EE3-3D9E-B0EAA5C5C4EE}"/>
                  </a:ext>
                </a:extLst>
              </p:cNvPr>
              <p:cNvGrpSpPr/>
              <p:nvPr/>
            </p:nvGrpSpPr>
            <p:grpSpPr>
              <a:xfrm>
                <a:off x="892029" y="5878885"/>
                <a:ext cx="2935112" cy="581045"/>
                <a:chOff x="892029" y="5878885"/>
                <a:chExt cx="2935112" cy="581045"/>
              </a:xfrm>
            </p:grpSpPr>
            <p:sp>
              <p:nvSpPr>
                <p:cNvPr id="35" name="자유형 34">
                  <a:extLst>
                    <a:ext uri="{FF2B5EF4-FFF2-40B4-BE49-F238E27FC236}">
                      <a16:creationId xmlns:a16="http://schemas.microsoft.com/office/drawing/2014/main" id="{84D9F8D8-064D-B4AD-C451-F21D14E1F9F3}"/>
                    </a:ext>
                  </a:extLst>
                </p:cNvPr>
                <p:cNvSpPr/>
                <p:nvPr/>
              </p:nvSpPr>
              <p:spPr>
                <a:xfrm>
                  <a:off x="892029" y="5878885"/>
                  <a:ext cx="2608819" cy="581045"/>
                </a:xfrm>
                <a:custGeom>
                  <a:avLst/>
                  <a:gdLst>
                    <a:gd name="connsiteX0" fmla="*/ 109143 w 2608819"/>
                    <a:gd name="connsiteY0" fmla="*/ 0 h 581045"/>
                    <a:gd name="connsiteX1" fmla="*/ 2290668 w 2608819"/>
                    <a:gd name="connsiteY1" fmla="*/ 0 h 581045"/>
                    <a:gd name="connsiteX2" fmla="*/ 2399811 w 2608819"/>
                    <a:gd name="connsiteY2" fmla="*/ 109143 h 581045"/>
                    <a:gd name="connsiteX3" fmla="*/ 2399811 w 2608819"/>
                    <a:gd name="connsiteY3" fmla="*/ 112248 h 581045"/>
                    <a:gd name="connsiteX4" fmla="*/ 2414750 w 2608819"/>
                    <a:gd name="connsiteY4" fmla="*/ 110742 h 581045"/>
                    <a:gd name="connsiteX5" fmla="*/ 2608819 w 2608819"/>
                    <a:gd name="connsiteY5" fmla="*/ 304811 h 581045"/>
                    <a:gd name="connsiteX6" fmla="*/ 2414750 w 2608819"/>
                    <a:gd name="connsiteY6" fmla="*/ 498880 h 581045"/>
                    <a:gd name="connsiteX7" fmla="*/ 2394771 w 2608819"/>
                    <a:gd name="connsiteY7" fmla="*/ 496866 h 581045"/>
                    <a:gd name="connsiteX8" fmla="*/ 2391234 w 2608819"/>
                    <a:gd name="connsiteY8" fmla="*/ 514386 h 581045"/>
                    <a:gd name="connsiteX9" fmla="*/ 2290668 w 2608819"/>
                    <a:gd name="connsiteY9" fmla="*/ 581045 h 581045"/>
                    <a:gd name="connsiteX10" fmla="*/ 109143 w 2608819"/>
                    <a:gd name="connsiteY10" fmla="*/ 581045 h 581045"/>
                    <a:gd name="connsiteX11" fmla="*/ 0 w 2608819"/>
                    <a:gd name="connsiteY11" fmla="*/ 471902 h 581045"/>
                    <a:gd name="connsiteX12" fmla="*/ 0 w 2608819"/>
                    <a:gd name="connsiteY12" fmla="*/ 109143 h 581045"/>
                    <a:gd name="connsiteX13" fmla="*/ 109143 w 2608819"/>
                    <a:gd name="connsiteY13" fmla="*/ 0 h 581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8819" h="581045">
                      <a:moveTo>
                        <a:pt x="109143" y="0"/>
                      </a:moveTo>
                      <a:lnTo>
                        <a:pt x="2290668" y="0"/>
                      </a:lnTo>
                      <a:cubicBezTo>
                        <a:pt x="2350946" y="0"/>
                        <a:pt x="2399811" y="48865"/>
                        <a:pt x="2399811" y="109143"/>
                      </a:cubicBezTo>
                      <a:lnTo>
                        <a:pt x="2399811" y="112248"/>
                      </a:lnTo>
                      <a:lnTo>
                        <a:pt x="2414750" y="110742"/>
                      </a:lnTo>
                      <a:cubicBezTo>
                        <a:pt x="2521931" y="110742"/>
                        <a:pt x="2608819" y="197630"/>
                        <a:pt x="2608819" y="304811"/>
                      </a:cubicBezTo>
                      <a:cubicBezTo>
                        <a:pt x="2608819" y="411992"/>
                        <a:pt x="2521931" y="498880"/>
                        <a:pt x="2414750" y="498880"/>
                      </a:cubicBezTo>
                      <a:lnTo>
                        <a:pt x="2394771" y="496866"/>
                      </a:lnTo>
                      <a:lnTo>
                        <a:pt x="2391234" y="514386"/>
                      </a:lnTo>
                      <a:cubicBezTo>
                        <a:pt x="2374665" y="553559"/>
                        <a:pt x="2335877" y="581045"/>
                        <a:pt x="2290668" y="581045"/>
                      </a:cubicBezTo>
                      <a:lnTo>
                        <a:pt x="109143" y="581045"/>
                      </a:lnTo>
                      <a:cubicBezTo>
                        <a:pt x="48865" y="581045"/>
                        <a:pt x="0" y="532180"/>
                        <a:pt x="0" y="471902"/>
                      </a:cubicBezTo>
                      <a:lnTo>
                        <a:pt x="0" y="109143"/>
                      </a:lnTo>
                      <a:cubicBezTo>
                        <a:pt x="0" y="48865"/>
                        <a:pt x="48865" y="0"/>
                        <a:pt x="10914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grpSp>
              <p:nvGrpSpPr>
                <p:cNvPr id="16" name="그룹 15">
                  <a:extLst>
                    <a:ext uri="{FF2B5EF4-FFF2-40B4-BE49-F238E27FC236}">
                      <a16:creationId xmlns:a16="http://schemas.microsoft.com/office/drawing/2014/main" id="{B7020C9C-DA7C-30F1-95AA-AA5226A8C658}"/>
                    </a:ext>
                  </a:extLst>
                </p:cNvPr>
                <p:cNvGrpSpPr/>
                <p:nvPr/>
              </p:nvGrpSpPr>
              <p:grpSpPr>
                <a:xfrm>
                  <a:off x="967461" y="5902476"/>
                  <a:ext cx="2859680" cy="521895"/>
                  <a:chOff x="967461" y="5902476"/>
                  <a:chExt cx="2859680" cy="521895"/>
                </a:xfrm>
              </p:grpSpPr>
              <p:sp>
                <p:nvSpPr>
                  <p:cNvPr id="261" name="직사각형 260">
                    <a:extLst>
                      <a:ext uri="{FF2B5EF4-FFF2-40B4-BE49-F238E27FC236}">
                        <a16:creationId xmlns:a16="http://schemas.microsoft.com/office/drawing/2014/main" id="{CB3DE83A-1907-6042-97EE-CEA1A06818B1}"/>
                      </a:ext>
                    </a:extLst>
                  </p:cNvPr>
                  <p:cNvSpPr/>
                  <p:nvPr/>
                </p:nvSpPr>
                <p:spPr>
                  <a:xfrm>
                    <a:off x="1425094" y="5943021"/>
                    <a:ext cx="2402047" cy="48135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사업주의 법 위반사실을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신고할 권리</a:t>
                    </a: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제</a:t>
                    </a:r>
                    <a:r>
                      <a:rPr lang="en-US" altLang="ko-KR" sz="1200" b="1" spc="-100" dirty="0">
                        <a:latin typeface="+mn-ea"/>
                      </a:rPr>
                      <a:t>157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267" name="그림 266">
                    <a:extLst>
                      <a:ext uri="{FF2B5EF4-FFF2-40B4-BE49-F238E27FC236}">
                        <a16:creationId xmlns:a16="http://schemas.microsoft.com/office/drawing/2014/main" id="{6A10415B-B802-971A-C350-31E47EECFA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967461" y="5902476"/>
                    <a:ext cx="472462" cy="487227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9D9156C7-EBF3-8DE8-F8D5-562D8F1BAED9}"/>
                  </a:ext>
                </a:extLst>
              </p:cNvPr>
              <p:cNvGrpSpPr/>
              <p:nvPr/>
            </p:nvGrpSpPr>
            <p:grpSpPr>
              <a:xfrm>
                <a:off x="3169384" y="6042813"/>
                <a:ext cx="274790" cy="274790"/>
                <a:chOff x="4106439" y="2460327"/>
                <a:chExt cx="274790" cy="274790"/>
              </a:xfrm>
            </p:grpSpPr>
            <p:sp>
              <p:nvSpPr>
                <p:cNvPr id="40" name="타원 39">
                  <a:extLst>
                    <a:ext uri="{FF2B5EF4-FFF2-40B4-BE49-F238E27FC236}">
                      <a16:creationId xmlns:a16="http://schemas.microsoft.com/office/drawing/2014/main" id="{D84D9313-AE5D-A937-5E1C-6E42D5E253B5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42" name="1/2 액자 41">
                  <a:extLst>
                    <a:ext uri="{FF2B5EF4-FFF2-40B4-BE49-F238E27FC236}">
                      <a16:creationId xmlns:a16="http://schemas.microsoft.com/office/drawing/2014/main" id="{91559CE6-9B6C-A03E-7ECA-01C597E6485D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22047D-9E9A-B89C-36EE-41995E0017A9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FC8FE595-B052-0120-1A38-E14FA759A16F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" name="직각 삼각형[R] 3">
              <a:extLst>
                <a:ext uri="{FF2B5EF4-FFF2-40B4-BE49-F238E27FC236}">
                  <a16:creationId xmlns:a16="http://schemas.microsoft.com/office/drawing/2014/main" id="{2BE131BE-7281-D7A8-0AE9-85E5DD58160A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5" name="직선 연결선[R] 4">
              <a:extLst>
                <a:ext uri="{FF2B5EF4-FFF2-40B4-BE49-F238E27FC236}">
                  <a16:creationId xmlns:a16="http://schemas.microsoft.com/office/drawing/2014/main" id="{68C71D78-EFE5-4A77-5BE6-7067EEA88AD1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AB276F-6372-3C40-E9D0-C51BAA8D2534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C17662-3B8A-6031-32AF-52277738E71E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32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FBA0390B-EAF8-1BC8-2219-95E818394E90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13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20" name="그룹 219">
            <a:extLst>
              <a:ext uri="{FF2B5EF4-FFF2-40B4-BE49-F238E27FC236}">
                <a16:creationId xmlns:a16="http://schemas.microsoft.com/office/drawing/2014/main" id="{1C86B6E3-7C9B-FC77-23EB-9DE84BAA7627}"/>
              </a:ext>
            </a:extLst>
          </p:cNvPr>
          <p:cNvGrpSpPr/>
          <p:nvPr/>
        </p:nvGrpSpPr>
        <p:grpSpPr>
          <a:xfrm>
            <a:off x="0" y="1237550"/>
            <a:ext cx="678336" cy="571503"/>
            <a:chOff x="0" y="1376209"/>
            <a:chExt cx="678336" cy="603493"/>
          </a:xfrm>
        </p:grpSpPr>
        <p:grpSp>
          <p:nvGrpSpPr>
            <p:cNvPr id="221" name="그룹 220">
              <a:extLst>
                <a:ext uri="{FF2B5EF4-FFF2-40B4-BE49-F238E27FC236}">
                  <a16:creationId xmlns:a16="http://schemas.microsoft.com/office/drawing/2014/main" id="{6010A5BB-58EB-EC7C-27B1-F0A29E794862}"/>
                </a:ext>
              </a:extLst>
            </p:cNvPr>
            <p:cNvGrpSpPr/>
            <p:nvPr/>
          </p:nvGrpSpPr>
          <p:grpSpPr>
            <a:xfrm>
              <a:off x="0" y="1376209"/>
              <a:ext cx="666761" cy="603493"/>
              <a:chOff x="0" y="1649952"/>
              <a:chExt cx="666761" cy="603493"/>
            </a:xfrm>
          </p:grpSpPr>
          <p:sp>
            <p:nvSpPr>
              <p:cNvPr id="223" name="모서리가 둥근 직사각형 222">
                <a:extLst>
                  <a:ext uri="{FF2B5EF4-FFF2-40B4-BE49-F238E27FC236}">
                    <a16:creationId xmlns:a16="http://schemas.microsoft.com/office/drawing/2014/main" id="{FE2AB2A0-F6AB-3E99-C6F2-628369E2D441}"/>
                  </a:ext>
                </a:extLst>
              </p:cNvPr>
              <p:cNvSpPr/>
              <p:nvPr/>
            </p:nvSpPr>
            <p:spPr>
              <a:xfrm>
                <a:off x="0" y="1649952"/>
                <a:ext cx="537437" cy="603493"/>
              </a:xfrm>
              <a:prstGeom prst="roundRect">
                <a:avLst>
                  <a:gd name="adj" fmla="val 0"/>
                </a:avLst>
              </a:prstGeom>
              <a:solidFill>
                <a:srgbClr val="5276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224" name="모서리가 둥근 직사각형 223">
                <a:extLst>
                  <a:ext uri="{FF2B5EF4-FFF2-40B4-BE49-F238E27FC236}">
                    <a16:creationId xmlns:a16="http://schemas.microsoft.com/office/drawing/2014/main" id="{A0801C6A-831F-8E27-F39A-7D7D0AB277B3}"/>
                  </a:ext>
                </a:extLst>
              </p:cNvPr>
              <p:cNvSpPr/>
              <p:nvPr/>
            </p:nvSpPr>
            <p:spPr>
              <a:xfrm>
                <a:off x="129324" y="1649952"/>
                <a:ext cx="537437" cy="603493"/>
              </a:xfrm>
              <a:prstGeom prst="roundRect">
                <a:avLst>
                  <a:gd name="adj" fmla="val 13043"/>
                </a:avLst>
              </a:prstGeom>
              <a:solidFill>
                <a:srgbClr val="5276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EB76D903-83A6-5F1A-F57E-6081E3E19946}"/>
                </a:ext>
              </a:extLst>
            </p:cNvPr>
            <p:cNvSpPr txBox="1"/>
            <p:nvPr/>
          </p:nvSpPr>
          <p:spPr>
            <a:xfrm>
              <a:off x="140899" y="1428567"/>
              <a:ext cx="537437" cy="487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ko-KR" sz="2400" b="1" spc="-150" dirty="0"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kumimoji="1" lang="ko-Kore-KR" altLang="en-US" sz="24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F78DBE7D-E055-334F-6AAC-57F1AE831907}"/>
              </a:ext>
            </a:extLst>
          </p:cNvPr>
          <p:cNvSpPr txBox="1"/>
          <p:nvPr/>
        </p:nvSpPr>
        <p:spPr>
          <a:xfrm>
            <a:off x="781126" y="1299306"/>
            <a:ext cx="6797102" cy="466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ko-KR" altLang="en-US" sz="2400" b="1" spc="-150" dirty="0">
                <a:solidFill>
                  <a:srgbClr val="5276B2"/>
                </a:solidFill>
                <a:latin typeface="+mj-ea"/>
                <a:ea typeface="+mj-ea"/>
              </a:rPr>
              <a:t>근로자의 의무와 권리</a:t>
            </a:r>
            <a:endParaRPr kumimoji="1" lang="ko-Kore-KR" altLang="en-US" sz="2400" b="1" spc="-150" dirty="0">
              <a:solidFill>
                <a:srgbClr val="5276B2"/>
              </a:solidFill>
              <a:latin typeface="+mj-ea"/>
              <a:ea typeface="+mj-ea"/>
            </a:endParaRPr>
          </a:p>
        </p:txBody>
      </p:sp>
      <p:sp>
        <p:nvSpPr>
          <p:cNvPr id="276" name="모서리가 둥근 직사각형 275">
            <a:extLst>
              <a:ext uri="{FF2B5EF4-FFF2-40B4-BE49-F238E27FC236}">
                <a16:creationId xmlns:a16="http://schemas.microsoft.com/office/drawing/2014/main" id="{E3B63EF4-61AC-106D-004F-F439A2838002}"/>
              </a:ext>
            </a:extLst>
          </p:cNvPr>
          <p:cNvSpPr/>
          <p:nvPr/>
        </p:nvSpPr>
        <p:spPr>
          <a:xfrm>
            <a:off x="3752269" y="1350393"/>
            <a:ext cx="1579008" cy="357477"/>
          </a:xfrm>
          <a:prstGeom prst="roundRect">
            <a:avLst/>
          </a:prstGeom>
          <a:solidFill>
            <a:srgbClr val="DD5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3558" indent="-383558" algn="ctr">
              <a:lnSpc>
                <a:spcPts val="2400"/>
              </a:lnSpc>
              <a:spcAft>
                <a:spcPts val="799"/>
              </a:spcAft>
            </a:pPr>
            <a:r>
              <a:rPr lang="ko-KR" altLang="en-US" b="1" spc="-133" dirty="0">
                <a:solidFill>
                  <a:schemeClr val="bg1"/>
                </a:solidFill>
                <a:latin typeface="+mn-ea"/>
              </a:rPr>
              <a:t>근로자의</a:t>
            </a:r>
            <a:r>
              <a:rPr lang="en-US" altLang="ko-KR" b="1" spc="-133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b="1" spc="-133" dirty="0">
                <a:solidFill>
                  <a:schemeClr val="bg1"/>
                </a:solidFill>
                <a:latin typeface="+mn-ea"/>
              </a:rPr>
              <a:t>의무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5384A6FA-84D0-5F04-FF95-D38C3710269D}"/>
              </a:ext>
            </a:extLst>
          </p:cNvPr>
          <p:cNvGrpSpPr/>
          <p:nvPr/>
        </p:nvGrpSpPr>
        <p:grpSpPr>
          <a:xfrm>
            <a:off x="892029" y="2638072"/>
            <a:ext cx="8809673" cy="3639907"/>
            <a:chOff x="892029" y="2638072"/>
            <a:chExt cx="8809673" cy="3639907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F96A01CC-B401-E9BE-0D69-388D0B52C9E5}"/>
                </a:ext>
              </a:extLst>
            </p:cNvPr>
            <p:cNvGrpSpPr/>
            <p:nvPr/>
          </p:nvGrpSpPr>
          <p:grpSpPr>
            <a:xfrm>
              <a:off x="892029" y="2638072"/>
              <a:ext cx="8809673" cy="790936"/>
              <a:chOff x="892029" y="2638072"/>
              <a:chExt cx="8809673" cy="790936"/>
            </a:xfrm>
          </p:grpSpPr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2A5911DB-4C72-F061-296A-B7806E569F52}"/>
                  </a:ext>
                </a:extLst>
              </p:cNvPr>
              <p:cNvGrpSpPr/>
              <p:nvPr/>
            </p:nvGrpSpPr>
            <p:grpSpPr>
              <a:xfrm>
                <a:off x="3291840" y="2642863"/>
                <a:ext cx="6409862" cy="786137"/>
                <a:chOff x="3291840" y="2642863"/>
                <a:chExt cx="6409862" cy="786137"/>
              </a:xfrm>
            </p:grpSpPr>
            <p:sp>
              <p:nvSpPr>
                <p:cNvPr id="296" name="모서리가 둥근 직사각형 295">
                  <a:extLst>
                    <a:ext uri="{FF2B5EF4-FFF2-40B4-BE49-F238E27FC236}">
                      <a16:creationId xmlns:a16="http://schemas.microsoft.com/office/drawing/2014/main" id="{EA8A88B9-092B-F2E9-74CF-5E7ABD8F55D6}"/>
                    </a:ext>
                  </a:extLst>
                </p:cNvPr>
                <p:cNvSpPr/>
                <p:nvPr/>
              </p:nvSpPr>
              <p:spPr>
                <a:xfrm>
                  <a:off x="3291840" y="2642863"/>
                  <a:ext cx="6409862" cy="786137"/>
                </a:xfrm>
                <a:prstGeom prst="roundRect">
                  <a:avLst>
                    <a:gd name="adj" fmla="val 9619"/>
                  </a:avLst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300" name="직사각형 299">
                  <a:extLst>
                    <a:ext uri="{FF2B5EF4-FFF2-40B4-BE49-F238E27FC236}">
                      <a16:creationId xmlns:a16="http://schemas.microsoft.com/office/drawing/2014/main" id="{8372E080-9EB7-BD9C-B2DC-E995078D486F}"/>
                    </a:ext>
                  </a:extLst>
                </p:cNvPr>
                <p:cNvSpPr/>
                <p:nvPr/>
              </p:nvSpPr>
              <p:spPr>
                <a:xfrm>
                  <a:off x="3524647" y="2693928"/>
                  <a:ext cx="6177055" cy="6844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indent="0" algn="l" latinLnBrk="1">
                    <a:lnSpc>
                      <a:spcPct val="110000"/>
                    </a:lnSpc>
                    <a:buFontTx/>
                    <a:buNone/>
                  </a:pPr>
                  <a:r>
                    <a:rPr lang="ko-KR" altLang="en-US" sz="1200" b="1" spc="-100" baseline="0" dirty="0">
                      <a:latin typeface="+mn-ea"/>
                    </a:rPr>
                    <a:t>근로자는 정기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채용 시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작업내용 변경 시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  <a:r>
                    <a:rPr lang="ko-KR" altLang="en-US" sz="1200" b="1" spc="-100" baseline="0" dirty="0">
                      <a:latin typeface="+mn-ea"/>
                    </a:rPr>
                    <a:t>특별작업 시 안전보건교육을 이수하여야 함</a:t>
                  </a:r>
                  <a:r>
                    <a:rPr lang="en-US" altLang="ko-KR" sz="1200" b="1" spc="-100" baseline="0" dirty="0">
                      <a:latin typeface="+mn-ea"/>
                    </a:rPr>
                    <a:t>, </a:t>
                  </a:r>
                </a:p>
                <a:p>
                  <a:pPr lvl="0" indent="0" algn="l" latinLnBrk="1">
                    <a:lnSpc>
                      <a:spcPct val="110000"/>
                    </a:lnSpc>
                    <a:buFontTx/>
                    <a:buNone/>
                  </a:pPr>
                  <a:r>
                    <a:rPr lang="ko-KR" altLang="en-US" sz="1200" b="1" spc="-100" baseline="0" dirty="0">
                      <a:latin typeface="+mn-ea"/>
                    </a:rPr>
                    <a:t>특히 건설 일용근로자의 경우 건설업 기초안전</a:t>
                  </a:r>
                  <a:r>
                    <a:rPr lang="en-US" altLang="ko-KR" sz="1200" b="1" spc="-100" baseline="0" dirty="0">
                      <a:latin typeface="+mn-ea"/>
                    </a:rPr>
                    <a:t>·</a:t>
                  </a:r>
                  <a:r>
                    <a:rPr lang="ko-KR" altLang="en-US" sz="1200" b="1" spc="-100" baseline="0" dirty="0">
                      <a:latin typeface="+mn-ea"/>
                    </a:rPr>
                    <a:t>보건교육을 이수하여야 함</a:t>
                  </a:r>
                  <a:r>
                    <a:rPr lang="en-US" altLang="ko-KR" sz="1200" b="1" spc="-100" baseline="0" dirty="0">
                      <a:latin typeface="+mn-ea"/>
                    </a:rPr>
                    <a:t>.</a:t>
                  </a:r>
                  <a:r>
                    <a:rPr lang="ko-KR" altLang="en-US" sz="1200" b="1" spc="-100" baseline="0" dirty="0">
                      <a:latin typeface="+mn-ea"/>
                    </a:rPr>
                    <a:t> </a:t>
                  </a:r>
                  <a:endParaRPr lang="en-US" altLang="ko-KR" sz="1200" b="1" spc="-100" baseline="0" dirty="0">
                    <a:latin typeface="+mn-ea"/>
                  </a:endParaRPr>
                </a:p>
                <a:p>
                  <a:pPr marR="0" lvl="0" indent="0" algn="l" defTabSz="914400" rtl="0" eaLnBrk="1" fontAlgn="auto" latinLnBrk="1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ko-KR" altLang="en-US" sz="1200" b="1" spc="-100" baseline="0" dirty="0">
                      <a:latin typeface="+mn-ea"/>
                    </a:rPr>
                    <a:t>화학물질 을 취급하는 경우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n-ea"/>
                      <a:cs typeface="+mn-cs"/>
                    </a:rPr>
                    <a:t>물질안전보건자료에 관한 교육을 이수하여야 함</a:t>
                  </a:r>
                  <a:r>
                    <a:rPr lang="en-US" altLang="ko-KR" sz="1200" b="1" kern="1200" spc="-100" baseline="0" dirty="0">
                      <a:solidFill>
                        <a:schemeClr val="tx1"/>
                      </a:solidFill>
                      <a:latin typeface="+mn-ea"/>
                      <a:cs typeface="+mn-cs"/>
                    </a:rPr>
                    <a:t>(</a:t>
                  </a:r>
                  <a:r>
                    <a:rPr lang="ko-KR" altLang="en-US" sz="1200" b="1" kern="1200" spc="-100" baseline="0" dirty="0">
                      <a:solidFill>
                        <a:schemeClr val="tx1"/>
                      </a:solidFill>
                      <a:latin typeface="+mn-ea"/>
                      <a:cs typeface="+mn-cs"/>
                    </a:rPr>
                    <a:t>시행규칙 제</a:t>
                  </a:r>
                  <a:r>
                    <a:rPr lang="en-US" altLang="ko-KR" sz="1200" b="1" kern="1200" spc="-100" baseline="0" dirty="0">
                      <a:solidFill>
                        <a:schemeClr val="tx1"/>
                      </a:solidFill>
                      <a:latin typeface="+mn-ea"/>
                      <a:cs typeface="+mn-cs"/>
                    </a:rPr>
                    <a:t>169</a:t>
                  </a:r>
                  <a:r>
                    <a:rPr lang="ko-KR" altLang="en-US" sz="1200" b="1" kern="1200" spc="-100" baseline="0" dirty="0">
                      <a:solidFill>
                        <a:schemeClr val="tx1"/>
                      </a:solidFill>
                      <a:latin typeface="+mn-ea"/>
                      <a:cs typeface="+mn-cs"/>
                    </a:rPr>
                    <a:t>조</a:t>
                  </a:r>
                  <a:r>
                    <a:rPr lang="en-US" altLang="ko-KR" sz="1200" b="1" kern="1200" spc="-100" baseline="0" dirty="0">
                      <a:solidFill>
                        <a:schemeClr val="tx1"/>
                      </a:solidFill>
                      <a:latin typeface="+mn-ea"/>
                      <a:cs typeface="+mn-cs"/>
                    </a:rPr>
                    <a:t>)</a:t>
                  </a:r>
                  <a:endParaRPr lang="ko-KR" altLang="en-US" sz="1200" b="1" kern="1200" spc="-100" baseline="0" dirty="0">
                    <a:solidFill>
                      <a:schemeClr val="tx1"/>
                    </a:solidFill>
                    <a:latin typeface="+mn-ea"/>
                    <a:cs typeface="+mn-cs"/>
                  </a:endParaRPr>
                </a:p>
              </p:txBody>
            </p:sp>
          </p:grp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0CE48B4C-6ADD-7432-6FE0-1C0F4EF51D6E}"/>
                  </a:ext>
                </a:extLst>
              </p:cNvPr>
              <p:cNvGrpSpPr/>
              <p:nvPr/>
            </p:nvGrpSpPr>
            <p:grpSpPr>
              <a:xfrm>
                <a:off x="892029" y="2638072"/>
                <a:ext cx="2935112" cy="790936"/>
                <a:chOff x="892029" y="2638072"/>
                <a:chExt cx="2935112" cy="790936"/>
              </a:xfrm>
            </p:grpSpPr>
            <p:sp>
              <p:nvSpPr>
                <p:cNvPr id="309" name="자유형 308">
                  <a:extLst>
                    <a:ext uri="{FF2B5EF4-FFF2-40B4-BE49-F238E27FC236}">
                      <a16:creationId xmlns:a16="http://schemas.microsoft.com/office/drawing/2014/main" id="{C2BC1930-343A-C64B-0D83-D8CE62A83ED6}"/>
                    </a:ext>
                  </a:extLst>
                </p:cNvPr>
                <p:cNvSpPr/>
                <p:nvPr/>
              </p:nvSpPr>
              <p:spPr>
                <a:xfrm>
                  <a:off x="892029" y="2638072"/>
                  <a:ext cx="2608819" cy="790936"/>
                </a:xfrm>
                <a:custGeom>
                  <a:avLst/>
                  <a:gdLst>
                    <a:gd name="connsiteX0" fmla="*/ 98780 w 2608819"/>
                    <a:gd name="connsiteY0" fmla="*/ 0 h 790936"/>
                    <a:gd name="connsiteX1" fmla="*/ 2301031 w 2608819"/>
                    <a:gd name="connsiteY1" fmla="*/ 0 h 790936"/>
                    <a:gd name="connsiteX2" fmla="*/ 2399811 w 2608819"/>
                    <a:gd name="connsiteY2" fmla="*/ 98780 h 790936"/>
                    <a:gd name="connsiteX3" fmla="*/ 2399811 w 2608819"/>
                    <a:gd name="connsiteY3" fmla="*/ 202905 h 790936"/>
                    <a:gd name="connsiteX4" fmla="*/ 2414750 w 2608819"/>
                    <a:gd name="connsiteY4" fmla="*/ 201399 h 790936"/>
                    <a:gd name="connsiteX5" fmla="*/ 2608819 w 2608819"/>
                    <a:gd name="connsiteY5" fmla="*/ 395468 h 790936"/>
                    <a:gd name="connsiteX6" fmla="*/ 2414750 w 2608819"/>
                    <a:gd name="connsiteY6" fmla="*/ 589537 h 790936"/>
                    <a:gd name="connsiteX7" fmla="*/ 2399811 w 2608819"/>
                    <a:gd name="connsiteY7" fmla="*/ 588031 h 790936"/>
                    <a:gd name="connsiteX8" fmla="*/ 2399811 w 2608819"/>
                    <a:gd name="connsiteY8" fmla="*/ 692156 h 790936"/>
                    <a:gd name="connsiteX9" fmla="*/ 2301031 w 2608819"/>
                    <a:gd name="connsiteY9" fmla="*/ 790936 h 790936"/>
                    <a:gd name="connsiteX10" fmla="*/ 98780 w 2608819"/>
                    <a:gd name="connsiteY10" fmla="*/ 790936 h 790936"/>
                    <a:gd name="connsiteX11" fmla="*/ 0 w 2608819"/>
                    <a:gd name="connsiteY11" fmla="*/ 692156 h 790936"/>
                    <a:gd name="connsiteX12" fmla="*/ 0 w 2608819"/>
                    <a:gd name="connsiteY12" fmla="*/ 98780 h 790936"/>
                    <a:gd name="connsiteX13" fmla="*/ 98780 w 2608819"/>
                    <a:gd name="connsiteY13" fmla="*/ 0 h 79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8819" h="790936">
                      <a:moveTo>
                        <a:pt x="98780" y="0"/>
                      </a:moveTo>
                      <a:lnTo>
                        <a:pt x="2301031" y="0"/>
                      </a:lnTo>
                      <a:cubicBezTo>
                        <a:pt x="2355586" y="0"/>
                        <a:pt x="2399811" y="44225"/>
                        <a:pt x="2399811" y="98780"/>
                      </a:cubicBezTo>
                      <a:lnTo>
                        <a:pt x="2399811" y="202905"/>
                      </a:lnTo>
                      <a:lnTo>
                        <a:pt x="2414750" y="201399"/>
                      </a:lnTo>
                      <a:cubicBezTo>
                        <a:pt x="2521931" y="201399"/>
                        <a:pt x="2608819" y="288287"/>
                        <a:pt x="2608819" y="395468"/>
                      </a:cubicBezTo>
                      <a:cubicBezTo>
                        <a:pt x="2608819" y="502649"/>
                        <a:pt x="2521931" y="589537"/>
                        <a:pt x="2414750" y="589537"/>
                      </a:cubicBezTo>
                      <a:lnTo>
                        <a:pt x="2399811" y="588031"/>
                      </a:lnTo>
                      <a:lnTo>
                        <a:pt x="2399811" y="692156"/>
                      </a:lnTo>
                      <a:cubicBezTo>
                        <a:pt x="2399811" y="746711"/>
                        <a:pt x="2355586" y="790936"/>
                        <a:pt x="2301031" y="790936"/>
                      </a:cubicBezTo>
                      <a:lnTo>
                        <a:pt x="98780" y="790936"/>
                      </a:lnTo>
                      <a:cubicBezTo>
                        <a:pt x="44225" y="790936"/>
                        <a:pt x="0" y="746711"/>
                        <a:pt x="0" y="692156"/>
                      </a:cubicBezTo>
                      <a:lnTo>
                        <a:pt x="0" y="98780"/>
                      </a:lnTo>
                      <a:cubicBezTo>
                        <a:pt x="0" y="44225"/>
                        <a:pt x="44225" y="0"/>
                        <a:pt x="98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grpSp>
              <p:nvGrpSpPr>
                <p:cNvPr id="8" name="그룹 7">
                  <a:extLst>
                    <a:ext uri="{FF2B5EF4-FFF2-40B4-BE49-F238E27FC236}">
                      <a16:creationId xmlns:a16="http://schemas.microsoft.com/office/drawing/2014/main" id="{043D83C1-5B54-6BE5-98A4-99AA71C7E26A}"/>
                    </a:ext>
                  </a:extLst>
                </p:cNvPr>
                <p:cNvGrpSpPr/>
                <p:nvPr/>
              </p:nvGrpSpPr>
              <p:grpSpPr>
                <a:xfrm>
                  <a:off x="1003105" y="2693928"/>
                  <a:ext cx="2824036" cy="684483"/>
                  <a:chOff x="1003105" y="2693928"/>
                  <a:chExt cx="2824036" cy="684483"/>
                </a:xfrm>
              </p:grpSpPr>
              <p:sp>
                <p:nvSpPr>
                  <p:cNvPr id="298" name="직사각형 297">
                    <a:extLst>
                      <a:ext uri="{FF2B5EF4-FFF2-40B4-BE49-F238E27FC236}">
                        <a16:creationId xmlns:a16="http://schemas.microsoft.com/office/drawing/2014/main" id="{89721318-3B1E-727A-967B-42EE18A5D31A}"/>
                      </a:ext>
                    </a:extLst>
                  </p:cNvPr>
                  <p:cNvSpPr/>
                  <p:nvPr/>
                </p:nvSpPr>
                <p:spPr>
                  <a:xfrm>
                    <a:off x="1425094" y="2693928"/>
                    <a:ext cx="2402047" cy="684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안전보건교육 이수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제</a:t>
                    </a:r>
                    <a:r>
                      <a:rPr lang="en-US" altLang="ko-KR" sz="1200" b="1" spc="-100" dirty="0">
                        <a:latin typeface="+mn-ea"/>
                      </a:rPr>
                      <a:t>29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,</a:t>
                    </a:r>
                    <a:r>
                      <a:rPr lang="ko-KR" altLang="en-US" sz="1200" b="1" spc="-100" dirty="0">
                        <a:latin typeface="+mn-ea"/>
                      </a:rPr>
                      <a:t> 제</a:t>
                    </a:r>
                    <a:r>
                      <a:rPr lang="en-US" altLang="ko-KR" sz="1200" b="1" spc="-100" dirty="0">
                        <a:latin typeface="+mn-ea"/>
                      </a:rPr>
                      <a:t>31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,</a:t>
                    </a:r>
                    <a:r>
                      <a:rPr lang="ko-KR" altLang="en-US" sz="1200" b="1" spc="-100" dirty="0">
                        <a:latin typeface="+mn-ea"/>
                      </a:rPr>
                      <a:t> </a:t>
                    </a:r>
                    <a:endParaRPr lang="en-US" altLang="ko-KR" sz="1200" b="1" spc="-100" dirty="0"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latin typeface="+mn-ea"/>
                      </a:rPr>
                      <a:t>제 </a:t>
                    </a:r>
                    <a:r>
                      <a:rPr lang="en-US" altLang="ko-KR" sz="1200" b="1" spc="-100" dirty="0">
                        <a:latin typeface="+mn-ea"/>
                      </a:rPr>
                      <a:t>114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310" name="그림 309">
                    <a:extLst>
                      <a:ext uri="{FF2B5EF4-FFF2-40B4-BE49-F238E27FC236}">
                        <a16:creationId xmlns:a16="http://schemas.microsoft.com/office/drawing/2014/main" id="{91B766A8-4589-35E8-4179-81E726E75F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/>
                </p:blipFill>
                <p:spPr>
                  <a:xfrm>
                    <a:off x="1003105" y="2783839"/>
                    <a:ext cx="472478" cy="50882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01" name="그룹 300">
                <a:extLst>
                  <a:ext uri="{FF2B5EF4-FFF2-40B4-BE49-F238E27FC236}">
                    <a16:creationId xmlns:a16="http://schemas.microsoft.com/office/drawing/2014/main" id="{79471A16-10B8-4DD5-C0CA-DBA75701DF73}"/>
                  </a:ext>
                </a:extLst>
              </p:cNvPr>
              <p:cNvGrpSpPr/>
              <p:nvPr/>
            </p:nvGrpSpPr>
            <p:grpSpPr>
              <a:xfrm>
                <a:off x="3169384" y="2896145"/>
                <a:ext cx="274790" cy="274790"/>
                <a:chOff x="4106439" y="2460327"/>
                <a:chExt cx="274790" cy="274790"/>
              </a:xfrm>
            </p:grpSpPr>
            <p:sp>
              <p:nvSpPr>
                <p:cNvPr id="302" name="타원 301">
                  <a:extLst>
                    <a:ext uri="{FF2B5EF4-FFF2-40B4-BE49-F238E27FC236}">
                      <a16:creationId xmlns:a16="http://schemas.microsoft.com/office/drawing/2014/main" id="{FA3D1620-E462-572A-B6CE-7B144517F30B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303" name="1/2 액자 302">
                  <a:extLst>
                    <a:ext uri="{FF2B5EF4-FFF2-40B4-BE49-F238E27FC236}">
                      <a16:creationId xmlns:a16="http://schemas.microsoft.com/office/drawing/2014/main" id="{87ED9637-3952-3450-6343-F640AA19F720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334144FE-C4AB-CDFD-C224-DAF559CFAA7F}"/>
                </a:ext>
              </a:extLst>
            </p:cNvPr>
            <p:cNvGrpSpPr/>
            <p:nvPr/>
          </p:nvGrpSpPr>
          <p:grpSpPr>
            <a:xfrm>
              <a:off x="892029" y="3512107"/>
              <a:ext cx="8809673" cy="790936"/>
              <a:chOff x="892029" y="3512107"/>
              <a:chExt cx="8809673" cy="790936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323935AA-FB4F-568A-6F54-70EC3D66CF16}"/>
                  </a:ext>
                </a:extLst>
              </p:cNvPr>
              <p:cNvGrpSpPr/>
              <p:nvPr/>
            </p:nvGrpSpPr>
            <p:grpSpPr>
              <a:xfrm>
                <a:off x="3291840" y="3516898"/>
                <a:ext cx="6409862" cy="786137"/>
                <a:chOff x="3291840" y="3516898"/>
                <a:chExt cx="6409862" cy="786137"/>
              </a:xfrm>
            </p:grpSpPr>
            <p:sp>
              <p:nvSpPr>
                <p:cNvPr id="311" name="모서리가 둥근 직사각형 310">
                  <a:extLst>
                    <a:ext uri="{FF2B5EF4-FFF2-40B4-BE49-F238E27FC236}">
                      <a16:creationId xmlns:a16="http://schemas.microsoft.com/office/drawing/2014/main" id="{B3DA156B-17E9-BA11-46E9-07020BBAC489}"/>
                    </a:ext>
                  </a:extLst>
                </p:cNvPr>
                <p:cNvSpPr/>
                <p:nvPr/>
              </p:nvSpPr>
              <p:spPr>
                <a:xfrm>
                  <a:off x="3291840" y="3516898"/>
                  <a:ext cx="6409862" cy="786137"/>
                </a:xfrm>
                <a:prstGeom prst="roundRect">
                  <a:avLst>
                    <a:gd name="adj" fmla="val 8456"/>
                  </a:avLst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314" name="직사각형 313">
                  <a:extLst>
                    <a:ext uri="{FF2B5EF4-FFF2-40B4-BE49-F238E27FC236}">
                      <a16:creationId xmlns:a16="http://schemas.microsoft.com/office/drawing/2014/main" id="{BAB4EEF6-78DD-60A2-AB5D-287EDC4F1049}"/>
                    </a:ext>
                  </a:extLst>
                </p:cNvPr>
                <p:cNvSpPr/>
                <p:nvPr/>
              </p:nvSpPr>
              <p:spPr>
                <a:xfrm>
                  <a:off x="3524647" y="3761191"/>
                  <a:ext cx="6177055" cy="278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indent="0" algn="l" latinLnBrk="1">
                    <a:lnSpc>
                      <a:spcPct val="110000"/>
                    </a:lnSpc>
                    <a:buFont typeface="Arial" pitchFamily="34" charset="0"/>
                    <a:buNone/>
                  </a:pPr>
                  <a:r>
                    <a:rPr lang="ko-KR" altLang="en-US" sz="1200" b="1" spc="-100" baseline="0" dirty="0">
                      <a:latin typeface="+mj-ea"/>
                      <a:ea typeface="+mj-ea"/>
                    </a:rPr>
                    <a:t>근로자는 사업주가 실시하는 건강진단을 받아야 함</a:t>
                  </a:r>
                </a:p>
              </p:txBody>
            </p:sp>
          </p:grp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F5F8E809-388D-7706-FD8A-9A924B6EC1C3}"/>
                  </a:ext>
                </a:extLst>
              </p:cNvPr>
              <p:cNvGrpSpPr/>
              <p:nvPr/>
            </p:nvGrpSpPr>
            <p:grpSpPr>
              <a:xfrm>
                <a:off x="892029" y="3512107"/>
                <a:ext cx="2935112" cy="790936"/>
                <a:chOff x="892029" y="3512107"/>
                <a:chExt cx="2935112" cy="790936"/>
              </a:xfrm>
            </p:grpSpPr>
            <p:sp>
              <p:nvSpPr>
                <p:cNvPr id="312" name="자유형 311">
                  <a:extLst>
                    <a:ext uri="{FF2B5EF4-FFF2-40B4-BE49-F238E27FC236}">
                      <a16:creationId xmlns:a16="http://schemas.microsoft.com/office/drawing/2014/main" id="{D9B58F8E-F5B1-76BB-059E-5FF67981CBB9}"/>
                    </a:ext>
                  </a:extLst>
                </p:cNvPr>
                <p:cNvSpPr/>
                <p:nvPr/>
              </p:nvSpPr>
              <p:spPr>
                <a:xfrm>
                  <a:off x="892029" y="3512107"/>
                  <a:ext cx="2608819" cy="790936"/>
                </a:xfrm>
                <a:custGeom>
                  <a:avLst/>
                  <a:gdLst>
                    <a:gd name="connsiteX0" fmla="*/ 98780 w 2608819"/>
                    <a:gd name="connsiteY0" fmla="*/ 0 h 790936"/>
                    <a:gd name="connsiteX1" fmla="*/ 2301031 w 2608819"/>
                    <a:gd name="connsiteY1" fmla="*/ 0 h 790936"/>
                    <a:gd name="connsiteX2" fmla="*/ 2399811 w 2608819"/>
                    <a:gd name="connsiteY2" fmla="*/ 98780 h 790936"/>
                    <a:gd name="connsiteX3" fmla="*/ 2399811 w 2608819"/>
                    <a:gd name="connsiteY3" fmla="*/ 202905 h 790936"/>
                    <a:gd name="connsiteX4" fmla="*/ 2414750 w 2608819"/>
                    <a:gd name="connsiteY4" fmla="*/ 201399 h 790936"/>
                    <a:gd name="connsiteX5" fmla="*/ 2608819 w 2608819"/>
                    <a:gd name="connsiteY5" fmla="*/ 395468 h 790936"/>
                    <a:gd name="connsiteX6" fmla="*/ 2414750 w 2608819"/>
                    <a:gd name="connsiteY6" fmla="*/ 589537 h 790936"/>
                    <a:gd name="connsiteX7" fmla="*/ 2399811 w 2608819"/>
                    <a:gd name="connsiteY7" fmla="*/ 588031 h 790936"/>
                    <a:gd name="connsiteX8" fmla="*/ 2399811 w 2608819"/>
                    <a:gd name="connsiteY8" fmla="*/ 692156 h 790936"/>
                    <a:gd name="connsiteX9" fmla="*/ 2301031 w 2608819"/>
                    <a:gd name="connsiteY9" fmla="*/ 790936 h 790936"/>
                    <a:gd name="connsiteX10" fmla="*/ 98780 w 2608819"/>
                    <a:gd name="connsiteY10" fmla="*/ 790936 h 790936"/>
                    <a:gd name="connsiteX11" fmla="*/ 0 w 2608819"/>
                    <a:gd name="connsiteY11" fmla="*/ 692156 h 790936"/>
                    <a:gd name="connsiteX12" fmla="*/ 0 w 2608819"/>
                    <a:gd name="connsiteY12" fmla="*/ 98780 h 790936"/>
                    <a:gd name="connsiteX13" fmla="*/ 98780 w 2608819"/>
                    <a:gd name="connsiteY13" fmla="*/ 0 h 79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8819" h="790936">
                      <a:moveTo>
                        <a:pt x="98780" y="0"/>
                      </a:moveTo>
                      <a:lnTo>
                        <a:pt x="2301031" y="0"/>
                      </a:lnTo>
                      <a:cubicBezTo>
                        <a:pt x="2355586" y="0"/>
                        <a:pt x="2399811" y="44225"/>
                        <a:pt x="2399811" y="98780"/>
                      </a:cubicBezTo>
                      <a:lnTo>
                        <a:pt x="2399811" y="202905"/>
                      </a:lnTo>
                      <a:lnTo>
                        <a:pt x="2414750" y="201399"/>
                      </a:lnTo>
                      <a:cubicBezTo>
                        <a:pt x="2521931" y="201399"/>
                        <a:pt x="2608819" y="288287"/>
                        <a:pt x="2608819" y="395468"/>
                      </a:cubicBezTo>
                      <a:cubicBezTo>
                        <a:pt x="2608819" y="502649"/>
                        <a:pt x="2521931" y="589537"/>
                        <a:pt x="2414750" y="589537"/>
                      </a:cubicBezTo>
                      <a:lnTo>
                        <a:pt x="2399811" y="588031"/>
                      </a:lnTo>
                      <a:lnTo>
                        <a:pt x="2399811" y="692156"/>
                      </a:lnTo>
                      <a:cubicBezTo>
                        <a:pt x="2399811" y="746711"/>
                        <a:pt x="2355586" y="790936"/>
                        <a:pt x="2301031" y="790936"/>
                      </a:cubicBezTo>
                      <a:lnTo>
                        <a:pt x="98780" y="790936"/>
                      </a:lnTo>
                      <a:cubicBezTo>
                        <a:pt x="44225" y="790936"/>
                        <a:pt x="0" y="746711"/>
                        <a:pt x="0" y="692156"/>
                      </a:cubicBezTo>
                      <a:lnTo>
                        <a:pt x="0" y="98780"/>
                      </a:lnTo>
                      <a:cubicBezTo>
                        <a:pt x="0" y="44225"/>
                        <a:pt x="44225" y="0"/>
                        <a:pt x="98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6D84F9C5-D770-C08A-1305-3A5AC79F7349}"/>
                    </a:ext>
                  </a:extLst>
                </p:cNvPr>
                <p:cNvGrpSpPr/>
                <p:nvPr/>
              </p:nvGrpSpPr>
              <p:grpSpPr>
                <a:xfrm>
                  <a:off x="951461" y="3668888"/>
                  <a:ext cx="2875680" cy="526483"/>
                  <a:chOff x="951461" y="3668888"/>
                  <a:chExt cx="2875680" cy="526483"/>
                </a:xfrm>
              </p:grpSpPr>
              <p:sp>
                <p:nvSpPr>
                  <p:cNvPr id="313" name="직사각형 312">
                    <a:extLst>
                      <a:ext uri="{FF2B5EF4-FFF2-40B4-BE49-F238E27FC236}">
                        <a16:creationId xmlns:a16="http://schemas.microsoft.com/office/drawing/2014/main" id="{19DF6FD9-5F65-2EB9-57BB-D98EEAA56178}"/>
                      </a:ext>
                    </a:extLst>
                  </p:cNvPr>
                  <p:cNvSpPr/>
                  <p:nvPr/>
                </p:nvSpPr>
                <p:spPr>
                  <a:xfrm>
                    <a:off x="1425094" y="3668888"/>
                    <a:ext cx="2402047" cy="48135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건강진단 이행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제</a:t>
                    </a:r>
                    <a:r>
                      <a:rPr lang="en-US" altLang="ko-KR" sz="1200" b="1" spc="-100" dirty="0">
                        <a:latin typeface="+mn-ea"/>
                      </a:rPr>
                      <a:t>133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339" name="그림 338">
                    <a:extLst>
                      <a:ext uri="{FF2B5EF4-FFF2-40B4-BE49-F238E27FC236}">
                        <a16:creationId xmlns:a16="http://schemas.microsoft.com/office/drawing/2014/main" id="{074E52FA-699F-6E84-FE1B-4F2113835A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/>
                  <a:stretch/>
                </p:blipFill>
                <p:spPr>
                  <a:xfrm>
                    <a:off x="951461" y="3681159"/>
                    <a:ext cx="514212" cy="51421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15" name="그룹 314">
                <a:extLst>
                  <a:ext uri="{FF2B5EF4-FFF2-40B4-BE49-F238E27FC236}">
                    <a16:creationId xmlns:a16="http://schemas.microsoft.com/office/drawing/2014/main" id="{4E3764BB-2197-1F43-6794-CD2318E615AA}"/>
                  </a:ext>
                </a:extLst>
              </p:cNvPr>
              <p:cNvGrpSpPr/>
              <p:nvPr/>
            </p:nvGrpSpPr>
            <p:grpSpPr>
              <a:xfrm>
                <a:off x="3169384" y="3770180"/>
                <a:ext cx="274790" cy="274790"/>
                <a:chOff x="4106439" y="2460327"/>
                <a:chExt cx="274790" cy="274790"/>
              </a:xfrm>
            </p:grpSpPr>
            <p:sp>
              <p:nvSpPr>
                <p:cNvPr id="316" name="타원 315">
                  <a:extLst>
                    <a:ext uri="{FF2B5EF4-FFF2-40B4-BE49-F238E27FC236}">
                      <a16:creationId xmlns:a16="http://schemas.microsoft.com/office/drawing/2014/main" id="{A6C1839B-BCC8-EBAB-AB08-AC6A925FE5D3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317" name="1/2 액자 316">
                  <a:extLst>
                    <a:ext uri="{FF2B5EF4-FFF2-40B4-BE49-F238E27FC236}">
                      <a16:creationId xmlns:a16="http://schemas.microsoft.com/office/drawing/2014/main" id="{EF6FD9DC-4466-47FE-7E30-A02EB4E895DA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4CA5289-343B-C934-B38E-9CF777F0ABF4}"/>
                </a:ext>
              </a:extLst>
            </p:cNvPr>
            <p:cNvGrpSpPr/>
            <p:nvPr/>
          </p:nvGrpSpPr>
          <p:grpSpPr>
            <a:xfrm>
              <a:off x="892029" y="5487043"/>
              <a:ext cx="8809673" cy="790936"/>
              <a:chOff x="892029" y="5487043"/>
              <a:chExt cx="8809673" cy="790936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2FAAEDA4-7487-D36C-4088-B26D81D7660D}"/>
                  </a:ext>
                </a:extLst>
              </p:cNvPr>
              <p:cNvGrpSpPr/>
              <p:nvPr/>
            </p:nvGrpSpPr>
            <p:grpSpPr>
              <a:xfrm>
                <a:off x="3291840" y="5491834"/>
                <a:ext cx="6409862" cy="786137"/>
                <a:chOff x="3291840" y="5491834"/>
                <a:chExt cx="6409862" cy="786137"/>
              </a:xfrm>
            </p:grpSpPr>
            <p:sp>
              <p:nvSpPr>
                <p:cNvPr id="319" name="모서리가 둥근 직사각형 318">
                  <a:extLst>
                    <a:ext uri="{FF2B5EF4-FFF2-40B4-BE49-F238E27FC236}">
                      <a16:creationId xmlns:a16="http://schemas.microsoft.com/office/drawing/2014/main" id="{8789C1C6-4963-6375-B0E3-D73420FEAEBE}"/>
                    </a:ext>
                  </a:extLst>
                </p:cNvPr>
                <p:cNvSpPr/>
                <p:nvPr/>
              </p:nvSpPr>
              <p:spPr>
                <a:xfrm>
                  <a:off x="3291840" y="5491834"/>
                  <a:ext cx="6409862" cy="786137"/>
                </a:xfrm>
                <a:prstGeom prst="roundRect">
                  <a:avLst>
                    <a:gd name="adj" fmla="val 8456"/>
                  </a:avLst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322" name="직사각형 321">
                  <a:extLst>
                    <a:ext uri="{FF2B5EF4-FFF2-40B4-BE49-F238E27FC236}">
                      <a16:creationId xmlns:a16="http://schemas.microsoft.com/office/drawing/2014/main" id="{EAA3AAE9-0CF9-05C9-EDF2-95F0C703DE46}"/>
                    </a:ext>
                  </a:extLst>
                </p:cNvPr>
                <p:cNvSpPr/>
                <p:nvPr/>
              </p:nvSpPr>
              <p:spPr>
                <a:xfrm>
                  <a:off x="3524647" y="5736127"/>
                  <a:ext cx="6177055" cy="278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indent="0" algn="l" latinLnBrk="1">
                    <a:lnSpc>
                      <a:spcPct val="110000"/>
                    </a:lnSpc>
                    <a:buFont typeface="Arial" pitchFamily="34" charset="0"/>
                    <a:buNone/>
                  </a:pPr>
                  <a:r>
                    <a:rPr lang="ko-KR" altLang="en-US" sz="1200" b="1" spc="-100" baseline="0" dirty="0">
                      <a:latin typeface="+mj-ea"/>
                      <a:ea typeface="+mj-ea"/>
                    </a:rPr>
                    <a:t>유해 </a:t>
                  </a:r>
                  <a:r>
                    <a:rPr lang="en-US" altLang="ko-KR" sz="1200" b="1" spc="-100" baseline="0" dirty="0">
                      <a:latin typeface="+mj-ea"/>
                      <a:ea typeface="+mj-ea"/>
                    </a:rPr>
                    <a:t>· </a:t>
                  </a:r>
                  <a:r>
                    <a:rPr lang="ko-KR" altLang="en-US" sz="1200" b="1" spc="-100" baseline="0" dirty="0" err="1">
                      <a:latin typeface="+mj-ea"/>
                      <a:ea typeface="+mj-ea"/>
                    </a:rPr>
                    <a:t>위험작업으로부터</a:t>
                  </a:r>
                  <a:r>
                    <a:rPr lang="ko-KR" altLang="en-US" sz="1200" b="1" spc="-100" baseline="0" dirty="0">
                      <a:latin typeface="+mj-ea"/>
                      <a:ea typeface="+mj-ea"/>
                    </a:rPr>
                    <a:t> 보호를 받을 수 있도록 사업주가 제공한 보호구를 착용하여야 함</a:t>
                  </a:r>
                </a:p>
              </p:txBody>
            </p:sp>
          </p:grp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B850E849-CF6D-43AA-B16E-EF318FB7CD7D}"/>
                  </a:ext>
                </a:extLst>
              </p:cNvPr>
              <p:cNvGrpSpPr/>
              <p:nvPr/>
            </p:nvGrpSpPr>
            <p:grpSpPr>
              <a:xfrm>
                <a:off x="892029" y="5487043"/>
                <a:ext cx="2935112" cy="790936"/>
                <a:chOff x="892029" y="5487043"/>
                <a:chExt cx="2935112" cy="790936"/>
              </a:xfrm>
            </p:grpSpPr>
            <p:sp>
              <p:nvSpPr>
                <p:cNvPr id="320" name="자유형 319">
                  <a:extLst>
                    <a:ext uri="{FF2B5EF4-FFF2-40B4-BE49-F238E27FC236}">
                      <a16:creationId xmlns:a16="http://schemas.microsoft.com/office/drawing/2014/main" id="{CE6FC91E-444F-20E2-35BF-94467B15C01D}"/>
                    </a:ext>
                  </a:extLst>
                </p:cNvPr>
                <p:cNvSpPr/>
                <p:nvPr/>
              </p:nvSpPr>
              <p:spPr>
                <a:xfrm>
                  <a:off x="892029" y="5487043"/>
                  <a:ext cx="2608819" cy="790936"/>
                </a:xfrm>
                <a:custGeom>
                  <a:avLst/>
                  <a:gdLst>
                    <a:gd name="connsiteX0" fmla="*/ 98780 w 2608819"/>
                    <a:gd name="connsiteY0" fmla="*/ 0 h 790936"/>
                    <a:gd name="connsiteX1" fmla="*/ 2301031 w 2608819"/>
                    <a:gd name="connsiteY1" fmla="*/ 0 h 790936"/>
                    <a:gd name="connsiteX2" fmla="*/ 2399811 w 2608819"/>
                    <a:gd name="connsiteY2" fmla="*/ 98780 h 790936"/>
                    <a:gd name="connsiteX3" fmla="*/ 2399811 w 2608819"/>
                    <a:gd name="connsiteY3" fmla="*/ 202905 h 790936"/>
                    <a:gd name="connsiteX4" fmla="*/ 2414750 w 2608819"/>
                    <a:gd name="connsiteY4" fmla="*/ 201399 h 790936"/>
                    <a:gd name="connsiteX5" fmla="*/ 2608819 w 2608819"/>
                    <a:gd name="connsiteY5" fmla="*/ 395468 h 790936"/>
                    <a:gd name="connsiteX6" fmla="*/ 2414750 w 2608819"/>
                    <a:gd name="connsiteY6" fmla="*/ 589537 h 790936"/>
                    <a:gd name="connsiteX7" fmla="*/ 2399811 w 2608819"/>
                    <a:gd name="connsiteY7" fmla="*/ 588031 h 790936"/>
                    <a:gd name="connsiteX8" fmla="*/ 2399811 w 2608819"/>
                    <a:gd name="connsiteY8" fmla="*/ 692156 h 790936"/>
                    <a:gd name="connsiteX9" fmla="*/ 2301031 w 2608819"/>
                    <a:gd name="connsiteY9" fmla="*/ 790936 h 790936"/>
                    <a:gd name="connsiteX10" fmla="*/ 98780 w 2608819"/>
                    <a:gd name="connsiteY10" fmla="*/ 790936 h 790936"/>
                    <a:gd name="connsiteX11" fmla="*/ 0 w 2608819"/>
                    <a:gd name="connsiteY11" fmla="*/ 692156 h 790936"/>
                    <a:gd name="connsiteX12" fmla="*/ 0 w 2608819"/>
                    <a:gd name="connsiteY12" fmla="*/ 98780 h 790936"/>
                    <a:gd name="connsiteX13" fmla="*/ 98780 w 2608819"/>
                    <a:gd name="connsiteY13" fmla="*/ 0 h 79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8819" h="790936">
                      <a:moveTo>
                        <a:pt x="98780" y="0"/>
                      </a:moveTo>
                      <a:lnTo>
                        <a:pt x="2301031" y="0"/>
                      </a:lnTo>
                      <a:cubicBezTo>
                        <a:pt x="2355586" y="0"/>
                        <a:pt x="2399811" y="44225"/>
                        <a:pt x="2399811" y="98780"/>
                      </a:cubicBezTo>
                      <a:lnTo>
                        <a:pt x="2399811" y="202905"/>
                      </a:lnTo>
                      <a:lnTo>
                        <a:pt x="2414750" y="201399"/>
                      </a:lnTo>
                      <a:cubicBezTo>
                        <a:pt x="2521931" y="201399"/>
                        <a:pt x="2608819" y="288287"/>
                        <a:pt x="2608819" y="395468"/>
                      </a:cubicBezTo>
                      <a:cubicBezTo>
                        <a:pt x="2608819" y="502649"/>
                        <a:pt x="2521931" y="589537"/>
                        <a:pt x="2414750" y="589537"/>
                      </a:cubicBezTo>
                      <a:lnTo>
                        <a:pt x="2399811" y="588031"/>
                      </a:lnTo>
                      <a:lnTo>
                        <a:pt x="2399811" y="692156"/>
                      </a:lnTo>
                      <a:cubicBezTo>
                        <a:pt x="2399811" y="746711"/>
                        <a:pt x="2355586" y="790936"/>
                        <a:pt x="2301031" y="790936"/>
                      </a:cubicBezTo>
                      <a:lnTo>
                        <a:pt x="98780" y="790936"/>
                      </a:lnTo>
                      <a:cubicBezTo>
                        <a:pt x="44225" y="790936"/>
                        <a:pt x="0" y="746711"/>
                        <a:pt x="0" y="692156"/>
                      </a:cubicBezTo>
                      <a:lnTo>
                        <a:pt x="0" y="98780"/>
                      </a:lnTo>
                      <a:cubicBezTo>
                        <a:pt x="0" y="44225"/>
                        <a:pt x="44225" y="0"/>
                        <a:pt x="98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grpSp>
              <p:nvGrpSpPr>
                <p:cNvPr id="11" name="그룹 10">
                  <a:extLst>
                    <a:ext uri="{FF2B5EF4-FFF2-40B4-BE49-F238E27FC236}">
                      <a16:creationId xmlns:a16="http://schemas.microsoft.com/office/drawing/2014/main" id="{CB03F053-0BF6-A499-1901-D56819B674AF}"/>
                    </a:ext>
                  </a:extLst>
                </p:cNvPr>
                <p:cNvGrpSpPr/>
                <p:nvPr/>
              </p:nvGrpSpPr>
              <p:grpSpPr>
                <a:xfrm>
                  <a:off x="940037" y="5542899"/>
                  <a:ext cx="2887104" cy="684483"/>
                  <a:chOff x="940037" y="5542899"/>
                  <a:chExt cx="2887104" cy="684483"/>
                </a:xfrm>
              </p:grpSpPr>
              <p:sp>
                <p:nvSpPr>
                  <p:cNvPr id="321" name="직사각형 320">
                    <a:extLst>
                      <a:ext uri="{FF2B5EF4-FFF2-40B4-BE49-F238E27FC236}">
                        <a16:creationId xmlns:a16="http://schemas.microsoft.com/office/drawing/2014/main" id="{D2753E9A-ED91-DC5D-3662-04D6BC7A2F07}"/>
                      </a:ext>
                    </a:extLst>
                  </p:cNvPr>
                  <p:cNvSpPr/>
                  <p:nvPr/>
                </p:nvSpPr>
                <p:spPr>
                  <a:xfrm>
                    <a:off x="1425094" y="5542899"/>
                    <a:ext cx="2402047" cy="684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지급하는 보호구 착용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산업안전보건기준에</a:t>
                    </a:r>
                    <a:endParaRPr lang="en-US" altLang="ko-KR" sz="1200" b="1" spc="-100" dirty="0"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latin typeface="+mn-ea"/>
                      </a:rPr>
                      <a:t>관한 규칙 제</a:t>
                    </a:r>
                    <a:r>
                      <a:rPr lang="en-US" altLang="ko-KR" sz="1200" b="1" spc="-100" dirty="0">
                        <a:latin typeface="+mn-ea"/>
                      </a:rPr>
                      <a:t>32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341" name="그림 340">
                    <a:extLst>
                      <a:ext uri="{FF2B5EF4-FFF2-40B4-BE49-F238E27FC236}">
                        <a16:creationId xmlns:a16="http://schemas.microsoft.com/office/drawing/2014/main" id="{4D8A06FB-23E3-F1BB-F677-45D0A156D2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/>
                  <a:stretch/>
                </p:blipFill>
                <p:spPr>
                  <a:xfrm>
                    <a:off x="940037" y="5706666"/>
                    <a:ext cx="549903" cy="33387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3" name="그룹 322">
                <a:extLst>
                  <a:ext uri="{FF2B5EF4-FFF2-40B4-BE49-F238E27FC236}">
                    <a16:creationId xmlns:a16="http://schemas.microsoft.com/office/drawing/2014/main" id="{FCA01A38-4345-FCFF-FFBE-21C4292CE994}"/>
                  </a:ext>
                </a:extLst>
              </p:cNvPr>
              <p:cNvGrpSpPr/>
              <p:nvPr/>
            </p:nvGrpSpPr>
            <p:grpSpPr>
              <a:xfrm>
                <a:off x="3169384" y="5745116"/>
                <a:ext cx="274790" cy="274790"/>
                <a:chOff x="4106439" y="2460327"/>
                <a:chExt cx="274790" cy="274790"/>
              </a:xfrm>
            </p:grpSpPr>
            <p:sp>
              <p:nvSpPr>
                <p:cNvPr id="324" name="타원 323">
                  <a:extLst>
                    <a:ext uri="{FF2B5EF4-FFF2-40B4-BE49-F238E27FC236}">
                      <a16:creationId xmlns:a16="http://schemas.microsoft.com/office/drawing/2014/main" id="{4ED41563-BA64-E6E4-F8CA-A6B17E3B3906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325" name="1/2 액자 324">
                  <a:extLst>
                    <a:ext uri="{FF2B5EF4-FFF2-40B4-BE49-F238E27FC236}">
                      <a16:creationId xmlns:a16="http://schemas.microsoft.com/office/drawing/2014/main" id="{5132B864-5CD1-B633-9F3E-B38A123C3608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3A7A7B5B-842D-1455-6605-F1BFCD79AB03}"/>
                </a:ext>
              </a:extLst>
            </p:cNvPr>
            <p:cNvGrpSpPr/>
            <p:nvPr/>
          </p:nvGrpSpPr>
          <p:grpSpPr>
            <a:xfrm>
              <a:off x="900089" y="4393308"/>
              <a:ext cx="8801613" cy="1022991"/>
              <a:chOff x="900089" y="4393308"/>
              <a:chExt cx="8801613" cy="1022991"/>
            </a:xfrm>
          </p:grpSpPr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3C40FA34-A4FC-F886-B3A7-137A992BC527}"/>
                  </a:ext>
                </a:extLst>
              </p:cNvPr>
              <p:cNvGrpSpPr/>
              <p:nvPr/>
            </p:nvGrpSpPr>
            <p:grpSpPr>
              <a:xfrm>
                <a:off x="3291840" y="4394554"/>
                <a:ext cx="6409862" cy="1021745"/>
                <a:chOff x="3291840" y="4394554"/>
                <a:chExt cx="6409862" cy="1021745"/>
              </a:xfrm>
            </p:grpSpPr>
            <p:sp>
              <p:nvSpPr>
                <p:cNvPr id="327" name="모서리가 둥근 직사각형 326">
                  <a:extLst>
                    <a:ext uri="{FF2B5EF4-FFF2-40B4-BE49-F238E27FC236}">
                      <a16:creationId xmlns:a16="http://schemas.microsoft.com/office/drawing/2014/main" id="{01558C71-AD7C-1E3B-C564-D0D4462FE59D}"/>
                    </a:ext>
                  </a:extLst>
                </p:cNvPr>
                <p:cNvSpPr/>
                <p:nvPr/>
              </p:nvSpPr>
              <p:spPr>
                <a:xfrm>
                  <a:off x="3291840" y="4394554"/>
                  <a:ext cx="6409862" cy="1021745"/>
                </a:xfrm>
                <a:prstGeom prst="roundRect">
                  <a:avLst>
                    <a:gd name="adj" fmla="val 6575"/>
                  </a:avLst>
                </a:pr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330" name="직사각형 329">
                  <a:extLst>
                    <a:ext uri="{FF2B5EF4-FFF2-40B4-BE49-F238E27FC236}">
                      <a16:creationId xmlns:a16="http://schemas.microsoft.com/office/drawing/2014/main" id="{7FF6F570-6F0B-2448-421D-D6B1954BFA0C}"/>
                    </a:ext>
                  </a:extLst>
                </p:cNvPr>
                <p:cNvSpPr/>
                <p:nvPr/>
              </p:nvSpPr>
              <p:spPr>
                <a:xfrm>
                  <a:off x="3524647" y="4413067"/>
                  <a:ext cx="6177055" cy="9914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indent="0" algn="l" latinLnBrk="1">
                    <a:lnSpc>
                      <a:spcPts val="1840"/>
                    </a:lnSpc>
                    <a:buFont typeface="Arial" pitchFamily="34" charset="0"/>
                    <a:buNone/>
                  </a:pP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위험기계 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·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기구에 설치된 방호조치에 대한 준수사항 </a:t>
                  </a:r>
                </a:p>
                <a:p>
                  <a:pPr lvl="0" indent="0" algn="l" latinLnBrk="1">
                    <a:lnSpc>
                      <a:spcPts val="1840"/>
                    </a:lnSpc>
                    <a:buFontTx/>
                    <a:buNone/>
                  </a:pP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-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 방호조치를 해체하려는 경우 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: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사업주의 허가를 받아 해체 </a:t>
                  </a:r>
                </a:p>
                <a:p>
                  <a:pPr lvl="0" indent="0" algn="l" latinLnBrk="1">
                    <a:lnSpc>
                      <a:spcPts val="1840"/>
                    </a:lnSpc>
                    <a:buFontTx/>
                    <a:buNone/>
                  </a:pP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-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 방호조치 해체 사유가 소멸된 경우 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: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지체 없이 원상으로 회복 </a:t>
                  </a:r>
                </a:p>
                <a:p>
                  <a:pPr lvl="0" indent="0" algn="l" latinLnBrk="1">
                    <a:lnSpc>
                      <a:spcPts val="1840"/>
                    </a:lnSpc>
                    <a:buFont typeface="Arial" pitchFamily="34" charset="0"/>
                    <a:buNone/>
                  </a:pP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-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 방호조치 기능이 상실된 것을 발견한 경우 </a:t>
                  </a:r>
                  <a:r>
                    <a:rPr lang="en-US" altLang="ko-KR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: </a:t>
                  </a:r>
                  <a:r>
                    <a:rPr lang="ko-KR" altLang="en-US" sz="1200" b="1" kern="1200" spc="-100" baseline="0" dirty="0">
                      <a:solidFill>
                        <a:schemeClr val="dk1"/>
                      </a:solidFill>
                      <a:latin typeface="+mj-ea"/>
                      <a:ea typeface="+mn-ea"/>
                      <a:cs typeface="+mn-cs"/>
                    </a:rPr>
                    <a:t>지체 없이 사업주에게 신고</a:t>
                  </a:r>
                  <a:endParaRPr lang="ko-KR" altLang="en-US" sz="1200" b="1" spc="-100" baseline="0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51BA35B6-BC37-6D71-6EEE-525C1CE0D586}"/>
                  </a:ext>
                </a:extLst>
              </p:cNvPr>
              <p:cNvGrpSpPr/>
              <p:nvPr/>
            </p:nvGrpSpPr>
            <p:grpSpPr>
              <a:xfrm>
                <a:off x="900089" y="4393308"/>
                <a:ext cx="2927052" cy="1022991"/>
                <a:chOff x="900089" y="4393308"/>
                <a:chExt cx="2927052" cy="1022991"/>
              </a:xfrm>
            </p:grpSpPr>
            <p:sp>
              <p:nvSpPr>
                <p:cNvPr id="338" name="자유형 337">
                  <a:extLst>
                    <a:ext uri="{FF2B5EF4-FFF2-40B4-BE49-F238E27FC236}">
                      <a16:creationId xmlns:a16="http://schemas.microsoft.com/office/drawing/2014/main" id="{8178B9D9-723E-8660-D89D-CAC90A4F08C7}"/>
                    </a:ext>
                  </a:extLst>
                </p:cNvPr>
                <p:cNvSpPr/>
                <p:nvPr/>
              </p:nvSpPr>
              <p:spPr>
                <a:xfrm>
                  <a:off x="900089" y="4393308"/>
                  <a:ext cx="2608819" cy="1022991"/>
                </a:xfrm>
                <a:custGeom>
                  <a:avLst/>
                  <a:gdLst>
                    <a:gd name="connsiteX0" fmla="*/ 82044 w 2608819"/>
                    <a:gd name="connsiteY0" fmla="*/ 0 h 1022991"/>
                    <a:gd name="connsiteX1" fmla="*/ 2317767 w 2608819"/>
                    <a:gd name="connsiteY1" fmla="*/ 0 h 1022991"/>
                    <a:gd name="connsiteX2" fmla="*/ 2399811 w 2608819"/>
                    <a:gd name="connsiteY2" fmla="*/ 82044 h 1022991"/>
                    <a:gd name="connsiteX3" fmla="*/ 2399811 w 2608819"/>
                    <a:gd name="connsiteY3" fmla="*/ 318932 h 1022991"/>
                    <a:gd name="connsiteX4" fmla="*/ 2414750 w 2608819"/>
                    <a:gd name="connsiteY4" fmla="*/ 317426 h 1022991"/>
                    <a:gd name="connsiteX5" fmla="*/ 2608819 w 2608819"/>
                    <a:gd name="connsiteY5" fmla="*/ 511495 h 1022991"/>
                    <a:gd name="connsiteX6" fmla="*/ 2414750 w 2608819"/>
                    <a:gd name="connsiteY6" fmla="*/ 705564 h 1022991"/>
                    <a:gd name="connsiteX7" fmla="*/ 2399811 w 2608819"/>
                    <a:gd name="connsiteY7" fmla="*/ 704058 h 1022991"/>
                    <a:gd name="connsiteX8" fmla="*/ 2399811 w 2608819"/>
                    <a:gd name="connsiteY8" fmla="*/ 940947 h 1022991"/>
                    <a:gd name="connsiteX9" fmla="*/ 2317767 w 2608819"/>
                    <a:gd name="connsiteY9" fmla="*/ 1022991 h 1022991"/>
                    <a:gd name="connsiteX10" fmla="*/ 82044 w 2608819"/>
                    <a:gd name="connsiteY10" fmla="*/ 1022991 h 1022991"/>
                    <a:gd name="connsiteX11" fmla="*/ 0 w 2608819"/>
                    <a:gd name="connsiteY11" fmla="*/ 940947 h 1022991"/>
                    <a:gd name="connsiteX12" fmla="*/ 0 w 2608819"/>
                    <a:gd name="connsiteY12" fmla="*/ 82044 h 1022991"/>
                    <a:gd name="connsiteX13" fmla="*/ 82044 w 2608819"/>
                    <a:gd name="connsiteY13" fmla="*/ 0 h 1022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8819" h="1022991">
                      <a:moveTo>
                        <a:pt x="82044" y="0"/>
                      </a:moveTo>
                      <a:lnTo>
                        <a:pt x="2317767" y="0"/>
                      </a:lnTo>
                      <a:cubicBezTo>
                        <a:pt x="2363079" y="0"/>
                        <a:pt x="2399811" y="36732"/>
                        <a:pt x="2399811" y="82044"/>
                      </a:cubicBezTo>
                      <a:lnTo>
                        <a:pt x="2399811" y="318932"/>
                      </a:lnTo>
                      <a:lnTo>
                        <a:pt x="2414750" y="317426"/>
                      </a:lnTo>
                      <a:cubicBezTo>
                        <a:pt x="2521931" y="317426"/>
                        <a:pt x="2608819" y="404314"/>
                        <a:pt x="2608819" y="511495"/>
                      </a:cubicBezTo>
                      <a:cubicBezTo>
                        <a:pt x="2608819" y="618676"/>
                        <a:pt x="2521931" y="705564"/>
                        <a:pt x="2414750" y="705564"/>
                      </a:cubicBezTo>
                      <a:lnTo>
                        <a:pt x="2399811" y="704058"/>
                      </a:lnTo>
                      <a:lnTo>
                        <a:pt x="2399811" y="940947"/>
                      </a:lnTo>
                      <a:cubicBezTo>
                        <a:pt x="2399811" y="986259"/>
                        <a:pt x="2363079" y="1022991"/>
                        <a:pt x="2317767" y="1022991"/>
                      </a:cubicBezTo>
                      <a:lnTo>
                        <a:pt x="82044" y="1022991"/>
                      </a:lnTo>
                      <a:cubicBezTo>
                        <a:pt x="36732" y="1022991"/>
                        <a:pt x="0" y="986259"/>
                        <a:pt x="0" y="940947"/>
                      </a:cubicBezTo>
                      <a:lnTo>
                        <a:pt x="0" y="82044"/>
                      </a:lnTo>
                      <a:cubicBezTo>
                        <a:pt x="0" y="36732"/>
                        <a:pt x="36732" y="0"/>
                        <a:pt x="8204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5276B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grpSp>
              <p:nvGrpSpPr>
                <p:cNvPr id="10" name="그룹 9">
                  <a:extLst>
                    <a:ext uri="{FF2B5EF4-FFF2-40B4-BE49-F238E27FC236}">
                      <a16:creationId xmlns:a16="http://schemas.microsoft.com/office/drawing/2014/main" id="{8BC3D25B-92B3-DB51-F4E4-F3C5B1798E0C}"/>
                    </a:ext>
                  </a:extLst>
                </p:cNvPr>
                <p:cNvGrpSpPr/>
                <p:nvPr/>
              </p:nvGrpSpPr>
              <p:grpSpPr>
                <a:xfrm>
                  <a:off x="938538" y="4545417"/>
                  <a:ext cx="2888603" cy="684483"/>
                  <a:chOff x="938538" y="4545417"/>
                  <a:chExt cx="2888603" cy="684483"/>
                </a:xfrm>
              </p:grpSpPr>
              <p:sp>
                <p:nvSpPr>
                  <p:cNvPr id="329" name="직사각형 328">
                    <a:extLst>
                      <a:ext uri="{FF2B5EF4-FFF2-40B4-BE49-F238E27FC236}">
                        <a16:creationId xmlns:a16="http://schemas.microsoft.com/office/drawing/2014/main" id="{5EE0093E-8547-BC5E-7D45-66FEFE60AD16}"/>
                      </a:ext>
                    </a:extLst>
                  </p:cNvPr>
                  <p:cNvSpPr/>
                  <p:nvPr/>
                </p:nvSpPr>
                <p:spPr>
                  <a:xfrm>
                    <a:off x="1425094" y="4545417"/>
                    <a:ext cx="2402047" cy="684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방호조치에 대한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ko-KR" altLang="en-US" sz="1200" b="1" spc="-100" dirty="0">
                        <a:solidFill>
                          <a:srgbClr val="5276B2"/>
                        </a:solidFill>
                        <a:latin typeface="+mn-ea"/>
                      </a:rPr>
                      <a:t>준수사항</a:t>
                    </a:r>
                    <a:endParaRPr lang="en-US" altLang="ko-KR" sz="1200" b="1" spc="-100" dirty="0">
                      <a:solidFill>
                        <a:srgbClr val="5276B2"/>
                      </a:solidFill>
                      <a:latin typeface="+mn-ea"/>
                    </a:endParaRPr>
                  </a:p>
                  <a:p>
                    <a:pPr lvl="0">
                      <a:lnSpc>
                        <a:spcPct val="110000"/>
                      </a:lnSpc>
                    </a:pPr>
                    <a:r>
                      <a:rPr lang="en-US" altLang="ko-KR" sz="1200" b="1" spc="-100" dirty="0">
                        <a:latin typeface="+mn-ea"/>
                      </a:rPr>
                      <a:t>(</a:t>
                    </a:r>
                    <a:r>
                      <a:rPr lang="ko-KR" altLang="en-US" sz="1200" b="1" spc="-100" dirty="0">
                        <a:latin typeface="+mn-ea"/>
                      </a:rPr>
                      <a:t>시행규칙 제</a:t>
                    </a:r>
                    <a:r>
                      <a:rPr lang="en-US" altLang="ko-KR" sz="1200" b="1" spc="-100" dirty="0">
                        <a:latin typeface="+mn-ea"/>
                      </a:rPr>
                      <a:t>99</a:t>
                    </a:r>
                    <a:r>
                      <a:rPr lang="ko-KR" altLang="en-US" sz="1200" b="1" spc="-100" dirty="0">
                        <a:latin typeface="+mn-ea"/>
                      </a:rPr>
                      <a:t>조</a:t>
                    </a:r>
                    <a:r>
                      <a:rPr lang="en-US" altLang="ko-KR" sz="1200" b="1" spc="-100" dirty="0">
                        <a:latin typeface="+mn-ea"/>
                      </a:rPr>
                      <a:t>)</a:t>
                    </a:r>
                    <a:endParaRPr lang="ko-KR" altLang="en-US" sz="1200" b="1" spc="-100" dirty="0">
                      <a:latin typeface="+mn-ea"/>
                    </a:endParaRPr>
                  </a:p>
                </p:txBody>
              </p:sp>
              <p:pic>
                <p:nvPicPr>
                  <p:cNvPr id="340" name="그림 339">
                    <a:extLst>
                      <a:ext uri="{FF2B5EF4-FFF2-40B4-BE49-F238E27FC236}">
                        <a16:creationId xmlns:a16="http://schemas.microsoft.com/office/drawing/2014/main" id="{297F4CCE-361A-2FB2-0602-7BC27F10F4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/>
                  <a:stretch/>
                </p:blipFill>
                <p:spPr>
                  <a:xfrm>
                    <a:off x="938538" y="4585035"/>
                    <a:ext cx="542322" cy="57769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31" name="그룹 330">
                <a:extLst>
                  <a:ext uri="{FF2B5EF4-FFF2-40B4-BE49-F238E27FC236}">
                    <a16:creationId xmlns:a16="http://schemas.microsoft.com/office/drawing/2014/main" id="{1CB8F099-0883-A70C-973E-5439F8656DDB}"/>
                  </a:ext>
                </a:extLst>
              </p:cNvPr>
              <p:cNvGrpSpPr/>
              <p:nvPr/>
            </p:nvGrpSpPr>
            <p:grpSpPr>
              <a:xfrm>
                <a:off x="3169384" y="4767408"/>
                <a:ext cx="274790" cy="274790"/>
                <a:chOff x="4106439" y="2460327"/>
                <a:chExt cx="274790" cy="274790"/>
              </a:xfrm>
            </p:grpSpPr>
            <p:sp>
              <p:nvSpPr>
                <p:cNvPr id="332" name="타원 331">
                  <a:extLst>
                    <a:ext uri="{FF2B5EF4-FFF2-40B4-BE49-F238E27FC236}">
                      <a16:creationId xmlns:a16="http://schemas.microsoft.com/office/drawing/2014/main" id="{B36ED0CD-6F5A-B321-7CFD-D8EE2DFB4D30}"/>
                    </a:ext>
                  </a:extLst>
                </p:cNvPr>
                <p:cNvSpPr/>
                <p:nvPr/>
              </p:nvSpPr>
              <p:spPr>
                <a:xfrm>
                  <a:off x="4106439" y="2460327"/>
                  <a:ext cx="274790" cy="274790"/>
                </a:xfrm>
                <a:prstGeom prst="ellips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latin typeface="+mn-ea"/>
                  </a:endParaRPr>
                </a:p>
              </p:txBody>
            </p:sp>
            <p:sp>
              <p:nvSpPr>
                <p:cNvPr id="333" name="1/2 액자 332">
                  <a:extLst>
                    <a:ext uri="{FF2B5EF4-FFF2-40B4-BE49-F238E27FC236}">
                      <a16:creationId xmlns:a16="http://schemas.microsoft.com/office/drawing/2014/main" id="{E2F01D92-E73F-A28C-075F-3D43952EC243}"/>
                    </a:ext>
                  </a:extLst>
                </p:cNvPr>
                <p:cNvSpPr/>
                <p:nvPr/>
              </p:nvSpPr>
              <p:spPr>
                <a:xfrm rot="8100000">
                  <a:off x="4181473" y="2546824"/>
                  <a:ext cx="97381" cy="97381"/>
                </a:xfrm>
                <a:prstGeom prst="halfFrame">
                  <a:avLst>
                    <a:gd name="adj1" fmla="val 17076"/>
                    <a:gd name="adj2" fmla="val 1707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sz="15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</p:grpSp>
      </p:grpSp>
      <p:sp>
        <p:nvSpPr>
          <p:cNvPr id="342" name="TextBox 341">
            <a:extLst>
              <a:ext uri="{FF2B5EF4-FFF2-40B4-BE49-F238E27FC236}">
                <a16:creationId xmlns:a16="http://schemas.microsoft.com/office/drawing/2014/main" id="{07CAD821-758D-15EF-4502-B6840BB84B47}"/>
              </a:ext>
            </a:extLst>
          </p:cNvPr>
          <p:cNvSpPr txBox="1"/>
          <p:nvPr/>
        </p:nvSpPr>
        <p:spPr>
          <a:xfrm>
            <a:off x="900089" y="1913955"/>
            <a:ext cx="8627692" cy="523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근로자는 산업재해예방 기준을 준수하고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사업주가 실시하는 산업재해 방지에 관한 조치에 따라야 함 </a:t>
            </a:r>
            <a:br>
              <a:rPr lang="en-US" altLang="ko-KR" sz="1600" b="1" spc="-133" dirty="0">
                <a:solidFill>
                  <a:prstClr val="black"/>
                </a:solidFill>
              </a:rPr>
            </a:br>
            <a:r>
              <a:rPr lang="ko-KR" altLang="en-US" sz="1600" b="1" spc="-133" dirty="0">
                <a:solidFill>
                  <a:prstClr val="black"/>
                </a:solidFill>
              </a:rPr>
              <a:t>     </a:t>
            </a:r>
            <a:r>
              <a:rPr lang="en-US" altLang="ko-KR" sz="1600" b="1" spc="-133" dirty="0">
                <a:solidFill>
                  <a:prstClr val="black"/>
                </a:solidFill>
              </a:rPr>
              <a:t>(</a:t>
            </a:r>
            <a:r>
              <a:rPr lang="ko-KR" altLang="en-US" sz="1600" b="1" spc="-133" dirty="0">
                <a:solidFill>
                  <a:prstClr val="black"/>
                </a:solidFill>
              </a:rPr>
              <a:t>산업안전보건법 제</a:t>
            </a:r>
            <a:r>
              <a:rPr lang="en-US" altLang="ko-KR" sz="1600" b="1" spc="-133" dirty="0">
                <a:solidFill>
                  <a:prstClr val="black"/>
                </a:solidFill>
              </a:rPr>
              <a:t>6</a:t>
            </a:r>
            <a:r>
              <a:rPr lang="ko-KR" altLang="en-US" sz="1600" b="1" spc="-133" dirty="0">
                <a:solidFill>
                  <a:prstClr val="black"/>
                </a:solidFill>
              </a:rPr>
              <a:t>조</a:t>
            </a:r>
            <a:r>
              <a:rPr lang="en-US" altLang="ko-KR" sz="1600" b="1" spc="-133" dirty="0">
                <a:solidFill>
                  <a:prstClr val="black"/>
                </a:solidFill>
              </a:rPr>
              <a:t>)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38AD99C-CC68-FE69-463C-7B5EED12C4B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8CBEC6C8-713B-CADB-72B5-233818001852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" name="직각 삼각형[R] 3">
              <a:extLst>
                <a:ext uri="{FF2B5EF4-FFF2-40B4-BE49-F238E27FC236}">
                  <a16:creationId xmlns:a16="http://schemas.microsoft.com/office/drawing/2014/main" id="{0BF32A34-153A-0D97-1B92-2A97C7106436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5" name="직선 연결선[R] 4">
              <a:extLst>
                <a:ext uri="{FF2B5EF4-FFF2-40B4-BE49-F238E27FC236}">
                  <a16:creationId xmlns:a16="http://schemas.microsoft.com/office/drawing/2014/main" id="{23D1DAF6-8ECE-E5AE-02FF-A812A8BA224A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208842-FEA9-02FB-CE37-837954E31EDC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9E3B3-AB86-B88A-21C4-4C5583EF02EC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66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FBA0390B-EAF8-1BC8-2219-95E818394E90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14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3D13AC1-7546-94CB-B77A-3EDAA10FE994}"/>
              </a:ext>
            </a:extLst>
          </p:cNvPr>
          <p:cNvGrpSpPr/>
          <p:nvPr/>
        </p:nvGrpSpPr>
        <p:grpSpPr>
          <a:xfrm>
            <a:off x="0" y="1237550"/>
            <a:ext cx="7578228" cy="571503"/>
            <a:chOff x="0" y="1237550"/>
            <a:chExt cx="7578228" cy="571503"/>
          </a:xfrm>
        </p:grpSpPr>
        <p:grpSp>
          <p:nvGrpSpPr>
            <p:cNvPr id="220" name="그룹 219">
              <a:extLst>
                <a:ext uri="{FF2B5EF4-FFF2-40B4-BE49-F238E27FC236}">
                  <a16:creationId xmlns:a16="http://schemas.microsoft.com/office/drawing/2014/main" id="{1C86B6E3-7C9B-FC77-23EB-9DE84BAA7627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221" name="그룹 220">
                <a:extLst>
                  <a:ext uri="{FF2B5EF4-FFF2-40B4-BE49-F238E27FC236}">
                    <a16:creationId xmlns:a16="http://schemas.microsoft.com/office/drawing/2014/main" id="{6010A5BB-58EB-EC7C-27B1-F0A29E794862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23" name="모서리가 둥근 직사각형 222">
                  <a:extLst>
                    <a:ext uri="{FF2B5EF4-FFF2-40B4-BE49-F238E27FC236}">
                      <a16:creationId xmlns:a16="http://schemas.microsoft.com/office/drawing/2014/main" id="{FE2AB2A0-F6AB-3E99-C6F2-628369E2D441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24" name="모서리가 둥근 직사각형 223">
                  <a:extLst>
                    <a:ext uri="{FF2B5EF4-FFF2-40B4-BE49-F238E27FC236}">
                      <a16:creationId xmlns:a16="http://schemas.microsoft.com/office/drawing/2014/main" id="{A0801C6A-831F-8E27-F39A-7D7D0AB277B3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B76D903-83A6-5F1A-F57E-6081E3E19946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3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F78DBE7D-E055-334F-6AAC-57F1AE831907}"/>
                </a:ext>
              </a:extLst>
            </p:cNvPr>
            <p:cNvSpPr txBox="1"/>
            <p:nvPr/>
          </p:nvSpPr>
          <p:spPr>
            <a:xfrm>
              <a:off x="781126" y="1299306"/>
              <a:ext cx="6797102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276B2"/>
                  </a:solidFill>
                  <a:latin typeface="+mj-ea"/>
                  <a:ea typeface="+mj-ea"/>
                </a:rPr>
                <a:t>개인 보호구 </a:t>
              </a:r>
              <a:r>
                <a:rPr kumimoji="1" lang="ko-KR" altLang="en-US" sz="2400" b="1" spc="-150" dirty="0" err="1">
                  <a:solidFill>
                    <a:srgbClr val="5276B2"/>
                  </a:solidFill>
                  <a:latin typeface="+mj-ea"/>
                  <a:ea typeface="+mj-ea"/>
                </a:rPr>
                <a:t>지급・착용</a:t>
              </a:r>
              <a:endParaRPr kumimoji="1" lang="ko-Kore-KR" altLang="en-US" sz="2400" b="1" spc="-150" dirty="0">
                <a:solidFill>
                  <a:srgbClr val="5276B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42" name="TextBox 341">
            <a:extLst>
              <a:ext uri="{FF2B5EF4-FFF2-40B4-BE49-F238E27FC236}">
                <a16:creationId xmlns:a16="http://schemas.microsoft.com/office/drawing/2014/main" id="{07CAD821-758D-15EF-4502-B6840BB84B47}"/>
              </a:ext>
            </a:extLst>
          </p:cNvPr>
          <p:cNvSpPr txBox="1"/>
          <p:nvPr/>
        </p:nvSpPr>
        <p:spPr>
          <a:xfrm>
            <a:off x="900089" y="1913955"/>
            <a:ext cx="8627692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R" altLang="en-US" sz="1600" b="1" spc="-133" dirty="0"/>
              <a:t>일터에서 신체의 부상을 방지하기 위해 적절한 안전보호구를 착용하고 작업해야 함</a:t>
            </a:r>
            <a:endParaRPr lang="en-US" altLang="ko-KR" sz="1600" b="1" spc="-133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B80E5FD-0E0B-451C-FCEE-65E53F90541C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7ADD509B-0BBF-06E4-9D40-2CA6DDF9F51C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" name="직각 삼각형[R] 3">
              <a:extLst>
                <a:ext uri="{FF2B5EF4-FFF2-40B4-BE49-F238E27FC236}">
                  <a16:creationId xmlns:a16="http://schemas.microsoft.com/office/drawing/2014/main" id="{63219B26-94F5-8F3C-8F6B-4C215997E8E8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5" name="직선 연결선[R] 4">
              <a:extLst>
                <a:ext uri="{FF2B5EF4-FFF2-40B4-BE49-F238E27FC236}">
                  <a16:creationId xmlns:a16="http://schemas.microsoft.com/office/drawing/2014/main" id="{7E5971B9-2D47-2EDA-423E-8630D7CC6477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D0ED22-B3EE-BA18-2D1F-3A012308BFBA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2687C5-760B-3CC2-0FCC-B9DFA1BDCA2B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9C54E4AD-EA72-FC6E-2074-952EF95E3BE2}"/>
              </a:ext>
            </a:extLst>
          </p:cNvPr>
          <p:cNvGrpSpPr/>
          <p:nvPr/>
        </p:nvGrpSpPr>
        <p:grpSpPr>
          <a:xfrm>
            <a:off x="900088" y="2329634"/>
            <a:ext cx="8484062" cy="4010206"/>
            <a:chOff x="900088" y="2329634"/>
            <a:chExt cx="8484062" cy="4010206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6F59359-ACC4-98CD-D633-326F4E42AF6B}"/>
                </a:ext>
              </a:extLst>
            </p:cNvPr>
            <p:cNvGrpSpPr/>
            <p:nvPr/>
          </p:nvGrpSpPr>
          <p:grpSpPr>
            <a:xfrm>
              <a:off x="900088" y="2329634"/>
              <a:ext cx="8372223" cy="2293465"/>
              <a:chOff x="900088" y="2329634"/>
              <a:chExt cx="8372223" cy="2293465"/>
            </a:xfrm>
          </p:grpSpPr>
          <p:grpSp>
            <p:nvGrpSpPr>
              <p:cNvPr id="59" name="그룹 58">
                <a:extLst>
                  <a:ext uri="{FF2B5EF4-FFF2-40B4-BE49-F238E27FC236}">
                    <a16:creationId xmlns:a16="http://schemas.microsoft.com/office/drawing/2014/main" id="{699B9FAC-963F-F89A-7CAB-85E042E3C9C9}"/>
                  </a:ext>
                </a:extLst>
              </p:cNvPr>
              <p:cNvGrpSpPr/>
              <p:nvPr/>
            </p:nvGrpSpPr>
            <p:grpSpPr>
              <a:xfrm>
                <a:off x="900088" y="2329634"/>
                <a:ext cx="1327515" cy="1485410"/>
                <a:chOff x="2623949" y="1758758"/>
                <a:chExt cx="1228757" cy="1374906"/>
              </a:xfrm>
            </p:grpSpPr>
            <p:sp>
              <p:nvSpPr>
                <p:cNvPr id="246" name="모서리가 둥근 직사각형 245">
                  <a:extLst>
                    <a:ext uri="{FF2B5EF4-FFF2-40B4-BE49-F238E27FC236}">
                      <a16:creationId xmlns:a16="http://schemas.microsoft.com/office/drawing/2014/main" id="{659E1436-1B20-184D-BAE5-09E9E6581A36}"/>
                    </a:ext>
                  </a:extLst>
                </p:cNvPr>
                <p:cNvSpPr/>
                <p:nvPr/>
              </p:nvSpPr>
              <p:spPr>
                <a:xfrm>
                  <a:off x="2782286" y="2795000"/>
                  <a:ext cx="1039752" cy="338664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 dirty="0">
                      <a:solidFill>
                        <a:schemeClr val="bg1"/>
                      </a:solidFill>
                      <a:latin typeface="+mn-ea"/>
                    </a:rPr>
                    <a:t>안전모</a:t>
                  </a:r>
                </a:p>
              </p:txBody>
            </p:sp>
            <p:grpSp>
              <p:nvGrpSpPr>
                <p:cNvPr id="247" name="그룹 246">
                  <a:extLst>
                    <a:ext uri="{FF2B5EF4-FFF2-40B4-BE49-F238E27FC236}">
                      <a16:creationId xmlns:a16="http://schemas.microsoft.com/office/drawing/2014/main" id="{A59555C8-5862-8967-5C13-EC6793FC93A2}"/>
                    </a:ext>
                  </a:extLst>
                </p:cNvPr>
                <p:cNvGrpSpPr/>
                <p:nvPr/>
              </p:nvGrpSpPr>
              <p:grpSpPr>
                <a:xfrm>
                  <a:off x="2623949" y="1758758"/>
                  <a:ext cx="1228757" cy="835361"/>
                  <a:chOff x="2623949" y="1758758"/>
                  <a:chExt cx="1228757" cy="835361"/>
                </a:xfrm>
              </p:grpSpPr>
              <p:pic>
                <p:nvPicPr>
                  <p:cNvPr id="248" name="그림 247" descr="12 보호구.png">
                    <a:extLst>
                      <a:ext uri="{FF2B5EF4-FFF2-40B4-BE49-F238E27FC236}">
                        <a16:creationId xmlns:a16="http://schemas.microsoft.com/office/drawing/2014/main" id="{D00D16D5-D029-C613-BC81-032C79E5C1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r="84029" b="68348"/>
                  <a:stretch/>
                </p:blipFill>
                <p:spPr>
                  <a:xfrm>
                    <a:off x="2623949" y="1758758"/>
                    <a:ext cx="1228757" cy="835361"/>
                  </a:xfrm>
                  <a:prstGeom prst="rect">
                    <a:avLst/>
                  </a:prstGeom>
                </p:spPr>
              </p:pic>
              <p:sp>
                <p:nvSpPr>
                  <p:cNvPr id="249" name="직사각형 248">
                    <a:extLst>
                      <a:ext uri="{FF2B5EF4-FFF2-40B4-BE49-F238E27FC236}">
                        <a16:creationId xmlns:a16="http://schemas.microsoft.com/office/drawing/2014/main" id="{57297F0B-9244-9E36-4ED7-B5E125D364B5}"/>
                      </a:ext>
                    </a:extLst>
                  </p:cNvPr>
                  <p:cNvSpPr/>
                  <p:nvPr/>
                </p:nvSpPr>
                <p:spPr>
                  <a:xfrm>
                    <a:off x="2813451" y="1784659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CC774D1D-5DD0-555E-9CE8-E43F883C4380}"/>
                  </a:ext>
                </a:extLst>
              </p:cNvPr>
              <p:cNvGrpSpPr/>
              <p:nvPr/>
            </p:nvGrpSpPr>
            <p:grpSpPr>
              <a:xfrm>
                <a:off x="2594012" y="2356578"/>
                <a:ext cx="1210972" cy="1458466"/>
                <a:chOff x="2594012" y="2356578"/>
                <a:chExt cx="1210972" cy="1458466"/>
              </a:xfrm>
            </p:grpSpPr>
            <p:sp>
              <p:nvSpPr>
                <p:cNvPr id="242" name="모서리가 둥근 직사각형 241">
                  <a:extLst>
                    <a:ext uri="{FF2B5EF4-FFF2-40B4-BE49-F238E27FC236}">
                      <a16:creationId xmlns:a16="http://schemas.microsoft.com/office/drawing/2014/main" id="{9F8FEF4C-9294-0FF8-5DFE-D414F05FEF8B}"/>
                    </a:ext>
                  </a:extLst>
                </p:cNvPr>
                <p:cNvSpPr/>
                <p:nvPr/>
              </p:nvSpPr>
              <p:spPr>
                <a:xfrm>
                  <a:off x="2656058" y="3449161"/>
                  <a:ext cx="1123319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 dirty="0">
                      <a:solidFill>
                        <a:schemeClr val="bg1"/>
                      </a:solidFill>
                      <a:latin typeface="+mn-ea"/>
                    </a:rPr>
                    <a:t>안전화</a:t>
                  </a:r>
                </a:p>
              </p:txBody>
            </p:sp>
            <p:grpSp>
              <p:nvGrpSpPr>
                <p:cNvPr id="243" name="그룹 242">
                  <a:extLst>
                    <a:ext uri="{FF2B5EF4-FFF2-40B4-BE49-F238E27FC236}">
                      <a16:creationId xmlns:a16="http://schemas.microsoft.com/office/drawing/2014/main" id="{636F44D3-E90D-D2BF-6DA1-AFA8921538F7}"/>
                    </a:ext>
                  </a:extLst>
                </p:cNvPr>
                <p:cNvGrpSpPr/>
                <p:nvPr/>
              </p:nvGrpSpPr>
              <p:grpSpPr>
                <a:xfrm>
                  <a:off x="2594012" y="2356578"/>
                  <a:ext cx="1210972" cy="823270"/>
                  <a:chOff x="4226397" y="1783698"/>
                  <a:chExt cx="1120884" cy="762024"/>
                </a:xfrm>
              </p:grpSpPr>
              <p:pic>
                <p:nvPicPr>
                  <p:cNvPr id="244" name="그림 243" descr="12 보호구.png">
                    <a:extLst>
                      <a:ext uri="{FF2B5EF4-FFF2-40B4-BE49-F238E27FC236}">
                        <a16:creationId xmlns:a16="http://schemas.microsoft.com/office/drawing/2014/main" id="{E66A8920-4C45-4AD2-EB48-CBC3129999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18874" r="65155" b="68348"/>
                  <a:stretch/>
                </p:blipFill>
                <p:spPr>
                  <a:xfrm>
                    <a:off x="4226397" y="1783698"/>
                    <a:ext cx="1120884" cy="762024"/>
                  </a:xfrm>
                  <a:prstGeom prst="rect">
                    <a:avLst/>
                  </a:prstGeom>
                </p:spPr>
              </p:pic>
              <p:sp>
                <p:nvSpPr>
                  <p:cNvPr id="245" name="직사각형 244">
                    <a:extLst>
                      <a:ext uri="{FF2B5EF4-FFF2-40B4-BE49-F238E27FC236}">
                        <a16:creationId xmlns:a16="http://schemas.microsoft.com/office/drawing/2014/main" id="{78EA5B43-5F28-1D98-ED87-29A6032105A3}"/>
                      </a:ext>
                    </a:extLst>
                  </p:cNvPr>
                  <p:cNvSpPr/>
                  <p:nvPr/>
                </p:nvSpPr>
                <p:spPr>
                  <a:xfrm>
                    <a:off x="4320356" y="1784659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6EF936FD-AC04-D704-6CE0-AD2D4CE9E9DE}"/>
                  </a:ext>
                </a:extLst>
              </p:cNvPr>
              <p:cNvGrpSpPr/>
              <p:nvPr/>
            </p:nvGrpSpPr>
            <p:grpSpPr>
              <a:xfrm>
                <a:off x="4171393" y="2338616"/>
                <a:ext cx="1240324" cy="1476428"/>
                <a:chOff x="4171393" y="2338616"/>
                <a:chExt cx="1240324" cy="1476428"/>
              </a:xfrm>
            </p:grpSpPr>
            <p:sp>
              <p:nvSpPr>
                <p:cNvPr id="238" name="모서리가 둥근 직사각형 237">
                  <a:extLst>
                    <a:ext uri="{FF2B5EF4-FFF2-40B4-BE49-F238E27FC236}">
                      <a16:creationId xmlns:a16="http://schemas.microsoft.com/office/drawing/2014/main" id="{FA94C04F-4ED9-69C1-11B8-64B170B0EB40}"/>
                    </a:ext>
                  </a:extLst>
                </p:cNvPr>
                <p:cNvSpPr/>
                <p:nvPr/>
              </p:nvSpPr>
              <p:spPr>
                <a:xfrm>
                  <a:off x="4171393" y="3449161"/>
                  <a:ext cx="1240324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 dirty="0">
                      <a:solidFill>
                        <a:schemeClr val="bg1"/>
                      </a:solidFill>
                      <a:latin typeface="+mn-ea"/>
                    </a:rPr>
                    <a:t>방진마스크</a:t>
                  </a:r>
                </a:p>
              </p:txBody>
            </p:sp>
            <p:grpSp>
              <p:nvGrpSpPr>
                <p:cNvPr id="239" name="그룹 238">
                  <a:extLst>
                    <a:ext uri="{FF2B5EF4-FFF2-40B4-BE49-F238E27FC236}">
                      <a16:creationId xmlns:a16="http://schemas.microsoft.com/office/drawing/2014/main" id="{A8FF302F-47E2-D14C-EDF7-9BDE633E12D1}"/>
                    </a:ext>
                  </a:extLst>
                </p:cNvPr>
                <p:cNvGrpSpPr/>
                <p:nvPr/>
              </p:nvGrpSpPr>
              <p:grpSpPr>
                <a:xfrm>
                  <a:off x="4258588" y="2338616"/>
                  <a:ext cx="1087703" cy="822541"/>
                  <a:chOff x="5775695" y="1767072"/>
                  <a:chExt cx="1006785" cy="761350"/>
                </a:xfrm>
              </p:grpSpPr>
              <p:pic>
                <p:nvPicPr>
                  <p:cNvPr id="240" name="그림 239" descr="12 보호구.png">
                    <a:extLst>
                      <a:ext uri="{FF2B5EF4-FFF2-40B4-BE49-F238E27FC236}">
                        <a16:creationId xmlns:a16="http://schemas.microsoft.com/office/drawing/2014/main" id="{A85F2A94-5EE9-D268-931C-B2DAC1107A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39804" t="1" r="50000" b="71152"/>
                  <a:stretch/>
                </p:blipFill>
                <p:spPr>
                  <a:xfrm>
                    <a:off x="5884251" y="1767072"/>
                    <a:ext cx="784413" cy="761350"/>
                  </a:xfrm>
                  <a:prstGeom prst="rect">
                    <a:avLst/>
                  </a:prstGeom>
                </p:spPr>
              </p:pic>
              <p:sp>
                <p:nvSpPr>
                  <p:cNvPr id="241" name="직사각형 240">
                    <a:extLst>
                      <a:ext uri="{FF2B5EF4-FFF2-40B4-BE49-F238E27FC236}">
                        <a16:creationId xmlns:a16="http://schemas.microsoft.com/office/drawing/2014/main" id="{24C82124-F277-04D3-3ECF-A14213F40E42}"/>
                      </a:ext>
                    </a:extLst>
                  </p:cNvPr>
                  <p:cNvSpPr/>
                  <p:nvPr/>
                </p:nvSpPr>
                <p:spPr>
                  <a:xfrm>
                    <a:off x="5775695" y="1784659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4A73258D-1256-CB48-B0DB-381F521A35FB}"/>
                  </a:ext>
                </a:extLst>
              </p:cNvPr>
              <p:cNvGrpSpPr/>
              <p:nvPr/>
            </p:nvGrpSpPr>
            <p:grpSpPr>
              <a:xfrm>
                <a:off x="5690575" y="2329634"/>
                <a:ext cx="2004456" cy="2293465"/>
                <a:chOff x="5690575" y="2329634"/>
                <a:chExt cx="2004456" cy="2293465"/>
              </a:xfrm>
            </p:grpSpPr>
            <p:grpSp>
              <p:nvGrpSpPr>
                <p:cNvPr id="232" name="그룹 231">
                  <a:extLst>
                    <a:ext uri="{FF2B5EF4-FFF2-40B4-BE49-F238E27FC236}">
                      <a16:creationId xmlns:a16="http://schemas.microsoft.com/office/drawing/2014/main" id="{66923CC8-F114-FA75-0C8C-A8E47DBB001B}"/>
                    </a:ext>
                  </a:extLst>
                </p:cNvPr>
                <p:cNvGrpSpPr/>
                <p:nvPr/>
              </p:nvGrpSpPr>
              <p:grpSpPr>
                <a:xfrm>
                  <a:off x="6134185" y="2329634"/>
                  <a:ext cx="1129507" cy="902501"/>
                  <a:chOff x="7443562" y="1758758"/>
                  <a:chExt cx="1045479" cy="835361"/>
                </a:xfrm>
              </p:grpSpPr>
              <p:pic>
                <p:nvPicPr>
                  <p:cNvPr id="236" name="그림 235" descr="12 보호구.png">
                    <a:extLst>
                      <a:ext uri="{FF2B5EF4-FFF2-40B4-BE49-F238E27FC236}">
                        <a16:creationId xmlns:a16="http://schemas.microsoft.com/office/drawing/2014/main" id="{3AB8562B-3576-B14B-0BB0-8DA7B272E4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62600" r="23811" b="68348"/>
                  <a:stretch/>
                </p:blipFill>
                <p:spPr>
                  <a:xfrm>
                    <a:off x="7443562" y="1758758"/>
                    <a:ext cx="1045479" cy="835361"/>
                  </a:xfrm>
                  <a:prstGeom prst="rect">
                    <a:avLst/>
                  </a:prstGeom>
                </p:spPr>
              </p:pic>
              <p:sp>
                <p:nvSpPr>
                  <p:cNvPr id="237" name="직사각형 236">
                    <a:extLst>
                      <a:ext uri="{FF2B5EF4-FFF2-40B4-BE49-F238E27FC236}">
                        <a16:creationId xmlns:a16="http://schemas.microsoft.com/office/drawing/2014/main" id="{6DCCA684-4FF6-8E27-9B52-1A8097405D33}"/>
                      </a:ext>
                    </a:extLst>
                  </p:cNvPr>
                  <p:cNvSpPr/>
                  <p:nvPr/>
                </p:nvSpPr>
                <p:spPr>
                  <a:xfrm>
                    <a:off x="7449786" y="1784659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CE9AB74F-F6EE-50D4-0582-AEF9AA408F92}"/>
                    </a:ext>
                  </a:extLst>
                </p:cNvPr>
                <p:cNvGrpSpPr/>
                <p:nvPr/>
              </p:nvGrpSpPr>
              <p:grpSpPr>
                <a:xfrm>
                  <a:off x="5690575" y="3333694"/>
                  <a:ext cx="2004456" cy="1289405"/>
                  <a:chOff x="5690575" y="3333694"/>
                  <a:chExt cx="2004456" cy="1289405"/>
                </a:xfrm>
              </p:grpSpPr>
              <p:sp>
                <p:nvSpPr>
                  <p:cNvPr id="233" name="모서리가 둥근 직사각형 232">
                    <a:extLst>
                      <a:ext uri="{FF2B5EF4-FFF2-40B4-BE49-F238E27FC236}">
                        <a16:creationId xmlns:a16="http://schemas.microsoft.com/office/drawing/2014/main" id="{8F306A70-B650-D916-EA14-D2AC369C7D0D}"/>
                      </a:ext>
                    </a:extLst>
                  </p:cNvPr>
                  <p:cNvSpPr/>
                  <p:nvPr/>
                </p:nvSpPr>
                <p:spPr>
                  <a:xfrm>
                    <a:off x="6072641" y="3333694"/>
                    <a:ext cx="1240324" cy="365883"/>
                  </a:xfrm>
                  <a:prstGeom prst="roundRect">
                    <a:avLst/>
                  </a:prstGeom>
                  <a:solidFill>
                    <a:srgbClr val="5D3C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sz="1600" b="1" spc="-133" dirty="0">
                        <a:solidFill>
                          <a:schemeClr val="bg1"/>
                        </a:solidFill>
                        <a:latin typeface="+mn-ea"/>
                      </a:rPr>
                      <a:t>방독마스크</a:t>
                    </a:r>
                  </a:p>
                </p:txBody>
              </p:sp>
              <p:sp>
                <p:nvSpPr>
                  <p:cNvPr id="234" name="모서리가 둥근 직사각형 233">
                    <a:extLst>
                      <a:ext uri="{FF2B5EF4-FFF2-40B4-BE49-F238E27FC236}">
                        <a16:creationId xmlns:a16="http://schemas.microsoft.com/office/drawing/2014/main" id="{FB3F9F4F-D505-85BD-7409-AEE6BC7ED913}"/>
                      </a:ext>
                    </a:extLst>
                  </p:cNvPr>
                  <p:cNvSpPr/>
                  <p:nvPr/>
                </p:nvSpPr>
                <p:spPr>
                  <a:xfrm>
                    <a:off x="6072641" y="3795565"/>
                    <a:ext cx="1240324" cy="365883"/>
                  </a:xfrm>
                  <a:prstGeom prst="roundRect">
                    <a:avLst/>
                  </a:prstGeom>
                  <a:solidFill>
                    <a:srgbClr val="5D3C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sz="1600" b="1" spc="-133" err="1">
                        <a:solidFill>
                          <a:schemeClr val="bg1"/>
                        </a:solidFill>
                        <a:latin typeface="+mn-ea"/>
                      </a:rPr>
                      <a:t>송기마스크</a:t>
                    </a:r>
                    <a:endParaRPr lang="ko-KR" altLang="en-US" sz="1600" b="1" spc="-133">
                      <a:solidFill>
                        <a:schemeClr val="bg1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35" name="모서리가 둥근 직사각형 234">
                    <a:extLst>
                      <a:ext uri="{FF2B5EF4-FFF2-40B4-BE49-F238E27FC236}">
                        <a16:creationId xmlns:a16="http://schemas.microsoft.com/office/drawing/2014/main" id="{3C119A3C-B1E6-060B-200E-DFC74E1635DD}"/>
                      </a:ext>
                    </a:extLst>
                  </p:cNvPr>
                  <p:cNvSpPr/>
                  <p:nvPr/>
                </p:nvSpPr>
                <p:spPr>
                  <a:xfrm>
                    <a:off x="5690575" y="4257216"/>
                    <a:ext cx="2004456" cy="365883"/>
                  </a:xfrm>
                  <a:prstGeom prst="roundRect">
                    <a:avLst/>
                  </a:prstGeom>
                  <a:solidFill>
                    <a:srgbClr val="5D3C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sz="1600" b="1" spc="-133" dirty="0">
                        <a:solidFill>
                          <a:schemeClr val="bg1"/>
                        </a:solidFill>
                        <a:latin typeface="+mn-ea"/>
                      </a:rPr>
                      <a:t>전동식 호흡보호구</a:t>
                    </a:r>
                  </a:p>
                </p:txBody>
              </p:sp>
            </p:grpSp>
          </p:grp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3A030BA3-9164-1D8E-D38F-2C7F0831097F}"/>
                  </a:ext>
                </a:extLst>
              </p:cNvPr>
              <p:cNvGrpSpPr/>
              <p:nvPr/>
            </p:nvGrpSpPr>
            <p:grpSpPr>
              <a:xfrm>
                <a:off x="8148992" y="2357617"/>
                <a:ext cx="1123319" cy="1457428"/>
                <a:chOff x="8148992" y="2357617"/>
                <a:chExt cx="1123319" cy="1457428"/>
              </a:xfrm>
            </p:grpSpPr>
            <p:grpSp>
              <p:nvGrpSpPr>
                <p:cNvPr id="228" name="그룹 227">
                  <a:extLst>
                    <a:ext uri="{FF2B5EF4-FFF2-40B4-BE49-F238E27FC236}">
                      <a16:creationId xmlns:a16="http://schemas.microsoft.com/office/drawing/2014/main" id="{EFC2EDEC-B1FE-3FD2-16DB-1185EEC39D05}"/>
                    </a:ext>
                  </a:extLst>
                </p:cNvPr>
                <p:cNvGrpSpPr/>
                <p:nvPr/>
              </p:nvGrpSpPr>
              <p:grpSpPr>
                <a:xfrm>
                  <a:off x="8151099" y="2357617"/>
                  <a:ext cx="1087702" cy="928649"/>
                  <a:chOff x="9059657" y="1784659"/>
                  <a:chExt cx="1006785" cy="859564"/>
                </a:xfrm>
              </p:grpSpPr>
              <p:pic>
                <p:nvPicPr>
                  <p:cNvPr id="230" name="그림 229" descr="12 보호구.png">
                    <a:extLst>
                      <a:ext uri="{FF2B5EF4-FFF2-40B4-BE49-F238E27FC236}">
                        <a16:creationId xmlns:a16="http://schemas.microsoft.com/office/drawing/2014/main" id="{B2809953-0F54-083A-EBC7-F5571F6328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86087" r="1168" b="68348"/>
                  <a:stretch/>
                </p:blipFill>
                <p:spPr>
                  <a:xfrm>
                    <a:off x="9085903" y="1808862"/>
                    <a:ext cx="980539" cy="835361"/>
                  </a:xfrm>
                  <a:prstGeom prst="rect">
                    <a:avLst/>
                  </a:prstGeom>
                </p:spPr>
              </p:pic>
              <p:sp>
                <p:nvSpPr>
                  <p:cNvPr id="231" name="직사각형 230">
                    <a:extLst>
                      <a:ext uri="{FF2B5EF4-FFF2-40B4-BE49-F238E27FC236}">
                        <a16:creationId xmlns:a16="http://schemas.microsoft.com/office/drawing/2014/main" id="{85A46210-DDEF-E128-86F7-28BF9EE73C13}"/>
                      </a:ext>
                    </a:extLst>
                  </p:cNvPr>
                  <p:cNvSpPr/>
                  <p:nvPr/>
                </p:nvSpPr>
                <p:spPr>
                  <a:xfrm>
                    <a:off x="9059657" y="1784659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  <p:sp>
              <p:nvSpPr>
                <p:cNvPr id="229" name="모서리가 둥근 직사각형 228">
                  <a:extLst>
                    <a:ext uri="{FF2B5EF4-FFF2-40B4-BE49-F238E27FC236}">
                      <a16:creationId xmlns:a16="http://schemas.microsoft.com/office/drawing/2014/main" id="{E85DCB49-101C-1C12-F2E0-841C2FAC103C}"/>
                    </a:ext>
                  </a:extLst>
                </p:cNvPr>
                <p:cNvSpPr/>
                <p:nvPr/>
              </p:nvSpPr>
              <p:spPr>
                <a:xfrm>
                  <a:off x="8148992" y="3449162"/>
                  <a:ext cx="1123319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>
                      <a:solidFill>
                        <a:schemeClr val="bg1"/>
                      </a:solidFill>
                      <a:latin typeface="+mn-ea"/>
                    </a:rPr>
                    <a:t>귀마개</a:t>
                  </a:r>
                </a:p>
              </p:txBody>
            </p:sp>
          </p:grpSp>
        </p:grpSp>
        <p:cxnSp>
          <p:nvCxnSpPr>
            <p:cNvPr id="251" name="직선 연결선[R] 250">
              <a:extLst>
                <a:ext uri="{FF2B5EF4-FFF2-40B4-BE49-F238E27FC236}">
                  <a16:creationId xmlns:a16="http://schemas.microsoft.com/office/drawing/2014/main" id="{D8752826-AB31-60D1-1F74-2793FCE32655}"/>
                </a:ext>
              </a:extLst>
            </p:cNvPr>
            <p:cNvCxnSpPr/>
            <p:nvPr/>
          </p:nvCxnSpPr>
          <p:spPr>
            <a:xfrm>
              <a:off x="927520" y="4736592"/>
              <a:ext cx="845663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3B4CB8F-F4F6-69B8-A50F-F28EAFC10A52}"/>
                </a:ext>
              </a:extLst>
            </p:cNvPr>
            <p:cNvGrpSpPr/>
            <p:nvPr/>
          </p:nvGrpSpPr>
          <p:grpSpPr>
            <a:xfrm>
              <a:off x="992733" y="4843443"/>
              <a:ext cx="8279560" cy="1496397"/>
              <a:chOff x="992733" y="4843443"/>
              <a:chExt cx="8279560" cy="1496397"/>
            </a:xfrm>
          </p:grpSpPr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BADB9385-9C30-049F-6D18-99F5417F8EE3}"/>
                  </a:ext>
                </a:extLst>
              </p:cNvPr>
              <p:cNvGrpSpPr/>
              <p:nvPr/>
            </p:nvGrpSpPr>
            <p:grpSpPr>
              <a:xfrm>
                <a:off x="992733" y="4877230"/>
                <a:ext cx="1201737" cy="1462610"/>
                <a:chOff x="992733" y="4877230"/>
                <a:chExt cx="1201737" cy="1462610"/>
              </a:xfrm>
            </p:grpSpPr>
            <p:grpSp>
              <p:nvGrpSpPr>
                <p:cNvPr id="218" name="그룹 217">
                  <a:extLst>
                    <a:ext uri="{FF2B5EF4-FFF2-40B4-BE49-F238E27FC236}">
                      <a16:creationId xmlns:a16="http://schemas.microsoft.com/office/drawing/2014/main" id="{58E95D33-F041-70BE-F701-6C373F5AD935}"/>
                    </a:ext>
                  </a:extLst>
                </p:cNvPr>
                <p:cNvGrpSpPr/>
                <p:nvPr/>
              </p:nvGrpSpPr>
              <p:grpSpPr>
                <a:xfrm>
                  <a:off x="992733" y="4877230"/>
                  <a:ext cx="1199253" cy="804057"/>
                  <a:chOff x="2709702" y="4107426"/>
                  <a:chExt cx="1110037" cy="744241"/>
                </a:xfrm>
              </p:grpSpPr>
              <p:pic>
                <p:nvPicPr>
                  <p:cNvPr id="226" name="그림 225" descr="12 보호구.png">
                    <a:extLst>
                      <a:ext uri="{FF2B5EF4-FFF2-40B4-BE49-F238E27FC236}">
                        <a16:creationId xmlns:a16="http://schemas.microsoft.com/office/drawing/2014/main" id="{2051D132-0932-3D6F-CBD1-F7D8BF3429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t="67857" r="84029" b="491"/>
                  <a:stretch/>
                </p:blipFill>
                <p:spPr>
                  <a:xfrm>
                    <a:off x="2709702" y="4115931"/>
                    <a:ext cx="1082216" cy="735736"/>
                  </a:xfrm>
                  <a:prstGeom prst="rect">
                    <a:avLst/>
                  </a:prstGeom>
                </p:spPr>
              </p:pic>
              <p:sp>
                <p:nvSpPr>
                  <p:cNvPr id="227" name="직사각형 226">
                    <a:extLst>
                      <a:ext uri="{FF2B5EF4-FFF2-40B4-BE49-F238E27FC236}">
                        <a16:creationId xmlns:a16="http://schemas.microsoft.com/office/drawing/2014/main" id="{8600F69F-576F-D74B-5E06-E415F6832FD8}"/>
                      </a:ext>
                    </a:extLst>
                  </p:cNvPr>
                  <p:cNvSpPr/>
                  <p:nvPr/>
                </p:nvSpPr>
                <p:spPr>
                  <a:xfrm>
                    <a:off x="2812954" y="4107426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  <p:sp>
              <p:nvSpPr>
                <p:cNvPr id="219" name="모서리가 둥근 직사각형 218">
                  <a:extLst>
                    <a:ext uri="{FF2B5EF4-FFF2-40B4-BE49-F238E27FC236}">
                      <a16:creationId xmlns:a16="http://schemas.microsoft.com/office/drawing/2014/main" id="{4C052028-40AF-B69B-733A-93CA8B3D3993}"/>
                    </a:ext>
                  </a:extLst>
                </p:cNvPr>
                <p:cNvSpPr/>
                <p:nvPr/>
              </p:nvSpPr>
              <p:spPr>
                <a:xfrm>
                  <a:off x="1071151" y="5973957"/>
                  <a:ext cx="1123319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>
                      <a:solidFill>
                        <a:schemeClr val="bg1"/>
                      </a:solidFill>
                      <a:latin typeface="+mn-ea"/>
                    </a:rPr>
                    <a:t>귀덮개</a:t>
                  </a:r>
                </a:p>
              </p:txBody>
            </p:sp>
          </p:grp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9607AA12-DB5E-1685-165F-3B5612C9C890}"/>
                  </a:ext>
                </a:extLst>
              </p:cNvPr>
              <p:cNvGrpSpPr/>
              <p:nvPr/>
            </p:nvGrpSpPr>
            <p:grpSpPr>
              <a:xfrm>
                <a:off x="2459833" y="4876192"/>
                <a:ext cx="1210972" cy="1463648"/>
                <a:chOff x="2459833" y="4876192"/>
                <a:chExt cx="1210972" cy="1463648"/>
              </a:xfrm>
            </p:grpSpPr>
            <p:grpSp>
              <p:nvGrpSpPr>
                <p:cNvPr id="214" name="그룹 213">
                  <a:extLst>
                    <a:ext uri="{FF2B5EF4-FFF2-40B4-BE49-F238E27FC236}">
                      <a16:creationId xmlns:a16="http://schemas.microsoft.com/office/drawing/2014/main" id="{242E01B5-77FA-8EA1-5BDA-E0F7130D9F95}"/>
                    </a:ext>
                  </a:extLst>
                </p:cNvPr>
                <p:cNvGrpSpPr/>
                <p:nvPr/>
              </p:nvGrpSpPr>
              <p:grpSpPr>
                <a:xfrm>
                  <a:off x="2459833" y="4876192"/>
                  <a:ext cx="1210972" cy="823269"/>
                  <a:chOff x="3968617" y="4106465"/>
                  <a:chExt cx="1120884" cy="762024"/>
                </a:xfrm>
              </p:grpSpPr>
              <p:pic>
                <p:nvPicPr>
                  <p:cNvPr id="216" name="그림 215" descr="12 보호구.png">
                    <a:extLst>
                      <a:ext uri="{FF2B5EF4-FFF2-40B4-BE49-F238E27FC236}">
                        <a16:creationId xmlns:a16="http://schemas.microsoft.com/office/drawing/2014/main" id="{7AEC9469-4960-4A09-DB90-151755A9B4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17397" t="67862" r="66632" b="486"/>
                  <a:stretch/>
                </p:blipFill>
                <p:spPr>
                  <a:xfrm>
                    <a:off x="3968617" y="4106465"/>
                    <a:ext cx="1120884" cy="762024"/>
                  </a:xfrm>
                  <a:prstGeom prst="rect">
                    <a:avLst/>
                  </a:prstGeom>
                </p:spPr>
              </p:pic>
              <p:sp>
                <p:nvSpPr>
                  <p:cNvPr id="217" name="직사각형 216">
                    <a:extLst>
                      <a:ext uri="{FF2B5EF4-FFF2-40B4-BE49-F238E27FC236}">
                        <a16:creationId xmlns:a16="http://schemas.microsoft.com/office/drawing/2014/main" id="{BA4B5B87-9637-E70E-9365-D255A0D475D1}"/>
                      </a:ext>
                    </a:extLst>
                  </p:cNvPr>
                  <p:cNvSpPr/>
                  <p:nvPr/>
                </p:nvSpPr>
                <p:spPr>
                  <a:xfrm>
                    <a:off x="4062576" y="4107426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  <p:sp>
              <p:nvSpPr>
                <p:cNvPr id="215" name="모서리가 둥근 직사각형 214">
                  <a:extLst>
                    <a:ext uri="{FF2B5EF4-FFF2-40B4-BE49-F238E27FC236}">
                      <a16:creationId xmlns:a16="http://schemas.microsoft.com/office/drawing/2014/main" id="{871324B3-9105-D132-BC88-933A9D75DADA}"/>
                    </a:ext>
                  </a:extLst>
                </p:cNvPr>
                <p:cNvSpPr/>
                <p:nvPr/>
              </p:nvSpPr>
              <p:spPr>
                <a:xfrm>
                  <a:off x="2527846" y="5973957"/>
                  <a:ext cx="1123319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>
                      <a:solidFill>
                        <a:schemeClr val="bg1"/>
                      </a:solidFill>
                      <a:latin typeface="+mn-ea"/>
                    </a:rPr>
                    <a:t>보안경</a:t>
                  </a:r>
                </a:p>
              </p:txBody>
            </p:sp>
          </p:grp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41615797-3CC6-919F-9704-F9AD89BCB8F6}"/>
                  </a:ext>
                </a:extLst>
              </p:cNvPr>
              <p:cNvGrpSpPr/>
              <p:nvPr/>
            </p:nvGrpSpPr>
            <p:grpSpPr>
              <a:xfrm>
                <a:off x="3936168" y="4858229"/>
                <a:ext cx="1137688" cy="1481611"/>
                <a:chOff x="3936168" y="4858229"/>
                <a:chExt cx="1137688" cy="1481611"/>
              </a:xfrm>
            </p:grpSpPr>
            <p:grpSp>
              <p:nvGrpSpPr>
                <p:cNvPr id="210" name="그룹 209">
                  <a:extLst>
                    <a:ext uri="{FF2B5EF4-FFF2-40B4-BE49-F238E27FC236}">
                      <a16:creationId xmlns:a16="http://schemas.microsoft.com/office/drawing/2014/main" id="{3684D7A6-3633-2A41-7B2D-926CAB089A47}"/>
                    </a:ext>
                  </a:extLst>
                </p:cNvPr>
                <p:cNvGrpSpPr/>
                <p:nvPr/>
              </p:nvGrpSpPr>
              <p:grpSpPr>
                <a:xfrm>
                  <a:off x="3986154" y="4858229"/>
                  <a:ext cx="1087702" cy="822542"/>
                  <a:chOff x="5303371" y="4089839"/>
                  <a:chExt cx="1006785" cy="761350"/>
                </a:xfrm>
              </p:grpSpPr>
              <p:pic>
                <p:nvPicPr>
                  <p:cNvPr id="212" name="그림 211" descr="12 보호구.png">
                    <a:extLst>
                      <a:ext uri="{FF2B5EF4-FFF2-40B4-BE49-F238E27FC236}">
                        <a16:creationId xmlns:a16="http://schemas.microsoft.com/office/drawing/2014/main" id="{74381CB3-EF3B-F81A-3C91-D734C68E18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35825" t="68013" r="51229" b="3140"/>
                  <a:stretch/>
                </p:blipFill>
                <p:spPr>
                  <a:xfrm>
                    <a:off x="5309219" y="4089839"/>
                    <a:ext cx="995935" cy="761350"/>
                  </a:xfrm>
                  <a:prstGeom prst="rect">
                    <a:avLst/>
                  </a:prstGeom>
                </p:spPr>
              </p:pic>
              <p:sp>
                <p:nvSpPr>
                  <p:cNvPr id="213" name="직사각형 212">
                    <a:extLst>
                      <a:ext uri="{FF2B5EF4-FFF2-40B4-BE49-F238E27FC236}">
                        <a16:creationId xmlns:a16="http://schemas.microsoft.com/office/drawing/2014/main" id="{A584CC0E-0623-4685-CFFD-79B9F75A5209}"/>
                      </a:ext>
                    </a:extLst>
                  </p:cNvPr>
                  <p:cNvSpPr/>
                  <p:nvPr/>
                </p:nvSpPr>
                <p:spPr>
                  <a:xfrm>
                    <a:off x="5303371" y="4107426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  <p:sp>
              <p:nvSpPr>
                <p:cNvPr id="211" name="모서리가 둥근 직사각형 210">
                  <a:extLst>
                    <a:ext uri="{FF2B5EF4-FFF2-40B4-BE49-F238E27FC236}">
                      <a16:creationId xmlns:a16="http://schemas.microsoft.com/office/drawing/2014/main" id="{A86A6D9E-D951-8D7D-A4B1-FE1FA2C06A08}"/>
                    </a:ext>
                  </a:extLst>
                </p:cNvPr>
                <p:cNvSpPr/>
                <p:nvPr/>
              </p:nvSpPr>
              <p:spPr>
                <a:xfrm>
                  <a:off x="3936168" y="5973957"/>
                  <a:ext cx="1123319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>
                      <a:solidFill>
                        <a:schemeClr val="bg1"/>
                      </a:solidFill>
                      <a:latin typeface="+mn-ea"/>
                    </a:rPr>
                    <a:t>보안면</a:t>
                  </a:r>
                </a:p>
              </p:txBody>
            </p: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48E6459C-1395-630B-6D6C-45BAC09C5494}"/>
                  </a:ext>
                </a:extLst>
              </p:cNvPr>
              <p:cNvGrpSpPr/>
              <p:nvPr/>
            </p:nvGrpSpPr>
            <p:grpSpPr>
              <a:xfrm>
                <a:off x="5339219" y="4849247"/>
                <a:ext cx="1155709" cy="1490593"/>
                <a:chOff x="5339219" y="4849247"/>
                <a:chExt cx="1155709" cy="1490593"/>
              </a:xfrm>
            </p:grpSpPr>
            <p:grpSp>
              <p:nvGrpSpPr>
                <p:cNvPr id="206" name="그룹 205">
                  <a:extLst>
                    <a:ext uri="{FF2B5EF4-FFF2-40B4-BE49-F238E27FC236}">
                      <a16:creationId xmlns:a16="http://schemas.microsoft.com/office/drawing/2014/main" id="{4912F35B-126E-50CC-CD2D-AD854CA5DE95}"/>
                    </a:ext>
                  </a:extLst>
                </p:cNvPr>
                <p:cNvGrpSpPr/>
                <p:nvPr/>
              </p:nvGrpSpPr>
              <p:grpSpPr>
                <a:xfrm>
                  <a:off x="5365421" y="4849247"/>
                  <a:ext cx="1129507" cy="902501"/>
                  <a:chOff x="6518766" y="4081525"/>
                  <a:chExt cx="1045479" cy="835361"/>
                </a:xfrm>
              </p:grpSpPr>
              <p:pic>
                <p:nvPicPr>
                  <p:cNvPr id="208" name="그림 207" descr="12 보호구.png">
                    <a:extLst>
                      <a:ext uri="{FF2B5EF4-FFF2-40B4-BE49-F238E27FC236}">
                        <a16:creationId xmlns:a16="http://schemas.microsoft.com/office/drawing/2014/main" id="{3D45951C-4194-3D60-251D-545B7657D5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52257" t="67366" r="34154" b="982"/>
                  <a:stretch/>
                </p:blipFill>
                <p:spPr>
                  <a:xfrm>
                    <a:off x="6518766" y="4081525"/>
                    <a:ext cx="1045479" cy="835361"/>
                  </a:xfrm>
                  <a:prstGeom prst="rect">
                    <a:avLst/>
                  </a:prstGeom>
                </p:spPr>
              </p:pic>
              <p:sp>
                <p:nvSpPr>
                  <p:cNvPr id="209" name="직사각형 208">
                    <a:extLst>
                      <a:ext uri="{FF2B5EF4-FFF2-40B4-BE49-F238E27FC236}">
                        <a16:creationId xmlns:a16="http://schemas.microsoft.com/office/drawing/2014/main" id="{F83EE1FB-ACDC-E648-2D25-E0F1489F85A7}"/>
                      </a:ext>
                    </a:extLst>
                  </p:cNvPr>
                  <p:cNvSpPr/>
                  <p:nvPr/>
                </p:nvSpPr>
                <p:spPr>
                  <a:xfrm>
                    <a:off x="6524990" y="4107426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  <p:sp>
              <p:nvSpPr>
                <p:cNvPr id="207" name="모서리가 둥근 직사각형 206">
                  <a:extLst>
                    <a:ext uri="{FF2B5EF4-FFF2-40B4-BE49-F238E27FC236}">
                      <a16:creationId xmlns:a16="http://schemas.microsoft.com/office/drawing/2014/main" id="{267AC8A3-FA0A-8C22-55E0-8EC0C975432A}"/>
                    </a:ext>
                  </a:extLst>
                </p:cNvPr>
                <p:cNvSpPr/>
                <p:nvPr/>
              </p:nvSpPr>
              <p:spPr>
                <a:xfrm>
                  <a:off x="5339219" y="5973957"/>
                  <a:ext cx="1123319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 err="1">
                      <a:solidFill>
                        <a:schemeClr val="bg1"/>
                      </a:solidFill>
                      <a:latin typeface="+mn-ea"/>
                    </a:rPr>
                    <a:t>안전장갑</a:t>
                  </a:r>
                  <a:endParaRPr lang="ko-KR" altLang="en-US" sz="1600" b="1" spc="-133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6BB21A11-4CAB-AA62-47C1-FD447A304100}"/>
                  </a:ext>
                </a:extLst>
              </p:cNvPr>
              <p:cNvGrpSpPr/>
              <p:nvPr/>
            </p:nvGrpSpPr>
            <p:grpSpPr>
              <a:xfrm>
                <a:off x="6760291" y="4877230"/>
                <a:ext cx="1123319" cy="1462610"/>
                <a:chOff x="6760291" y="4877230"/>
                <a:chExt cx="1123319" cy="1462610"/>
              </a:xfrm>
            </p:grpSpPr>
            <p:grpSp>
              <p:nvGrpSpPr>
                <p:cNvPr id="202" name="그룹 201">
                  <a:extLst>
                    <a:ext uri="{FF2B5EF4-FFF2-40B4-BE49-F238E27FC236}">
                      <a16:creationId xmlns:a16="http://schemas.microsoft.com/office/drawing/2014/main" id="{3784F96A-B810-00FB-5052-C033B1F5DB5C}"/>
                    </a:ext>
                  </a:extLst>
                </p:cNvPr>
                <p:cNvGrpSpPr/>
                <p:nvPr/>
              </p:nvGrpSpPr>
              <p:grpSpPr>
                <a:xfrm>
                  <a:off x="6780013" y="4877230"/>
                  <a:ext cx="1087702" cy="928649"/>
                  <a:chOff x="7750177" y="4107426"/>
                  <a:chExt cx="1006785" cy="859564"/>
                </a:xfrm>
              </p:grpSpPr>
              <p:pic>
                <p:nvPicPr>
                  <p:cNvPr id="204" name="그림 203" descr="12 보호구.png">
                    <a:extLst>
                      <a:ext uri="{FF2B5EF4-FFF2-40B4-BE49-F238E27FC236}">
                        <a16:creationId xmlns:a16="http://schemas.microsoft.com/office/drawing/2014/main" id="{2B3F89E0-8963-291A-DBDD-B068A488C4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69002" t="68776" r="17911" b="-1023"/>
                  <a:stretch/>
                </p:blipFill>
                <p:spPr>
                  <a:xfrm>
                    <a:off x="7750177" y="4115931"/>
                    <a:ext cx="1006785" cy="851059"/>
                  </a:xfrm>
                  <a:prstGeom prst="rect">
                    <a:avLst/>
                  </a:prstGeom>
                </p:spPr>
              </p:pic>
              <p:sp>
                <p:nvSpPr>
                  <p:cNvPr id="205" name="직사각형 204">
                    <a:extLst>
                      <a:ext uri="{FF2B5EF4-FFF2-40B4-BE49-F238E27FC236}">
                        <a16:creationId xmlns:a16="http://schemas.microsoft.com/office/drawing/2014/main" id="{A531936A-A425-6FE1-922E-261887F9BA88}"/>
                      </a:ext>
                    </a:extLst>
                  </p:cNvPr>
                  <p:cNvSpPr/>
                  <p:nvPr/>
                </p:nvSpPr>
                <p:spPr>
                  <a:xfrm>
                    <a:off x="7750177" y="4107426"/>
                    <a:ext cx="1006785" cy="73544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  <p:sp>
              <p:nvSpPr>
                <p:cNvPr id="203" name="모서리가 둥근 직사각형 202">
                  <a:extLst>
                    <a:ext uri="{FF2B5EF4-FFF2-40B4-BE49-F238E27FC236}">
                      <a16:creationId xmlns:a16="http://schemas.microsoft.com/office/drawing/2014/main" id="{CCE70FE6-E8CD-C742-2101-F32FFB9E2B8D}"/>
                    </a:ext>
                  </a:extLst>
                </p:cNvPr>
                <p:cNvSpPr/>
                <p:nvPr/>
              </p:nvSpPr>
              <p:spPr>
                <a:xfrm>
                  <a:off x="6760291" y="5973957"/>
                  <a:ext cx="1123319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 err="1">
                      <a:solidFill>
                        <a:schemeClr val="bg1"/>
                      </a:solidFill>
                      <a:latin typeface="+mn-ea"/>
                    </a:rPr>
                    <a:t>보호복</a:t>
                  </a:r>
                  <a:endParaRPr lang="ko-KR" altLang="en-US" sz="1600" b="1" spc="-133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8CA03D61-DC52-E203-2DDC-1C11C82C68AA}"/>
                  </a:ext>
                </a:extLst>
              </p:cNvPr>
              <p:cNvGrpSpPr/>
              <p:nvPr/>
            </p:nvGrpSpPr>
            <p:grpSpPr>
              <a:xfrm>
                <a:off x="8148974" y="4843443"/>
                <a:ext cx="1123319" cy="1495359"/>
                <a:chOff x="8148974" y="4843443"/>
                <a:chExt cx="1123319" cy="1495359"/>
              </a:xfrm>
            </p:grpSpPr>
            <p:sp>
              <p:nvSpPr>
                <p:cNvPr id="199" name="모서리가 둥근 직사각형 198">
                  <a:extLst>
                    <a:ext uri="{FF2B5EF4-FFF2-40B4-BE49-F238E27FC236}">
                      <a16:creationId xmlns:a16="http://schemas.microsoft.com/office/drawing/2014/main" id="{AAB6AF2F-0482-8E86-FC74-5372037D0B55}"/>
                    </a:ext>
                  </a:extLst>
                </p:cNvPr>
                <p:cNvSpPr/>
                <p:nvPr/>
              </p:nvSpPr>
              <p:spPr>
                <a:xfrm>
                  <a:off x="8148974" y="5972919"/>
                  <a:ext cx="1123319" cy="365883"/>
                </a:xfrm>
                <a:prstGeom prst="roundRect">
                  <a:avLst/>
                </a:prstGeom>
                <a:solidFill>
                  <a:srgbClr val="5D3C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spc="-133" err="1">
                      <a:solidFill>
                        <a:schemeClr val="bg1"/>
                      </a:solidFill>
                      <a:latin typeface="+mn-ea"/>
                    </a:rPr>
                    <a:t>안전대</a:t>
                  </a:r>
                  <a:endParaRPr lang="ko-KR" altLang="en-US" sz="1600" b="1" spc="-133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grpSp>
              <p:nvGrpSpPr>
                <p:cNvPr id="10" name="그룹 9">
                  <a:extLst>
                    <a:ext uri="{FF2B5EF4-FFF2-40B4-BE49-F238E27FC236}">
                      <a16:creationId xmlns:a16="http://schemas.microsoft.com/office/drawing/2014/main" id="{57D6AA70-3433-8CB1-C56C-FA81BC7601DE}"/>
                    </a:ext>
                  </a:extLst>
                </p:cNvPr>
                <p:cNvGrpSpPr/>
                <p:nvPr/>
              </p:nvGrpSpPr>
              <p:grpSpPr>
                <a:xfrm>
                  <a:off x="8150319" y="4843443"/>
                  <a:ext cx="1087702" cy="827444"/>
                  <a:chOff x="8150319" y="4843443"/>
                  <a:chExt cx="1087702" cy="827444"/>
                </a:xfrm>
              </p:grpSpPr>
              <p:pic>
                <p:nvPicPr>
                  <p:cNvPr id="9" name="그림 8">
                    <a:extLst>
                      <a:ext uri="{FF2B5EF4-FFF2-40B4-BE49-F238E27FC236}">
                        <a16:creationId xmlns:a16="http://schemas.microsoft.com/office/drawing/2014/main" id="{6F6471C0-C3EF-544B-1EA9-740B955AA1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8442080" y="4843443"/>
                    <a:ext cx="461459" cy="827444"/>
                  </a:xfrm>
                  <a:prstGeom prst="rect">
                    <a:avLst/>
                  </a:prstGeom>
                </p:spPr>
              </p:pic>
              <p:sp>
                <p:nvSpPr>
                  <p:cNvPr id="201" name="직사각형 200">
                    <a:extLst>
                      <a:ext uri="{FF2B5EF4-FFF2-40B4-BE49-F238E27FC236}">
                        <a16:creationId xmlns:a16="http://schemas.microsoft.com/office/drawing/2014/main" id="{EF44FF95-A2ED-00CC-1931-50955150A19D}"/>
                      </a:ext>
                    </a:extLst>
                  </p:cNvPr>
                  <p:cNvSpPr/>
                  <p:nvPr/>
                </p:nvSpPr>
                <p:spPr>
                  <a:xfrm>
                    <a:off x="8150319" y="4876192"/>
                    <a:ext cx="1087702" cy="794559"/>
                  </a:xfrm>
                  <a:prstGeom prst="rect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R" altLang="en-US">
                      <a:latin typeface="+mn-ea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6922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3F05C2E6-1804-D771-5EE0-44415CB7BEEA}"/>
              </a:ext>
            </a:extLst>
          </p:cNvPr>
          <p:cNvSpPr/>
          <p:nvPr/>
        </p:nvSpPr>
        <p:spPr>
          <a:xfrm>
            <a:off x="0" y="1896181"/>
            <a:ext cx="9906000" cy="4682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FBA0390B-EAF8-1BC8-2219-95E818394E90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15</a:t>
            </a:r>
            <a:endParaRPr kumimoji="1" lang="ko-Kore-KR" altLang="en-US" sz="850" dirty="0">
              <a:latin typeface="+mn-ea"/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07CAD821-758D-15EF-4502-B6840BB84B47}"/>
              </a:ext>
            </a:extLst>
          </p:cNvPr>
          <p:cNvSpPr txBox="1"/>
          <p:nvPr/>
        </p:nvSpPr>
        <p:spPr>
          <a:xfrm>
            <a:off x="734194" y="2491167"/>
            <a:ext cx="2878817" cy="2766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spc="-133" dirty="0">
                <a:solidFill>
                  <a:prstClr val="black"/>
                </a:solidFill>
              </a:rPr>
              <a:t>  위험장소 또는 위험물질에  대한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marL="144000">
              <a:lnSpc>
                <a:spcPct val="140000"/>
              </a:lnSpc>
              <a:buClr>
                <a:srgbClr val="33CCCC"/>
              </a:buClr>
            </a:pPr>
            <a:r>
              <a:rPr lang="ko-KR" altLang="en-US" sz="1600" spc="-133" dirty="0">
                <a:solidFill>
                  <a:prstClr val="black"/>
                </a:solidFill>
              </a:rPr>
              <a:t>경고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 비상시에 대처하기 위한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marL="144000">
              <a:lnSpc>
                <a:spcPct val="140000"/>
              </a:lnSpc>
              <a:buClr>
                <a:srgbClr val="33CCCC"/>
              </a:buClr>
            </a:pPr>
            <a:r>
              <a:rPr lang="ko-KR" altLang="en-US" sz="1600" spc="-133" dirty="0">
                <a:solidFill>
                  <a:prstClr val="black"/>
                </a:solidFill>
              </a:rPr>
              <a:t> 지시 또는 안내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 기타 근로자의 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marL="144000">
              <a:lnSpc>
                <a:spcPct val="140000"/>
              </a:lnSpc>
              <a:buClr>
                <a:srgbClr val="33CCCC"/>
              </a:buClr>
            </a:pPr>
            <a:r>
              <a:rPr lang="ko-KR" altLang="en-US" sz="1600" spc="-133" dirty="0">
                <a:solidFill>
                  <a:prstClr val="black"/>
                </a:solidFill>
              </a:rPr>
              <a:t>안전보건의식을 고취하기 위한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marL="144000">
              <a:lnSpc>
                <a:spcPct val="140000"/>
              </a:lnSpc>
              <a:buClr>
                <a:srgbClr val="33CCCC"/>
              </a:buClr>
            </a:pPr>
            <a:r>
              <a:rPr lang="ko-KR" altLang="en-US" sz="1600" spc="-133" dirty="0">
                <a:solidFill>
                  <a:prstClr val="black"/>
                </a:solidFill>
              </a:rPr>
              <a:t>사항 등을 </a:t>
            </a:r>
            <a:r>
              <a:rPr lang="ko-KR" altLang="en-US" sz="1600" spc="-133" dirty="0" err="1">
                <a:solidFill>
                  <a:prstClr val="black"/>
                </a:solidFill>
              </a:rPr>
              <a:t>그림ㆍ기호</a:t>
            </a:r>
            <a:r>
              <a:rPr lang="ko-KR" altLang="en-US" sz="1600" spc="-133" dirty="0">
                <a:solidFill>
                  <a:prstClr val="black"/>
                </a:solidFill>
              </a:rPr>
              <a:t> 및 글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marL="144000">
              <a:lnSpc>
                <a:spcPct val="140000"/>
              </a:lnSpc>
              <a:buClr>
                <a:srgbClr val="33CCCC"/>
              </a:buClr>
            </a:pPr>
            <a:r>
              <a:rPr lang="ko-KR" altLang="en-US" sz="1600" spc="-133" dirty="0">
                <a:solidFill>
                  <a:prstClr val="black"/>
                </a:solidFill>
              </a:rPr>
              <a:t> 등으로 표시하여 유해위험장소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marL="144000">
              <a:lnSpc>
                <a:spcPct val="140000"/>
              </a:lnSpc>
              <a:buClr>
                <a:srgbClr val="33CCCC"/>
              </a:buClr>
            </a:pPr>
            <a:r>
              <a:rPr lang="ko-KR" altLang="en-US" sz="1600" spc="-133" dirty="0" err="1">
                <a:solidFill>
                  <a:prstClr val="black"/>
                </a:solidFill>
              </a:rPr>
              <a:t>ㆍ시설ㆍ물체</a:t>
            </a:r>
            <a:r>
              <a:rPr lang="ko-KR" altLang="en-US" sz="1600" spc="-133" dirty="0">
                <a:solidFill>
                  <a:prstClr val="black"/>
                </a:solidFill>
              </a:rPr>
              <a:t> 등에 설치 또는 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marL="144000">
              <a:lnSpc>
                <a:spcPct val="140000"/>
              </a:lnSpc>
              <a:buClr>
                <a:srgbClr val="33CCCC"/>
              </a:buClr>
            </a:pPr>
            <a:r>
              <a:rPr lang="ko-KR" altLang="en-US" sz="1600" spc="-133" dirty="0">
                <a:solidFill>
                  <a:prstClr val="black"/>
                </a:solidFill>
              </a:rPr>
              <a:t>부착하는 표지</a:t>
            </a:r>
            <a:endParaRPr lang="en-US" altLang="ko-KR" sz="1600" spc="-133" dirty="0">
              <a:solidFill>
                <a:prstClr val="black"/>
              </a:solidFill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7927C5A5-2037-192E-7E2D-ECC101AA0DC7}"/>
              </a:ext>
            </a:extLst>
          </p:cNvPr>
          <p:cNvGrpSpPr/>
          <p:nvPr/>
        </p:nvGrpSpPr>
        <p:grpSpPr>
          <a:xfrm>
            <a:off x="3826694" y="2185499"/>
            <a:ext cx="5531096" cy="3469182"/>
            <a:chOff x="1445187" y="3308022"/>
            <a:chExt cx="6688971" cy="4195417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36D15BD-BB31-3CB9-91FB-5864992D3A31}"/>
                </a:ext>
              </a:extLst>
            </p:cNvPr>
            <p:cNvGrpSpPr/>
            <p:nvPr/>
          </p:nvGrpSpPr>
          <p:grpSpPr>
            <a:xfrm>
              <a:off x="1445187" y="3308026"/>
              <a:ext cx="1558894" cy="2049257"/>
              <a:chOff x="3257351" y="2441238"/>
              <a:chExt cx="1558894" cy="2049257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7D0D6958-AD79-BCF2-6E46-5F086CE03DD4}"/>
                  </a:ext>
                </a:extLst>
              </p:cNvPr>
              <p:cNvSpPr/>
              <p:nvPr/>
            </p:nvSpPr>
            <p:spPr>
              <a:xfrm>
                <a:off x="3257351" y="2441238"/>
                <a:ext cx="1558894" cy="2049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E4DC0F67-5859-C9FC-3D46-1586CD14C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363" t="17019" b="-1"/>
              <a:stretch/>
            </p:blipFill>
            <p:spPr>
              <a:xfrm>
                <a:off x="3385650" y="2615620"/>
                <a:ext cx="1397350" cy="1828432"/>
              </a:xfrm>
              <a:prstGeom prst="rect">
                <a:avLst/>
              </a:prstGeom>
            </p:spPr>
          </p:pic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014425E9-BBC2-9C10-AB18-02E8649EA793}"/>
                </a:ext>
              </a:extLst>
            </p:cNvPr>
            <p:cNvGrpSpPr/>
            <p:nvPr/>
          </p:nvGrpSpPr>
          <p:grpSpPr>
            <a:xfrm>
              <a:off x="3140512" y="3308022"/>
              <a:ext cx="1558894" cy="2049257"/>
              <a:chOff x="4952676" y="2441234"/>
              <a:chExt cx="1558894" cy="2049257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150E12DA-08B2-FB97-326A-1CCE5610A607}"/>
                  </a:ext>
                </a:extLst>
              </p:cNvPr>
              <p:cNvSpPr/>
              <p:nvPr/>
            </p:nvSpPr>
            <p:spPr>
              <a:xfrm>
                <a:off x="4952676" y="2441234"/>
                <a:ext cx="1558894" cy="2049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81BA70BC-A95A-717F-314B-32538FF360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450" t="16478"/>
              <a:stretch/>
            </p:blipFill>
            <p:spPr>
              <a:xfrm>
                <a:off x="5087815" y="2603725"/>
                <a:ext cx="1411573" cy="1840327"/>
              </a:xfrm>
              <a:prstGeom prst="rect">
                <a:avLst/>
              </a:prstGeom>
            </p:spPr>
          </p:pic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E128E8E0-F7B6-2EAF-2732-E2612B34A179}"/>
                </a:ext>
              </a:extLst>
            </p:cNvPr>
            <p:cNvGrpSpPr/>
            <p:nvPr/>
          </p:nvGrpSpPr>
          <p:grpSpPr>
            <a:xfrm>
              <a:off x="4854473" y="3308022"/>
              <a:ext cx="1558894" cy="2049257"/>
              <a:chOff x="6666637" y="2441234"/>
              <a:chExt cx="1558894" cy="2049257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4BAB3650-80F5-C094-A85C-0BA318C9ED0C}"/>
                  </a:ext>
                </a:extLst>
              </p:cNvPr>
              <p:cNvSpPr/>
              <p:nvPr/>
            </p:nvSpPr>
            <p:spPr>
              <a:xfrm>
                <a:off x="6666637" y="2441234"/>
                <a:ext cx="1558894" cy="2049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D802CCCF-B94E-55AF-A3DF-C05E94863B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819" t="17018" b="7241"/>
              <a:stretch/>
            </p:blipFill>
            <p:spPr>
              <a:xfrm>
                <a:off x="6775938" y="2615620"/>
                <a:ext cx="1437002" cy="1668882"/>
              </a:xfrm>
              <a:prstGeom prst="rect">
                <a:avLst/>
              </a:prstGeom>
            </p:spPr>
          </p:pic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E6CFBF8-9418-3084-5112-0B414B300DA7}"/>
                </a:ext>
              </a:extLst>
            </p:cNvPr>
            <p:cNvGrpSpPr/>
            <p:nvPr/>
          </p:nvGrpSpPr>
          <p:grpSpPr>
            <a:xfrm>
              <a:off x="6575261" y="3308022"/>
              <a:ext cx="1558894" cy="2049257"/>
              <a:chOff x="8387425" y="2441234"/>
              <a:chExt cx="1558894" cy="2049257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CDFA4DEC-E5AE-9B02-6D89-E367BA89563F}"/>
                  </a:ext>
                </a:extLst>
              </p:cNvPr>
              <p:cNvSpPr/>
              <p:nvPr/>
            </p:nvSpPr>
            <p:spPr>
              <a:xfrm>
                <a:off x="8387425" y="2441234"/>
                <a:ext cx="1558894" cy="2049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1496C7F9-C347-B84D-0B4C-18441873EF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445" t="16478"/>
              <a:stretch/>
            </p:blipFill>
            <p:spPr>
              <a:xfrm>
                <a:off x="8499231" y="2603725"/>
                <a:ext cx="1427257" cy="1840325"/>
              </a:xfrm>
              <a:prstGeom prst="rect">
                <a:avLst/>
              </a:prstGeom>
            </p:spPr>
          </p:pic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2A46C2B9-295D-BF85-504F-05D528BA9070}"/>
                </a:ext>
              </a:extLst>
            </p:cNvPr>
            <p:cNvGrpSpPr/>
            <p:nvPr/>
          </p:nvGrpSpPr>
          <p:grpSpPr>
            <a:xfrm>
              <a:off x="1445187" y="5454182"/>
              <a:ext cx="1558894" cy="2049257"/>
              <a:chOff x="3257351" y="4587394"/>
              <a:chExt cx="1558894" cy="2049257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04804DB5-CCD4-75F5-253E-450C90D8E09A}"/>
                  </a:ext>
                </a:extLst>
              </p:cNvPr>
              <p:cNvSpPr/>
              <p:nvPr/>
            </p:nvSpPr>
            <p:spPr>
              <a:xfrm>
                <a:off x="3257351" y="4587394"/>
                <a:ext cx="1558894" cy="2049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2E86BD99-9104-AC05-FEF0-8C46C46C85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463" t="8910" b="8765"/>
              <a:stretch/>
            </p:blipFill>
            <p:spPr>
              <a:xfrm>
                <a:off x="3385650" y="4629589"/>
                <a:ext cx="1411390" cy="1813945"/>
              </a:xfrm>
              <a:prstGeom prst="rect">
                <a:avLst/>
              </a:prstGeom>
            </p:spPr>
          </p:pic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C6E95B6C-35A2-A4E1-C15C-C063909956C7}"/>
                </a:ext>
              </a:extLst>
            </p:cNvPr>
            <p:cNvGrpSpPr/>
            <p:nvPr/>
          </p:nvGrpSpPr>
          <p:grpSpPr>
            <a:xfrm>
              <a:off x="3140512" y="5454178"/>
              <a:ext cx="1558894" cy="2049257"/>
              <a:chOff x="4952676" y="4587390"/>
              <a:chExt cx="1558894" cy="2049257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7686A905-4563-F8FE-7B19-AD2DBA3FF3A2}"/>
                  </a:ext>
                </a:extLst>
              </p:cNvPr>
              <p:cNvSpPr/>
              <p:nvPr/>
            </p:nvSpPr>
            <p:spPr>
              <a:xfrm>
                <a:off x="4952676" y="4587390"/>
                <a:ext cx="1558894" cy="2049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050DF34B-D11A-05F1-E016-788A5DD1A4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9719" t="11653" r="8332" b="4926"/>
              <a:stretch/>
            </p:blipFill>
            <p:spPr>
              <a:xfrm>
                <a:off x="5087816" y="4746642"/>
                <a:ext cx="1301262" cy="1872309"/>
              </a:xfrm>
              <a:prstGeom prst="rect">
                <a:avLst/>
              </a:prstGeom>
            </p:spPr>
          </p:pic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6B1CC66-DD6E-F4C5-8582-7B91C23B92BB}"/>
                </a:ext>
              </a:extLst>
            </p:cNvPr>
            <p:cNvGrpSpPr/>
            <p:nvPr/>
          </p:nvGrpSpPr>
          <p:grpSpPr>
            <a:xfrm>
              <a:off x="4854473" y="5454178"/>
              <a:ext cx="1558895" cy="2049257"/>
              <a:chOff x="6666637" y="4587390"/>
              <a:chExt cx="1558895" cy="2049257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7698AB10-ECA9-450C-D92C-CAA2C7E06CE9}"/>
                  </a:ext>
                </a:extLst>
              </p:cNvPr>
              <p:cNvSpPr/>
              <p:nvPr/>
            </p:nvSpPr>
            <p:spPr>
              <a:xfrm>
                <a:off x="6666637" y="4587390"/>
                <a:ext cx="1558894" cy="2049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376AF6A0-B5F2-C6AE-2011-43DCAB6F7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8490" t="16273"/>
              <a:stretch/>
            </p:blipFill>
            <p:spPr>
              <a:xfrm>
                <a:off x="6775938" y="4746642"/>
                <a:ext cx="1449594" cy="1879210"/>
              </a:xfrm>
              <a:prstGeom prst="rect">
                <a:avLst/>
              </a:prstGeom>
            </p:spPr>
          </p:pic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40885292-9484-D2B7-29A2-F3DF2E1A2A03}"/>
                </a:ext>
              </a:extLst>
            </p:cNvPr>
            <p:cNvGrpSpPr/>
            <p:nvPr/>
          </p:nvGrpSpPr>
          <p:grpSpPr>
            <a:xfrm>
              <a:off x="6575261" y="5454178"/>
              <a:ext cx="1558897" cy="2049257"/>
              <a:chOff x="8387425" y="4587390"/>
              <a:chExt cx="1558897" cy="2049257"/>
            </a:xfrm>
          </p:grpSpPr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E5E54EB3-264C-9947-3753-FE1EC3926DAE}"/>
                  </a:ext>
                </a:extLst>
              </p:cNvPr>
              <p:cNvSpPr/>
              <p:nvPr/>
            </p:nvSpPr>
            <p:spPr>
              <a:xfrm>
                <a:off x="8387425" y="4587390"/>
                <a:ext cx="1558894" cy="20492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2B1CAE5B-69D1-25E4-B761-9EFD2E12C9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897" t="16602"/>
              <a:stretch/>
            </p:blipFill>
            <p:spPr>
              <a:xfrm>
                <a:off x="8499231" y="4746642"/>
                <a:ext cx="1447091" cy="1852066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DF1FAA6-1C1A-C29E-3E03-BFBCA690BC63}"/>
              </a:ext>
            </a:extLst>
          </p:cNvPr>
          <p:cNvGrpSpPr/>
          <p:nvPr/>
        </p:nvGrpSpPr>
        <p:grpSpPr>
          <a:xfrm>
            <a:off x="0" y="1237550"/>
            <a:ext cx="7578228" cy="571503"/>
            <a:chOff x="0" y="1237550"/>
            <a:chExt cx="7578228" cy="571503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021CA6D-E341-0409-3BB9-218C61C708F4}"/>
                </a:ext>
              </a:extLst>
            </p:cNvPr>
            <p:cNvGrpSpPr/>
            <p:nvPr/>
          </p:nvGrpSpPr>
          <p:grpSpPr>
            <a:xfrm>
              <a:off x="0" y="1237550"/>
              <a:ext cx="7578228" cy="571503"/>
              <a:chOff x="0" y="1237550"/>
              <a:chExt cx="7578228" cy="571503"/>
            </a:xfrm>
          </p:grpSpPr>
          <p:grpSp>
            <p:nvGrpSpPr>
              <p:cNvPr id="220" name="그룹 219">
                <a:extLst>
                  <a:ext uri="{FF2B5EF4-FFF2-40B4-BE49-F238E27FC236}">
                    <a16:creationId xmlns:a16="http://schemas.microsoft.com/office/drawing/2014/main" id="{1C86B6E3-7C9B-FC77-23EB-9DE84BAA7627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221" name="그룹 220">
                  <a:extLst>
                    <a:ext uri="{FF2B5EF4-FFF2-40B4-BE49-F238E27FC236}">
                      <a16:creationId xmlns:a16="http://schemas.microsoft.com/office/drawing/2014/main" id="{6010A5BB-58EB-EC7C-27B1-F0A29E794862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223" name="모서리가 둥근 직사각형 222">
                    <a:extLst>
                      <a:ext uri="{FF2B5EF4-FFF2-40B4-BE49-F238E27FC236}">
                        <a16:creationId xmlns:a16="http://schemas.microsoft.com/office/drawing/2014/main" id="{FE2AB2A0-F6AB-3E99-C6F2-628369E2D441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5276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224" name="모서리가 둥근 직사각형 223">
                    <a:extLst>
                      <a:ext uri="{FF2B5EF4-FFF2-40B4-BE49-F238E27FC236}">
                        <a16:creationId xmlns:a16="http://schemas.microsoft.com/office/drawing/2014/main" id="{A0801C6A-831F-8E27-F39A-7D7D0AB277B3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5276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EB76D903-83A6-5F1A-F57E-6081E3E19946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4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F78DBE7D-E055-334F-6AAC-57F1AE831907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6797102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5276B2"/>
                    </a:solidFill>
                    <a:latin typeface="+mj-ea"/>
                    <a:ea typeface="+mj-ea"/>
                  </a:rPr>
                  <a:t>유해위험장소 등에 안전보건표지 부착</a:t>
                </a:r>
                <a:endParaRPr kumimoji="1" lang="ko-Kore-KR" altLang="en-US" sz="2400" b="1" spc="-150" dirty="0">
                  <a:solidFill>
                    <a:srgbClr val="5276B2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3" name="모서리가 둥근 직사각형 42">
              <a:extLst>
                <a:ext uri="{FF2B5EF4-FFF2-40B4-BE49-F238E27FC236}">
                  <a16:creationId xmlns:a16="http://schemas.microsoft.com/office/drawing/2014/main" id="{98EF4788-2854-C19F-7A30-D60B1427FAD0}"/>
                </a:ext>
              </a:extLst>
            </p:cNvPr>
            <p:cNvSpPr/>
            <p:nvPr/>
          </p:nvSpPr>
          <p:spPr>
            <a:xfrm>
              <a:off x="5823878" y="1346560"/>
              <a:ext cx="815526" cy="371757"/>
            </a:xfrm>
            <a:prstGeom prst="roundRect">
              <a:avLst>
                <a:gd name="adj" fmla="val 16667"/>
              </a:avLst>
            </a:prstGeom>
            <a:solidFill>
              <a:srgbClr val="5175B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b="1" dirty="0">
                  <a:solidFill>
                    <a:schemeClr val="bg1"/>
                  </a:solidFill>
                  <a:latin typeface="+mn-ea"/>
                </a:rPr>
                <a:t>금지</a:t>
              </a: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04FA44C-1487-B519-78A6-354F12B4EA72}"/>
              </a:ext>
            </a:extLst>
          </p:cNvPr>
          <p:cNvGrpSpPr/>
          <p:nvPr/>
        </p:nvGrpSpPr>
        <p:grpSpPr>
          <a:xfrm>
            <a:off x="2011113" y="5971043"/>
            <a:ext cx="5883774" cy="408301"/>
            <a:chOff x="1260674" y="6140250"/>
            <a:chExt cx="5883774" cy="408301"/>
          </a:xfrm>
        </p:grpSpPr>
        <p:sp>
          <p:nvSpPr>
            <p:cNvPr id="47" name="모서리가 둥근 직사각형 46">
              <a:extLst>
                <a:ext uri="{FF2B5EF4-FFF2-40B4-BE49-F238E27FC236}">
                  <a16:creationId xmlns:a16="http://schemas.microsoft.com/office/drawing/2014/main" id="{B3B0E053-C87D-87CB-4A25-C5824C1E200A}"/>
                </a:ext>
              </a:extLst>
            </p:cNvPr>
            <p:cNvSpPr/>
            <p:nvPr/>
          </p:nvSpPr>
          <p:spPr>
            <a:xfrm>
              <a:off x="1306442" y="6183297"/>
              <a:ext cx="5838006" cy="3652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>
                <a:buClr>
                  <a:srgbClr val="33CCCC"/>
                </a:buClr>
              </a:pPr>
              <a:endParaRPr lang="en-US" altLang="ko-KR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C36E1348-D368-C6CD-3C1D-4B39B7B1E3D5}"/>
                </a:ext>
              </a:extLst>
            </p:cNvPr>
            <p:cNvGrpSpPr/>
            <p:nvPr/>
          </p:nvGrpSpPr>
          <p:grpSpPr>
            <a:xfrm>
              <a:off x="1260674" y="6140250"/>
              <a:ext cx="5838006" cy="365254"/>
              <a:chOff x="3238145" y="7839101"/>
              <a:chExt cx="5501594" cy="365254"/>
            </a:xfrm>
          </p:grpSpPr>
          <p:sp>
            <p:nvSpPr>
              <p:cNvPr id="49" name="모서리가 둥근 직사각형 48">
                <a:extLst>
                  <a:ext uri="{FF2B5EF4-FFF2-40B4-BE49-F238E27FC236}">
                    <a16:creationId xmlns:a16="http://schemas.microsoft.com/office/drawing/2014/main" id="{6067BB59-5FFB-EFC7-77B0-32F4B71D47A5}"/>
                  </a:ext>
                </a:extLst>
              </p:cNvPr>
              <p:cNvSpPr/>
              <p:nvPr/>
            </p:nvSpPr>
            <p:spPr>
              <a:xfrm>
                <a:off x="3238145" y="7839101"/>
                <a:ext cx="5501594" cy="365254"/>
              </a:xfrm>
              <a:prstGeom prst="roundRect">
                <a:avLst/>
              </a:prstGeom>
              <a:solidFill>
                <a:schemeClr val="bg1"/>
              </a:solidFill>
              <a:ln w="158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buClr>
                    <a:srgbClr val="33CCCC"/>
                  </a:buClr>
                </a:pPr>
                <a:r>
                  <a:rPr lang="ko-KR" altLang="en-US" sz="1600" b="1" spc="-150" dirty="0">
                    <a:solidFill>
                      <a:srgbClr val="5175B2"/>
                    </a:solidFill>
                    <a:latin typeface="+mn-ea"/>
                  </a:rPr>
                  <a:t>안전 </a:t>
                </a:r>
                <a:r>
                  <a:rPr lang="en-US" altLang="ko-KR" sz="1600" b="1" spc="-150" dirty="0">
                    <a:solidFill>
                      <a:srgbClr val="5175B2"/>
                    </a:solidFill>
                    <a:latin typeface="+mn-ea"/>
                  </a:rPr>
                  <a:t>· </a:t>
                </a:r>
                <a:r>
                  <a:rPr lang="ko-KR" altLang="en-US" sz="1600" b="1" spc="-150" dirty="0">
                    <a:solidFill>
                      <a:srgbClr val="5175B2"/>
                    </a:solidFill>
                    <a:latin typeface="+mn-ea"/>
                  </a:rPr>
                  <a:t>보건표지의 종류와 형태  </a:t>
                </a:r>
                <a:r>
                  <a:rPr lang="ko-KR" altLang="en-US" sz="1600" b="1" spc="-150" dirty="0">
                    <a:solidFill>
                      <a:prstClr val="black"/>
                    </a:solidFill>
                    <a:latin typeface="+mn-ea"/>
                  </a:rPr>
                  <a:t>    </a:t>
                </a:r>
                <a:r>
                  <a:rPr lang="ko-KR" altLang="en-US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산업안전보건법 시행규칙 </a:t>
                </a:r>
                <a:r>
                  <a:rPr lang="en-US" altLang="ko-KR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[</a:t>
                </a:r>
                <a:r>
                  <a:rPr lang="ko-KR" altLang="en-US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별표</a:t>
                </a:r>
                <a:r>
                  <a:rPr lang="en-US" altLang="ko-KR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6] </a:t>
                </a:r>
              </a:p>
            </p:txBody>
          </p:sp>
          <p:sp>
            <p:nvSpPr>
              <p:cNvPr id="50" name="삼각형 49">
                <a:extLst>
                  <a:ext uri="{FF2B5EF4-FFF2-40B4-BE49-F238E27FC236}">
                    <a16:creationId xmlns:a16="http://schemas.microsoft.com/office/drawing/2014/main" id="{CB60B8A9-1904-C3A7-1FF5-883345C06534}"/>
                  </a:ext>
                </a:extLst>
              </p:cNvPr>
              <p:cNvSpPr/>
              <p:nvPr/>
            </p:nvSpPr>
            <p:spPr>
              <a:xfrm rot="5400000">
                <a:off x="5831238" y="7968807"/>
                <a:ext cx="122777" cy="10584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latin typeface="+mn-ea"/>
                </a:endParaRPr>
              </a:p>
            </p:txBody>
          </p:sp>
        </p:grp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70D23528-0166-834E-A35F-6FB4B47DD5E5}"/>
              </a:ext>
            </a:extLst>
          </p:cNvPr>
          <p:cNvGrpSpPr/>
          <p:nvPr/>
        </p:nvGrpSpPr>
        <p:grpSpPr>
          <a:xfrm>
            <a:off x="654227" y="2214861"/>
            <a:ext cx="5917568" cy="270267"/>
            <a:chOff x="1122848" y="2481164"/>
            <a:chExt cx="5917568" cy="27026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AC24AB7-62AB-82D0-B1D4-A59A558A1CD7}"/>
                </a:ext>
              </a:extLst>
            </p:cNvPr>
            <p:cNvSpPr txBox="1"/>
            <p:nvPr/>
          </p:nvSpPr>
          <p:spPr>
            <a:xfrm>
              <a:off x="1277177" y="2481164"/>
              <a:ext cx="5763239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solidFill>
                    <a:srgbClr val="DD5F84"/>
                  </a:solidFill>
                </a:rPr>
                <a:t>안전보건표지란</a:t>
              </a:r>
              <a:r>
                <a:rPr lang="en-US" altLang="ko-KR" sz="1800" b="1" spc="-133" dirty="0">
                  <a:solidFill>
                    <a:srgbClr val="DD5F84"/>
                  </a:solidFill>
                </a:rPr>
                <a:t>?</a:t>
              </a: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B3CA639F-09DE-F70E-F3DE-1238E43D2755}"/>
                </a:ext>
              </a:extLst>
            </p:cNvPr>
            <p:cNvSpPr/>
            <p:nvPr/>
          </p:nvSpPr>
          <p:spPr>
            <a:xfrm>
              <a:off x="1122848" y="2486615"/>
              <a:ext cx="55675" cy="234000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DF3414C-A1C8-BB82-2B0C-1A490BDBABC2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9EB46045-2DD1-CF6E-E70C-429B26D5209F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" name="직각 삼각형[R] 3">
              <a:extLst>
                <a:ext uri="{FF2B5EF4-FFF2-40B4-BE49-F238E27FC236}">
                  <a16:creationId xmlns:a16="http://schemas.microsoft.com/office/drawing/2014/main" id="{0A0857A4-FE56-EC45-F163-F603422516C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33" name="직선 연결선[R] 32">
              <a:extLst>
                <a:ext uri="{FF2B5EF4-FFF2-40B4-BE49-F238E27FC236}">
                  <a16:creationId xmlns:a16="http://schemas.microsoft.com/office/drawing/2014/main" id="{FC04E832-7AF5-878A-A9EE-53738C016CB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5561E7-D78D-6A00-00FB-6C036CC81B6A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74B14E-4D75-4837-13F1-4B95612929AF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997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3F05C2E6-1804-D771-5EE0-44415CB7BEEA}"/>
              </a:ext>
            </a:extLst>
          </p:cNvPr>
          <p:cNvSpPr/>
          <p:nvPr/>
        </p:nvSpPr>
        <p:spPr>
          <a:xfrm>
            <a:off x="0" y="1896181"/>
            <a:ext cx="9906000" cy="4682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FBA0390B-EAF8-1BC8-2219-95E818394E90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16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BD4C2D70-2B88-A525-D667-559C956F67F8}"/>
              </a:ext>
            </a:extLst>
          </p:cNvPr>
          <p:cNvGrpSpPr/>
          <p:nvPr/>
        </p:nvGrpSpPr>
        <p:grpSpPr>
          <a:xfrm>
            <a:off x="0" y="1237550"/>
            <a:ext cx="7578228" cy="571503"/>
            <a:chOff x="0" y="1237550"/>
            <a:chExt cx="7578228" cy="571503"/>
          </a:xfrm>
        </p:grpSpPr>
        <p:grpSp>
          <p:nvGrpSpPr>
            <p:cNvPr id="220" name="그룹 219">
              <a:extLst>
                <a:ext uri="{FF2B5EF4-FFF2-40B4-BE49-F238E27FC236}">
                  <a16:creationId xmlns:a16="http://schemas.microsoft.com/office/drawing/2014/main" id="{1C86B6E3-7C9B-FC77-23EB-9DE84BAA7627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221" name="그룹 220">
                <a:extLst>
                  <a:ext uri="{FF2B5EF4-FFF2-40B4-BE49-F238E27FC236}">
                    <a16:creationId xmlns:a16="http://schemas.microsoft.com/office/drawing/2014/main" id="{6010A5BB-58EB-EC7C-27B1-F0A29E794862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23" name="모서리가 둥근 직사각형 222">
                  <a:extLst>
                    <a:ext uri="{FF2B5EF4-FFF2-40B4-BE49-F238E27FC236}">
                      <a16:creationId xmlns:a16="http://schemas.microsoft.com/office/drawing/2014/main" id="{FE2AB2A0-F6AB-3E99-C6F2-628369E2D441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24" name="모서리가 둥근 직사각형 223">
                  <a:extLst>
                    <a:ext uri="{FF2B5EF4-FFF2-40B4-BE49-F238E27FC236}">
                      <a16:creationId xmlns:a16="http://schemas.microsoft.com/office/drawing/2014/main" id="{A0801C6A-831F-8E27-F39A-7D7D0AB277B3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B76D903-83A6-5F1A-F57E-6081E3E19946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4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F78DBE7D-E055-334F-6AAC-57F1AE831907}"/>
                </a:ext>
              </a:extLst>
            </p:cNvPr>
            <p:cNvSpPr txBox="1"/>
            <p:nvPr/>
          </p:nvSpPr>
          <p:spPr>
            <a:xfrm>
              <a:off x="781126" y="1299306"/>
              <a:ext cx="6797102" cy="466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276B2"/>
                  </a:solidFill>
                  <a:latin typeface="+mj-ea"/>
                  <a:ea typeface="+mj-ea"/>
                </a:rPr>
                <a:t>유해위험장소 등에 안전보건표지 부착</a:t>
              </a:r>
              <a:endParaRPr kumimoji="1" lang="ko-Kore-KR" altLang="en-US" sz="2400" b="1" spc="-150" dirty="0">
                <a:solidFill>
                  <a:srgbClr val="5276B2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모서리가 둥근 직사각형 42">
              <a:extLst>
                <a:ext uri="{FF2B5EF4-FFF2-40B4-BE49-F238E27FC236}">
                  <a16:creationId xmlns:a16="http://schemas.microsoft.com/office/drawing/2014/main" id="{98EF4788-2854-C19F-7A30-D60B1427FAD0}"/>
                </a:ext>
              </a:extLst>
            </p:cNvPr>
            <p:cNvSpPr/>
            <p:nvPr/>
          </p:nvSpPr>
          <p:spPr>
            <a:xfrm>
              <a:off x="5823878" y="1346560"/>
              <a:ext cx="815526" cy="371757"/>
            </a:xfrm>
            <a:prstGeom prst="roundRect">
              <a:avLst>
                <a:gd name="adj" fmla="val 16667"/>
              </a:avLst>
            </a:prstGeom>
            <a:solidFill>
              <a:srgbClr val="5175B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b="1" dirty="0">
                  <a:solidFill>
                    <a:schemeClr val="bg1"/>
                  </a:solidFill>
                  <a:latin typeface="+mn-ea"/>
                </a:rPr>
                <a:t>경고</a:t>
              </a:r>
            </a:p>
          </p:txBody>
        </p:sp>
      </p:grpSp>
      <p:grpSp>
        <p:nvGrpSpPr>
          <p:cNvPr id="202" name="그룹 201">
            <a:extLst>
              <a:ext uri="{FF2B5EF4-FFF2-40B4-BE49-F238E27FC236}">
                <a16:creationId xmlns:a16="http://schemas.microsoft.com/office/drawing/2014/main" id="{638E04F5-294C-1EC4-4E95-351F42B53D1B}"/>
              </a:ext>
            </a:extLst>
          </p:cNvPr>
          <p:cNvGrpSpPr/>
          <p:nvPr/>
        </p:nvGrpSpPr>
        <p:grpSpPr>
          <a:xfrm>
            <a:off x="396411" y="2326095"/>
            <a:ext cx="9115485" cy="3193169"/>
            <a:chOff x="376091" y="2326095"/>
            <a:chExt cx="9115485" cy="3193169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8C306E4E-BB2A-BAD8-E648-983FA397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091" y="2326095"/>
              <a:ext cx="1078298" cy="1524115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0E62C5B4-E2CC-1C44-0720-23862CF46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8210" y="2326095"/>
              <a:ext cx="1078298" cy="1524115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3CBEA569-ADD5-E19B-6F9E-E88195918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6062" y="2326095"/>
              <a:ext cx="1078298" cy="1524115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A10D03AC-B50D-2E62-B8B2-87D730853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3092" y="2326095"/>
              <a:ext cx="1078298" cy="1524115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08DE592C-2FA9-F39A-248F-05A0DF336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5996" y="2349876"/>
              <a:ext cx="1078298" cy="1524115"/>
            </a:xfrm>
            <a:prstGeom prst="rect">
              <a:avLst/>
            </a:prstGeom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A8EF3829-0829-973E-93D9-9BD74E424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096"/>
            <a:stretch/>
          </p:blipFill>
          <p:spPr>
            <a:xfrm>
              <a:off x="6119581" y="2374010"/>
              <a:ext cx="1104177" cy="1481153"/>
            </a:xfrm>
            <a:prstGeom prst="rect">
              <a:avLst/>
            </a:prstGeom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2B94761E-EC88-B9EB-0E60-6A73079F7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912" b="-1551"/>
            <a:stretch/>
          </p:blipFill>
          <p:spPr>
            <a:xfrm>
              <a:off x="7247623" y="2351049"/>
              <a:ext cx="1104177" cy="1505286"/>
            </a:xfrm>
            <a:prstGeom prst="rect">
              <a:avLst/>
            </a:prstGeom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C432F4D4-21B4-EEC2-EFA5-D3A9AC71F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838" b="-1287"/>
            <a:stretch/>
          </p:blipFill>
          <p:spPr>
            <a:xfrm>
              <a:off x="8387399" y="2351049"/>
              <a:ext cx="1104177" cy="1505286"/>
            </a:xfrm>
            <a:prstGeom prst="rect">
              <a:avLst/>
            </a:prstGeom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10B103F2-9837-C656-3F89-610A2B6E5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551" b="-1207"/>
            <a:stretch/>
          </p:blipFill>
          <p:spPr>
            <a:xfrm>
              <a:off x="954433" y="3995149"/>
              <a:ext cx="1104177" cy="1524115"/>
            </a:xfrm>
            <a:prstGeom prst="rect">
              <a:avLst/>
            </a:prstGeom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F34C78CD-0A26-7EC5-C87D-1510E2073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605" b="1909"/>
            <a:stretch/>
          </p:blipFill>
          <p:spPr>
            <a:xfrm>
              <a:off x="2106664" y="3994504"/>
              <a:ext cx="1104177" cy="1505847"/>
            </a:xfrm>
            <a:prstGeom prst="rect">
              <a:avLst/>
            </a:prstGeom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C98670C4-0EA4-B32D-4697-3CD4A28D1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5294"/>
            <a:stretch/>
          </p:blipFill>
          <p:spPr>
            <a:xfrm>
              <a:off x="3254347" y="3994504"/>
              <a:ext cx="1116986" cy="1495218"/>
            </a:xfrm>
            <a:prstGeom prst="rect">
              <a:avLst/>
            </a:prstGeom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CEB2B33C-878A-9711-118C-F0C23CE18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5335"/>
            <a:stretch/>
          </p:blipFill>
          <p:spPr>
            <a:xfrm>
              <a:off x="4402511" y="3995147"/>
              <a:ext cx="1116986" cy="1494575"/>
            </a:xfrm>
            <a:prstGeom prst="rect">
              <a:avLst/>
            </a:prstGeom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8570450A-2BB8-1879-94E9-347D19207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5294"/>
            <a:stretch/>
          </p:blipFill>
          <p:spPr>
            <a:xfrm>
              <a:off x="5550066" y="3994505"/>
              <a:ext cx="1116986" cy="1495217"/>
            </a:xfrm>
            <a:prstGeom prst="rect">
              <a:avLst/>
            </a:prstGeom>
          </p:spPr>
        </p:pic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792B8C39-3229-6559-9CEA-7B10AF49D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5502"/>
            <a:stretch/>
          </p:blipFill>
          <p:spPr>
            <a:xfrm>
              <a:off x="6690404" y="3997780"/>
              <a:ext cx="1116986" cy="1491942"/>
            </a:xfrm>
            <a:prstGeom prst="rect">
              <a:avLst/>
            </a:prstGeom>
          </p:spPr>
        </p:pic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97B5A2B9-9F11-1F09-CC0A-20EAB0595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5294"/>
            <a:stretch/>
          </p:blipFill>
          <p:spPr>
            <a:xfrm>
              <a:off x="7839507" y="3994505"/>
              <a:ext cx="1116986" cy="1495217"/>
            </a:xfrm>
            <a:prstGeom prst="rect">
              <a:avLst/>
            </a:prstGeom>
          </p:spPr>
        </p:pic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5F7BC02F-F47A-DE7C-6D17-7183EB3D640E}"/>
                </a:ext>
              </a:extLst>
            </p:cNvPr>
            <p:cNvSpPr/>
            <p:nvPr/>
          </p:nvSpPr>
          <p:spPr>
            <a:xfrm>
              <a:off x="381763" y="2344920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72E31B4E-0EBE-E97D-3009-7AAE3C7B4618}"/>
                </a:ext>
              </a:extLst>
            </p:cNvPr>
            <p:cNvSpPr/>
            <p:nvPr/>
          </p:nvSpPr>
          <p:spPr>
            <a:xfrm>
              <a:off x="1529677" y="2344920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8969826E-1B06-3512-20E5-9A4177A57131}"/>
                </a:ext>
              </a:extLst>
            </p:cNvPr>
            <p:cNvSpPr/>
            <p:nvPr/>
          </p:nvSpPr>
          <p:spPr>
            <a:xfrm>
              <a:off x="2680329" y="2344381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67661C05-DB26-0621-C76D-6CA54395A15A}"/>
                </a:ext>
              </a:extLst>
            </p:cNvPr>
            <p:cNvSpPr/>
            <p:nvPr/>
          </p:nvSpPr>
          <p:spPr>
            <a:xfrm>
              <a:off x="3823914" y="2349876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240DDAB3-0558-A3E5-94FF-2E844D0066EF}"/>
                </a:ext>
              </a:extLst>
            </p:cNvPr>
            <p:cNvSpPr/>
            <p:nvPr/>
          </p:nvSpPr>
          <p:spPr>
            <a:xfrm>
              <a:off x="4975996" y="2349875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F3B1A0E9-4F92-6E11-9F42-DCC29B76EE5A}"/>
                </a:ext>
              </a:extLst>
            </p:cNvPr>
            <p:cNvSpPr/>
            <p:nvPr/>
          </p:nvSpPr>
          <p:spPr>
            <a:xfrm>
              <a:off x="6128249" y="2348010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D38BD4D6-FCFE-5DB9-B88A-E30A3B489373}"/>
                </a:ext>
              </a:extLst>
            </p:cNvPr>
            <p:cNvSpPr/>
            <p:nvPr/>
          </p:nvSpPr>
          <p:spPr>
            <a:xfrm>
              <a:off x="7256928" y="2346110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968CBB8F-2BD8-F85B-F282-6E99CEA95C14}"/>
                </a:ext>
              </a:extLst>
            </p:cNvPr>
            <p:cNvSpPr/>
            <p:nvPr/>
          </p:nvSpPr>
          <p:spPr>
            <a:xfrm>
              <a:off x="8407581" y="2345571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E392F21E-7BB7-CBB4-6825-786DDCB03BDD}"/>
                </a:ext>
              </a:extLst>
            </p:cNvPr>
            <p:cNvSpPr/>
            <p:nvPr/>
          </p:nvSpPr>
          <p:spPr>
            <a:xfrm>
              <a:off x="968929" y="3997781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847A1C12-8A4A-1CBD-C290-BAA0E6D25EB2}"/>
                </a:ext>
              </a:extLst>
            </p:cNvPr>
            <p:cNvSpPr/>
            <p:nvPr/>
          </p:nvSpPr>
          <p:spPr>
            <a:xfrm>
              <a:off x="2121010" y="3997780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0486D45A-5245-3705-4130-DEBFBC1B48F6}"/>
                </a:ext>
              </a:extLst>
            </p:cNvPr>
            <p:cNvSpPr/>
            <p:nvPr/>
          </p:nvSpPr>
          <p:spPr>
            <a:xfrm>
              <a:off x="3275401" y="3990195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74CE6D9B-E343-C774-93A9-F55B21AF6F3E}"/>
                </a:ext>
              </a:extLst>
            </p:cNvPr>
            <p:cNvSpPr/>
            <p:nvPr/>
          </p:nvSpPr>
          <p:spPr>
            <a:xfrm>
              <a:off x="4423315" y="3990195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7" name="직사각형 196">
              <a:extLst>
                <a:ext uri="{FF2B5EF4-FFF2-40B4-BE49-F238E27FC236}">
                  <a16:creationId xmlns:a16="http://schemas.microsoft.com/office/drawing/2014/main" id="{7A1153AD-4DD3-12CF-8496-548D4D7D4450}"/>
                </a:ext>
              </a:extLst>
            </p:cNvPr>
            <p:cNvSpPr/>
            <p:nvPr/>
          </p:nvSpPr>
          <p:spPr>
            <a:xfrm>
              <a:off x="5565549" y="3989655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14367635-6AE0-5B29-1AF6-486BEBBC5F6C}"/>
                </a:ext>
              </a:extLst>
            </p:cNvPr>
            <p:cNvSpPr/>
            <p:nvPr/>
          </p:nvSpPr>
          <p:spPr>
            <a:xfrm>
              <a:off x="6709134" y="3995151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9" name="직사각형 198">
              <a:extLst>
                <a:ext uri="{FF2B5EF4-FFF2-40B4-BE49-F238E27FC236}">
                  <a16:creationId xmlns:a16="http://schemas.microsoft.com/office/drawing/2014/main" id="{B0CC952A-F8C6-DF1E-7E3F-5F8092787BE6}"/>
                </a:ext>
              </a:extLst>
            </p:cNvPr>
            <p:cNvSpPr/>
            <p:nvPr/>
          </p:nvSpPr>
          <p:spPr>
            <a:xfrm>
              <a:off x="7861215" y="3995150"/>
              <a:ext cx="1068979" cy="15052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grpSp>
        <p:nvGrpSpPr>
          <p:cNvPr id="203" name="그룹 202">
            <a:extLst>
              <a:ext uri="{FF2B5EF4-FFF2-40B4-BE49-F238E27FC236}">
                <a16:creationId xmlns:a16="http://schemas.microsoft.com/office/drawing/2014/main" id="{C9DA051A-C4BA-D1F4-344D-BC1458EFC4A0}"/>
              </a:ext>
            </a:extLst>
          </p:cNvPr>
          <p:cNvGrpSpPr/>
          <p:nvPr/>
        </p:nvGrpSpPr>
        <p:grpSpPr>
          <a:xfrm>
            <a:off x="2011113" y="5971043"/>
            <a:ext cx="5883774" cy="408301"/>
            <a:chOff x="1260674" y="6140250"/>
            <a:chExt cx="5883774" cy="408301"/>
          </a:xfrm>
        </p:grpSpPr>
        <p:sp>
          <p:nvSpPr>
            <p:cNvPr id="204" name="모서리가 둥근 직사각형 203">
              <a:extLst>
                <a:ext uri="{FF2B5EF4-FFF2-40B4-BE49-F238E27FC236}">
                  <a16:creationId xmlns:a16="http://schemas.microsoft.com/office/drawing/2014/main" id="{5B1617ED-9070-7D67-A795-FF8371F0DE62}"/>
                </a:ext>
              </a:extLst>
            </p:cNvPr>
            <p:cNvSpPr/>
            <p:nvPr/>
          </p:nvSpPr>
          <p:spPr>
            <a:xfrm>
              <a:off x="1306442" y="6183297"/>
              <a:ext cx="5838006" cy="3652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>
                <a:buClr>
                  <a:srgbClr val="33CCCC"/>
                </a:buClr>
              </a:pPr>
              <a:endParaRPr lang="en-US" altLang="ko-KR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grpSp>
          <p:nvGrpSpPr>
            <p:cNvPr id="205" name="그룹 204">
              <a:extLst>
                <a:ext uri="{FF2B5EF4-FFF2-40B4-BE49-F238E27FC236}">
                  <a16:creationId xmlns:a16="http://schemas.microsoft.com/office/drawing/2014/main" id="{85228D3A-DE8F-3C22-724E-CF068F061153}"/>
                </a:ext>
              </a:extLst>
            </p:cNvPr>
            <p:cNvGrpSpPr/>
            <p:nvPr/>
          </p:nvGrpSpPr>
          <p:grpSpPr>
            <a:xfrm>
              <a:off x="1260674" y="6140250"/>
              <a:ext cx="5838006" cy="365254"/>
              <a:chOff x="3238145" y="7839101"/>
              <a:chExt cx="5501594" cy="365254"/>
            </a:xfrm>
          </p:grpSpPr>
          <p:sp>
            <p:nvSpPr>
              <p:cNvPr id="206" name="모서리가 둥근 직사각형 205">
                <a:extLst>
                  <a:ext uri="{FF2B5EF4-FFF2-40B4-BE49-F238E27FC236}">
                    <a16:creationId xmlns:a16="http://schemas.microsoft.com/office/drawing/2014/main" id="{EAF95C0F-C85E-18B4-03F2-D7568C6F1A95}"/>
                  </a:ext>
                </a:extLst>
              </p:cNvPr>
              <p:cNvSpPr/>
              <p:nvPr/>
            </p:nvSpPr>
            <p:spPr>
              <a:xfrm>
                <a:off x="3238145" y="7839101"/>
                <a:ext cx="5501594" cy="365254"/>
              </a:xfrm>
              <a:prstGeom prst="roundRect">
                <a:avLst/>
              </a:prstGeom>
              <a:solidFill>
                <a:schemeClr val="bg1"/>
              </a:solidFill>
              <a:ln w="158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buClr>
                    <a:srgbClr val="33CCCC"/>
                  </a:buClr>
                </a:pPr>
                <a:r>
                  <a:rPr lang="ko-KR" altLang="en-US" sz="1600" b="1" spc="-150" dirty="0">
                    <a:solidFill>
                      <a:srgbClr val="5175B2"/>
                    </a:solidFill>
                    <a:latin typeface="+mn-ea"/>
                  </a:rPr>
                  <a:t>안전 </a:t>
                </a:r>
                <a:r>
                  <a:rPr lang="en-US" altLang="ko-KR" sz="1600" b="1" spc="-150" dirty="0">
                    <a:solidFill>
                      <a:srgbClr val="5175B2"/>
                    </a:solidFill>
                    <a:latin typeface="+mn-ea"/>
                  </a:rPr>
                  <a:t>· </a:t>
                </a:r>
                <a:r>
                  <a:rPr lang="ko-KR" altLang="en-US" sz="1600" b="1" spc="-150" dirty="0">
                    <a:solidFill>
                      <a:srgbClr val="5175B2"/>
                    </a:solidFill>
                    <a:latin typeface="+mn-ea"/>
                  </a:rPr>
                  <a:t>보건표지의 종류와 형태  </a:t>
                </a:r>
                <a:r>
                  <a:rPr lang="ko-KR" altLang="en-US" sz="1600" b="1" spc="-150" dirty="0">
                    <a:solidFill>
                      <a:prstClr val="black"/>
                    </a:solidFill>
                    <a:latin typeface="+mn-ea"/>
                  </a:rPr>
                  <a:t>    </a:t>
                </a:r>
                <a:r>
                  <a:rPr lang="ko-KR" altLang="en-US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산업안전보건법 시행규칙 </a:t>
                </a:r>
                <a:r>
                  <a:rPr lang="en-US" altLang="ko-KR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[</a:t>
                </a:r>
                <a:r>
                  <a:rPr lang="ko-KR" altLang="en-US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별표</a:t>
                </a:r>
                <a:r>
                  <a:rPr lang="en-US" altLang="ko-KR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6] </a:t>
                </a:r>
              </a:p>
            </p:txBody>
          </p:sp>
          <p:sp>
            <p:nvSpPr>
              <p:cNvPr id="207" name="삼각형 206">
                <a:extLst>
                  <a:ext uri="{FF2B5EF4-FFF2-40B4-BE49-F238E27FC236}">
                    <a16:creationId xmlns:a16="http://schemas.microsoft.com/office/drawing/2014/main" id="{5C407F0C-B6EF-1A40-75A5-C9343978AFE6}"/>
                  </a:ext>
                </a:extLst>
              </p:cNvPr>
              <p:cNvSpPr/>
              <p:nvPr/>
            </p:nvSpPr>
            <p:spPr>
              <a:xfrm rot="5400000">
                <a:off x="5831238" y="7968807"/>
                <a:ext cx="122777" cy="10584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latin typeface="+mn-ea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36622911-81B2-C450-3BBA-C429263A35E1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29837A00-C83D-1C31-B53A-9B9B1D474062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" name="직각 삼각형[R] 3">
              <a:extLst>
                <a:ext uri="{FF2B5EF4-FFF2-40B4-BE49-F238E27FC236}">
                  <a16:creationId xmlns:a16="http://schemas.microsoft.com/office/drawing/2014/main" id="{57EA3165-A9EF-31A7-5680-AC6F2232870D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5" name="직선 연결선[R] 4">
              <a:extLst>
                <a:ext uri="{FF2B5EF4-FFF2-40B4-BE49-F238E27FC236}">
                  <a16:creationId xmlns:a16="http://schemas.microsoft.com/office/drawing/2014/main" id="{5218D276-DEBE-D01D-7A7D-69434A97F7E3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08AC00-3935-A52A-F78E-0F1EE225B4CE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B426C4-49D9-C38A-1681-CD42912560C8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80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960292-56F2-E788-5130-FD8193463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66"/>
          <a:stretch/>
        </p:blipFill>
        <p:spPr>
          <a:xfrm>
            <a:off x="8237839" y="0"/>
            <a:ext cx="1236316" cy="216926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AFC2D35-296C-8516-A91C-CFE9E0BD0AAA}"/>
              </a:ext>
            </a:extLst>
          </p:cNvPr>
          <p:cNvGrpSpPr/>
          <p:nvPr/>
        </p:nvGrpSpPr>
        <p:grpSpPr>
          <a:xfrm>
            <a:off x="366407" y="211839"/>
            <a:ext cx="9260582" cy="6442869"/>
            <a:chOff x="366407" y="211839"/>
            <a:chExt cx="9260582" cy="644286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8608EBF0-DC4F-D7B9-F3D8-46C5F208E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407" y="211839"/>
              <a:ext cx="6780177" cy="75335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F378D6A-4D01-5DF8-C9DE-5E9B95AC3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574" y="6167312"/>
              <a:ext cx="1367415" cy="487396"/>
            </a:xfrm>
            <a:prstGeom prst="rect">
              <a:avLst/>
            </a:prstGeom>
          </p:spPr>
        </p:pic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61EDFC44-4BFC-A4D5-C2E7-4560210C587E}"/>
                </a:ext>
              </a:extLst>
            </p:cNvPr>
            <p:cNvGrpSpPr/>
            <p:nvPr/>
          </p:nvGrpSpPr>
          <p:grpSpPr>
            <a:xfrm>
              <a:off x="560418" y="1063873"/>
              <a:ext cx="7100771" cy="1531646"/>
              <a:chOff x="560418" y="1063873"/>
              <a:chExt cx="7100771" cy="1531646"/>
            </a:xfrm>
          </p:grpSpPr>
          <p:sp>
            <p:nvSpPr>
              <p:cNvPr id="15" name="자유형 14">
                <a:extLst>
                  <a:ext uri="{FF2B5EF4-FFF2-40B4-BE49-F238E27FC236}">
                    <a16:creationId xmlns:a16="http://schemas.microsoft.com/office/drawing/2014/main" id="{FD0582B1-EC49-12D7-75EC-CD10AE31B6FA}"/>
                  </a:ext>
                </a:extLst>
              </p:cNvPr>
              <p:cNvSpPr/>
              <p:nvPr/>
            </p:nvSpPr>
            <p:spPr>
              <a:xfrm>
                <a:off x="560418" y="1088773"/>
                <a:ext cx="338554" cy="338554"/>
              </a:xfrm>
              <a:custGeom>
                <a:avLst/>
                <a:gdLst>
                  <a:gd name="connsiteX0" fmla="*/ 0 w 447474"/>
                  <a:gd name="connsiteY0" fmla="*/ 0 h 447474"/>
                  <a:gd name="connsiteX1" fmla="*/ 191989 w 447474"/>
                  <a:gd name="connsiteY1" fmla="*/ 0 h 447474"/>
                  <a:gd name="connsiteX2" fmla="*/ 223736 w 447474"/>
                  <a:gd name="connsiteY2" fmla="*/ 0 h 447474"/>
                  <a:gd name="connsiteX3" fmla="*/ 255485 w 447474"/>
                  <a:gd name="connsiteY3" fmla="*/ 0 h 447474"/>
                  <a:gd name="connsiteX4" fmla="*/ 302504 w 447474"/>
                  <a:gd name="connsiteY4" fmla="*/ 0 h 447474"/>
                  <a:gd name="connsiteX5" fmla="*/ 447474 w 447474"/>
                  <a:gd name="connsiteY5" fmla="*/ 0 h 447474"/>
                  <a:gd name="connsiteX6" fmla="*/ 447474 w 447474"/>
                  <a:gd name="connsiteY6" fmla="*/ 191989 h 447474"/>
                  <a:gd name="connsiteX7" fmla="*/ 447474 w 447474"/>
                  <a:gd name="connsiteY7" fmla="*/ 255485 h 447474"/>
                  <a:gd name="connsiteX8" fmla="*/ 447474 w 447474"/>
                  <a:gd name="connsiteY8" fmla="*/ 447474 h 447474"/>
                  <a:gd name="connsiteX9" fmla="*/ 255485 w 447474"/>
                  <a:gd name="connsiteY9" fmla="*/ 447474 h 447474"/>
                  <a:gd name="connsiteX10" fmla="*/ 223736 w 447474"/>
                  <a:gd name="connsiteY10" fmla="*/ 447474 h 447474"/>
                  <a:gd name="connsiteX11" fmla="*/ 191989 w 447474"/>
                  <a:gd name="connsiteY11" fmla="*/ 447474 h 447474"/>
                  <a:gd name="connsiteX12" fmla="*/ 0 w 447474"/>
                  <a:gd name="connsiteY12" fmla="*/ 255485 h 447474"/>
                  <a:gd name="connsiteX13" fmla="*/ 0 w 447474"/>
                  <a:gd name="connsiteY13" fmla="*/ 231775 h 447474"/>
                  <a:gd name="connsiteX14" fmla="*/ 0 w 447474"/>
                  <a:gd name="connsiteY14" fmla="*/ 191989 h 44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7474" h="447474">
                    <a:moveTo>
                      <a:pt x="0" y="0"/>
                    </a:moveTo>
                    <a:lnTo>
                      <a:pt x="191989" y="0"/>
                    </a:lnTo>
                    <a:lnTo>
                      <a:pt x="223736" y="0"/>
                    </a:lnTo>
                    <a:lnTo>
                      <a:pt x="255485" y="0"/>
                    </a:lnTo>
                    <a:lnTo>
                      <a:pt x="302504" y="0"/>
                    </a:lnTo>
                    <a:lnTo>
                      <a:pt x="447474" y="0"/>
                    </a:lnTo>
                    <a:lnTo>
                      <a:pt x="447474" y="191989"/>
                    </a:lnTo>
                    <a:lnTo>
                      <a:pt x="447474" y="255485"/>
                    </a:lnTo>
                    <a:lnTo>
                      <a:pt x="447474" y="447474"/>
                    </a:lnTo>
                    <a:lnTo>
                      <a:pt x="255485" y="447474"/>
                    </a:lnTo>
                    <a:lnTo>
                      <a:pt x="223736" y="447474"/>
                    </a:lnTo>
                    <a:lnTo>
                      <a:pt x="191989" y="447474"/>
                    </a:lnTo>
                    <a:cubicBezTo>
                      <a:pt x="85956" y="447474"/>
                      <a:pt x="0" y="361518"/>
                      <a:pt x="0" y="255485"/>
                    </a:cubicBezTo>
                    <a:lnTo>
                      <a:pt x="0" y="231775"/>
                    </a:lnTo>
                    <a:lnTo>
                      <a:pt x="0" y="191989"/>
                    </a:lnTo>
                    <a:close/>
                  </a:path>
                </a:pathLst>
              </a:custGeom>
              <a:solidFill>
                <a:srgbClr val="DE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F7FA3A-7EDA-34A4-D88E-3380184D74E8}"/>
                  </a:ext>
                </a:extLst>
              </p:cNvPr>
              <p:cNvSpPr txBox="1"/>
              <p:nvPr/>
            </p:nvSpPr>
            <p:spPr>
              <a:xfrm>
                <a:off x="614620" y="1063873"/>
                <a:ext cx="2237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ko-Kore-KR" b="1" i="0" dirty="0">
                    <a:solidFill>
                      <a:schemeClr val="bg1"/>
                    </a:solidFill>
                    <a:effectLst/>
                    <a:latin typeface="+mn-ea"/>
                  </a:rPr>
                  <a:t>I</a:t>
                </a:r>
                <a:endParaRPr kumimoji="1" lang="ko-Kore-KR" altLang="en-US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C19F31-746F-C2B5-4C87-8DB2F043FB53}"/>
                  </a:ext>
                </a:extLst>
              </p:cNvPr>
              <p:cNvSpPr txBox="1"/>
              <p:nvPr/>
            </p:nvSpPr>
            <p:spPr>
              <a:xfrm>
                <a:off x="919336" y="1108952"/>
                <a:ext cx="52752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600" b="1" i="0" dirty="0">
                    <a:solidFill>
                      <a:srgbClr val="DE5F84"/>
                    </a:solidFill>
                    <a:effectLst/>
                    <a:latin typeface="+mn-ea"/>
                  </a:rPr>
                  <a:t>예비산업인력의 직장생활</a:t>
                </a:r>
                <a:endParaRPr kumimoji="1" lang="ko-Kore-KR" altLang="en-US" sz="1600" b="1" dirty="0">
                  <a:solidFill>
                    <a:srgbClr val="DE5F84"/>
                  </a:solidFill>
                  <a:latin typeface="+mn-ea"/>
                </a:endParaRPr>
              </a:p>
            </p:txBody>
          </p:sp>
          <p:cxnSp>
            <p:nvCxnSpPr>
              <p:cNvPr id="19" name="직선 연결선[R] 18">
                <a:extLst>
                  <a:ext uri="{FF2B5EF4-FFF2-40B4-BE49-F238E27FC236}">
                    <a16:creationId xmlns:a16="http://schemas.microsoft.com/office/drawing/2014/main" id="{070C4274-D59A-EA52-57DA-5E3DF36218BB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 flipV="1">
                <a:off x="560418" y="1088772"/>
                <a:ext cx="7100771" cy="1"/>
              </a:xfrm>
              <a:prstGeom prst="line">
                <a:avLst/>
              </a:prstGeom>
              <a:ln w="12700">
                <a:solidFill>
                  <a:srgbClr val="DE5F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41461A9-909F-FC41-3C88-9A3455EC3232}"/>
                  </a:ext>
                </a:extLst>
              </p:cNvPr>
              <p:cNvSpPr txBox="1"/>
              <p:nvPr/>
            </p:nvSpPr>
            <p:spPr>
              <a:xfrm>
                <a:off x="1050003" y="1508875"/>
                <a:ext cx="6611186" cy="10866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en-US" altLang="ko-KR" sz="1300" spc="-120" dirty="0">
                    <a:latin typeface="+mn-ea"/>
                  </a:rPr>
                  <a:t>1. </a:t>
                </a:r>
                <a:r>
                  <a:rPr lang="ko-KR" altLang="en-US" sz="1300" spc="-120" dirty="0">
                    <a:latin typeface="+mn-ea"/>
                  </a:rPr>
                  <a:t>직장에 들어가면</a:t>
                </a:r>
                <a:endParaRPr lang="en-US" altLang="ko-KR" sz="1300" spc="-120" dirty="0">
                  <a:latin typeface="+mn-ea"/>
                </a:endParaRP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en-US" altLang="ko-KR" sz="1300" spc="-120" dirty="0">
                    <a:latin typeface="+mn-ea"/>
                  </a:rPr>
                  <a:t>2. </a:t>
                </a:r>
                <a:r>
                  <a:rPr lang="ko-KR" altLang="en-US" sz="1300" spc="-120" dirty="0" err="1">
                    <a:latin typeface="+mn-ea"/>
                  </a:rPr>
                  <a:t>신규입사자</a:t>
                </a:r>
                <a:r>
                  <a:rPr lang="ko-KR" altLang="en-US" sz="1300" spc="-120" dirty="0">
                    <a:latin typeface="+mn-ea"/>
                  </a:rPr>
                  <a:t> 산업현장 재해발생현황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en-US" altLang="ko-KR" sz="1300" spc="-120" dirty="0">
                    <a:latin typeface="+mn-ea"/>
                  </a:rPr>
                  <a:t>3. </a:t>
                </a:r>
                <a:r>
                  <a:rPr lang="ko-KR" altLang="en-US" sz="1300" spc="-120" dirty="0">
                    <a:latin typeface="+mn-ea"/>
                  </a:rPr>
                  <a:t>안전보건 활동의 첫걸음</a:t>
                </a:r>
                <a:r>
                  <a:rPr lang="en-US" altLang="ko-KR" sz="1300" spc="-120" dirty="0">
                    <a:latin typeface="+mn-ea"/>
                  </a:rPr>
                  <a:t>, </a:t>
                </a:r>
                <a:r>
                  <a:rPr lang="ko-KR" altLang="en-US" sz="1300" spc="-120" dirty="0">
                    <a:latin typeface="+mn-ea"/>
                  </a:rPr>
                  <a:t>안전보건교육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en-US" altLang="ko-KR" sz="1300" spc="-120" dirty="0">
                    <a:latin typeface="+mn-ea"/>
                  </a:rPr>
                  <a:t>4. </a:t>
                </a:r>
                <a:r>
                  <a:rPr lang="ko-KR" altLang="en-US" sz="1300" spc="-120" dirty="0">
                    <a:latin typeface="+mn-ea"/>
                  </a:rPr>
                  <a:t>작업 전 안전점검 등 안전의 </a:t>
                </a:r>
                <a:r>
                  <a:rPr lang="ko-KR" altLang="en-US" sz="1300" spc="-120" dirty="0" err="1">
                    <a:latin typeface="+mn-ea"/>
                  </a:rPr>
                  <a:t>습관화ㆍ생활화</a:t>
                </a:r>
                <a:r>
                  <a:rPr lang="ko-KR" altLang="en-US" sz="1300" spc="-120" dirty="0">
                    <a:latin typeface="+mn-ea"/>
                  </a:rPr>
                  <a:t> </a:t>
                </a:r>
                <a:endParaRPr lang="en-US" altLang="ko-KR" sz="1300" spc="-120" dirty="0">
                  <a:latin typeface="+mn-ea"/>
                </a:endParaRPr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41136F91-11AD-C87F-26AF-AEB759210D6E}"/>
                </a:ext>
              </a:extLst>
            </p:cNvPr>
            <p:cNvGrpSpPr/>
            <p:nvPr/>
          </p:nvGrpSpPr>
          <p:grpSpPr>
            <a:xfrm>
              <a:off x="560418" y="2794938"/>
              <a:ext cx="7490509" cy="2910791"/>
              <a:chOff x="560418" y="2730836"/>
              <a:chExt cx="7490509" cy="2910791"/>
            </a:xfrm>
          </p:grpSpPr>
          <p:sp>
            <p:nvSpPr>
              <p:cNvPr id="31" name="자유형 30">
                <a:extLst>
                  <a:ext uri="{FF2B5EF4-FFF2-40B4-BE49-F238E27FC236}">
                    <a16:creationId xmlns:a16="http://schemas.microsoft.com/office/drawing/2014/main" id="{01442628-29EF-695E-4AE3-6A81FD99CFBE}"/>
                  </a:ext>
                </a:extLst>
              </p:cNvPr>
              <p:cNvSpPr/>
              <p:nvPr/>
            </p:nvSpPr>
            <p:spPr>
              <a:xfrm>
                <a:off x="560418" y="2755736"/>
                <a:ext cx="338554" cy="338554"/>
              </a:xfrm>
              <a:custGeom>
                <a:avLst/>
                <a:gdLst>
                  <a:gd name="connsiteX0" fmla="*/ 0 w 447474"/>
                  <a:gd name="connsiteY0" fmla="*/ 0 h 447474"/>
                  <a:gd name="connsiteX1" fmla="*/ 191989 w 447474"/>
                  <a:gd name="connsiteY1" fmla="*/ 0 h 447474"/>
                  <a:gd name="connsiteX2" fmla="*/ 223736 w 447474"/>
                  <a:gd name="connsiteY2" fmla="*/ 0 h 447474"/>
                  <a:gd name="connsiteX3" fmla="*/ 255485 w 447474"/>
                  <a:gd name="connsiteY3" fmla="*/ 0 h 447474"/>
                  <a:gd name="connsiteX4" fmla="*/ 302504 w 447474"/>
                  <a:gd name="connsiteY4" fmla="*/ 0 h 447474"/>
                  <a:gd name="connsiteX5" fmla="*/ 447474 w 447474"/>
                  <a:gd name="connsiteY5" fmla="*/ 0 h 447474"/>
                  <a:gd name="connsiteX6" fmla="*/ 447474 w 447474"/>
                  <a:gd name="connsiteY6" fmla="*/ 191989 h 447474"/>
                  <a:gd name="connsiteX7" fmla="*/ 447474 w 447474"/>
                  <a:gd name="connsiteY7" fmla="*/ 255485 h 447474"/>
                  <a:gd name="connsiteX8" fmla="*/ 447474 w 447474"/>
                  <a:gd name="connsiteY8" fmla="*/ 447474 h 447474"/>
                  <a:gd name="connsiteX9" fmla="*/ 255485 w 447474"/>
                  <a:gd name="connsiteY9" fmla="*/ 447474 h 447474"/>
                  <a:gd name="connsiteX10" fmla="*/ 223736 w 447474"/>
                  <a:gd name="connsiteY10" fmla="*/ 447474 h 447474"/>
                  <a:gd name="connsiteX11" fmla="*/ 191989 w 447474"/>
                  <a:gd name="connsiteY11" fmla="*/ 447474 h 447474"/>
                  <a:gd name="connsiteX12" fmla="*/ 0 w 447474"/>
                  <a:gd name="connsiteY12" fmla="*/ 255485 h 447474"/>
                  <a:gd name="connsiteX13" fmla="*/ 0 w 447474"/>
                  <a:gd name="connsiteY13" fmla="*/ 231775 h 447474"/>
                  <a:gd name="connsiteX14" fmla="*/ 0 w 447474"/>
                  <a:gd name="connsiteY14" fmla="*/ 191989 h 44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7474" h="447474">
                    <a:moveTo>
                      <a:pt x="0" y="0"/>
                    </a:moveTo>
                    <a:lnTo>
                      <a:pt x="191989" y="0"/>
                    </a:lnTo>
                    <a:lnTo>
                      <a:pt x="223736" y="0"/>
                    </a:lnTo>
                    <a:lnTo>
                      <a:pt x="255485" y="0"/>
                    </a:lnTo>
                    <a:lnTo>
                      <a:pt x="302504" y="0"/>
                    </a:lnTo>
                    <a:lnTo>
                      <a:pt x="447474" y="0"/>
                    </a:lnTo>
                    <a:lnTo>
                      <a:pt x="447474" y="191989"/>
                    </a:lnTo>
                    <a:lnTo>
                      <a:pt x="447474" y="255485"/>
                    </a:lnTo>
                    <a:lnTo>
                      <a:pt x="447474" y="447474"/>
                    </a:lnTo>
                    <a:lnTo>
                      <a:pt x="255485" y="447474"/>
                    </a:lnTo>
                    <a:lnTo>
                      <a:pt x="223736" y="447474"/>
                    </a:lnTo>
                    <a:lnTo>
                      <a:pt x="191989" y="447474"/>
                    </a:lnTo>
                    <a:cubicBezTo>
                      <a:pt x="85956" y="447474"/>
                      <a:pt x="0" y="361518"/>
                      <a:pt x="0" y="255485"/>
                    </a:cubicBezTo>
                    <a:lnTo>
                      <a:pt x="0" y="231775"/>
                    </a:lnTo>
                    <a:lnTo>
                      <a:pt x="0" y="191989"/>
                    </a:lnTo>
                    <a:close/>
                  </a:path>
                </a:pathLst>
              </a:custGeom>
              <a:solidFill>
                <a:srgbClr val="DE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243D6B4-EA73-BA6F-3889-BFD2C2A09B9F}"/>
                  </a:ext>
                </a:extLst>
              </p:cNvPr>
              <p:cNvSpPr txBox="1"/>
              <p:nvPr/>
            </p:nvSpPr>
            <p:spPr>
              <a:xfrm>
                <a:off x="589905" y="2730836"/>
                <a:ext cx="338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ko-Kore-KR" b="1" i="0" dirty="0">
                    <a:solidFill>
                      <a:schemeClr val="bg1"/>
                    </a:solidFill>
                    <a:effectLst/>
                    <a:latin typeface="+mn-ea"/>
                  </a:rPr>
                  <a:t>II</a:t>
                </a:r>
                <a:endParaRPr kumimoji="1" lang="ko-Kore-KR" altLang="en-US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5B64D4-DB24-D62F-627A-A7ECE5592181}"/>
                  </a:ext>
                </a:extLst>
              </p:cNvPr>
              <p:cNvSpPr txBox="1"/>
              <p:nvPr/>
            </p:nvSpPr>
            <p:spPr>
              <a:xfrm>
                <a:off x="919336" y="2775915"/>
                <a:ext cx="52752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600" b="1" i="0" dirty="0">
                    <a:solidFill>
                      <a:srgbClr val="DE5F84"/>
                    </a:solidFill>
                    <a:effectLst/>
                    <a:latin typeface="+mn-ea"/>
                  </a:rPr>
                  <a:t>안전하고 건강한 직장생활을 위한 가이드</a:t>
                </a:r>
                <a:endParaRPr kumimoji="1" lang="ko-Kore-KR" altLang="en-US" sz="1600" b="1" dirty="0">
                  <a:solidFill>
                    <a:srgbClr val="DE5F84"/>
                  </a:solidFill>
                  <a:latin typeface="+mn-ea"/>
                </a:endParaRPr>
              </a:p>
            </p:txBody>
          </p:sp>
          <p:cxnSp>
            <p:nvCxnSpPr>
              <p:cNvPr id="34" name="직선 연결선[R] 33">
                <a:extLst>
                  <a:ext uri="{FF2B5EF4-FFF2-40B4-BE49-F238E27FC236}">
                    <a16:creationId xmlns:a16="http://schemas.microsoft.com/office/drawing/2014/main" id="{18581026-D610-11AF-4064-380715355370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 flipV="1">
                <a:off x="560418" y="2755735"/>
                <a:ext cx="7100771" cy="1"/>
              </a:xfrm>
              <a:prstGeom prst="line">
                <a:avLst/>
              </a:prstGeom>
              <a:ln w="12700">
                <a:solidFill>
                  <a:srgbClr val="DE5F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C04C7A2-4069-3AD4-7869-6D0FDC1CDCB4}"/>
                  </a:ext>
                </a:extLst>
              </p:cNvPr>
              <p:cNvSpPr txBox="1"/>
              <p:nvPr/>
            </p:nvSpPr>
            <p:spPr>
              <a:xfrm>
                <a:off x="1050003" y="3154600"/>
                <a:ext cx="3429024" cy="24870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1.  </a:t>
                </a:r>
                <a:r>
                  <a:rPr lang="ko-KR" altLang="en-US" sz="1300" spc="-120" dirty="0">
                    <a:latin typeface="+mn-ea"/>
                  </a:rPr>
                  <a:t>산업안전보건 법령 및 안전규정 등 준수 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2.  </a:t>
                </a:r>
                <a:r>
                  <a:rPr lang="ko-KR" altLang="en-US" sz="1300" spc="-120" dirty="0">
                    <a:latin typeface="+mn-ea"/>
                  </a:rPr>
                  <a:t>근로자의 의무와 권리</a:t>
                </a:r>
                <a:endParaRPr lang="en-US" altLang="ko-KR" sz="1300" spc="-120" dirty="0">
                  <a:latin typeface="+mn-ea"/>
                </a:endParaRP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3.  </a:t>
                </a:r>
                <a:r>
                  <a:rPr lang="ko-KR" altLang="en-US" sz="1300" spc="-120" dirty="0">
                    <a:latin typeface="+mn-ea"/>
                  </a:rPr>
                  <a:t>개인 보호구 </a:t>
                </a:r>
                <a:r>
                  <a:rPr lang="ko-KR" altLang="en-US" sz="1300" spc="-120" dirty="0" err="1">
                    <a:latin typeface="+mn-ea"/>
                  </a:rPr>
                  <a:t>지급ㆍ착용</a:t>
                </a:r>
                <a:endParaRPr lang="ko-KR" altLang="en-US" sz="1300" spc="-120" dirty="0">
                  <a:latin typeface="+mn-ea"/>
                </a:endParaRP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4.  </a:t>
                </a:r>
                <a:r>
                  <a:rPr lang="ko-KR" altLang="en-US" sz="1300" spc="-120" dirty="0">
                    <a:latin typeface="+mn-ea"/>
                  </a:rPr>
                  <a:t>유해위험장소 등에 안전보건표지 부착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5.  </a:t>
                </a:r>
                <a:r>
                  <a:rPr lang="ko-KR" altLang="en-US" sz="1300" spc="-120" dirty="0">
                    <a:latin typeface="+mn-ea"/>
                  </a:rPr>
                  <a:t>작업장 내에서의 통행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6.  </a:t>
                </a:r>
                <a:r>
                  <a:rPr lang="ko-KR" altLang="en-US" sz="1300" spc="-120" dirty="0">
                    <a:latin typeface="+mn-ea"/>
                  </a:rPr>
                  <a:t>작업장 정리정돈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7.  </a:t>
                </a:r>
                <a:r>
                  <a:rPr lang="ko-KR" altLang="en-US" sz="1300" spc="-120" dirty="0">
                    <a:latin typeface="+mn-ea"/>
                  </a:rPr>
                  <a:t>유해위험기계기구 방호조치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8.  </a:t>
                </a:r>
                <a:r>
                  <a:rPr lang="ko-KR" altLang="en-US" sz="1300" spc="-120" dirty="0">
                    <a:latin typeface="+mn-ea"/>
                  </a:rPr>
                  <a:t>건강보호장치</a:t>
                </a:r>
                <a:r>
                  <a:rPr lang="en-US" altLang="ko-KR" sz="1300" spc="-120" dirty="0">
                    <a:latin typeface="+mn-ea"/>
                  </a:rPr>
                  <a:t>(</a:t>
                </a:r>
                <a:r>
                  <a:rPr lang="ko-KR" altLang="en-US" sz="1300" spc="-120" dirty="0">
                    <a:latin typeface="+mn-ea"/>
                  </a:rPr>
                  <a:t>설비</a:t>
                </a:r>
                <a:r>
                  <a:rPr lang="en-US" altLang="ko-KR" sz="1300" spc="-120" dirty="0">
                    <a:latin typeface="+mn-ea"/>
                  </a:rPr>
                  <a:t>)</a:t>
                </a:r>
                <a:r>
                  <a:rPr lang="ko-KR" altLang="en-US" sz="1300" spc="-120" dirty="0">
                    <a:latin typeface="+mn-ea"/>
                  </a:rPr>
                  <a:t>를 통한 건강장해 예방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9.  </a:t>
                </a:r>
                <a:r>
                  <a:rPr lang="ko-KR" altLang="en-US" sz="1300" spc="-120" dirty="0">
                    <a:latin typeface="+mn-ea"/>
                  </a:rPr>
                  <a:t>감전 재해 예방을 위한 안전조치</a:t>
                </a:r>
                <a:endParaRPr lang="en-US" altLang="ko-KR" sz="1300" spc="-120" dirty="0">
                  <a:latin typeface="+mn-ea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5A8522-73F9-4A8D-DEA6-B395C53303E2}"/>
                  </a:ext>
                </a:extLst>
              </p:cNvPr>
              <p:cNvSpPr txBox="1"/>
              <p:nvPr/>
            </p:nvSpPr>
            <p:spPr>
              <a:xfrm>
                <a:off x="5050531" y="3154600"/>
                <a:ext cx="3000396" cy="24870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10.  </a:t>
                </a:r>
                <a:r>
                  <a:rPr lang="ko-KR" altLang="en-US" sz="1300" spc="-120" dirty="0">
                    <a:latin typeface="+mn-ea"/>
                  </a:rPr>
                  <a:t>운반작업 안전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11.  </a:t>
                </a:r>
                <a:r>
                  <a:rPr lang="ko-KR" altLang="en-US" sz="1300" spc="-120" dirty="0">
                    <a:latin typeface="+mn-ea"/>
                  </a:rPr>
                  <a:t>수공구 사용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12.  </a:t>
                </a:r>
                <a:r>
                  <a:rPr lang="ko-KR" altLang="en-US" sz="1300" spc="-120" dirty="0">
                    <a:latin typeface="+mn-ea"/>
                  </a:rPr>
                  <a:t>화재예방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13.  </a:t>
                </a:r>
                <a:r>
                  <a:rPr lang="ko-KR" altLang="en-US" sz="1300" spc="-120" dirty="0">
                    <a:latin typeface="+mn-ea"/>
                  </a:rPr>
                  <a:t>화학물질 안전보건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14.  </a:t>
                </a:r>
                <a:r>
                  <a:rPr lang="ko-KR" altLang="en-US" sz="1300" spc="-120" dirty="0">
                    <a:latin typeface="+mn-ea"/>
                  </a:rPr>
                  <a:t>위험물질</a:t>
                </a:r>
                <a:r>
                  <a:rPr lang="en-US" altLang="ko-KR" sz="1300" spc="-120" dirty="0">
                    <a:latin typeface="+mn-ea"/>
                  </a:rPr>
                  <a:t>, </a:t>
                </a:r>
                <a:r>
                  <a:rPr lang="ko-KR" altLang="en-US" sz="1300" spc="-120" dirty="0">
                    <a:latin typeface="+mn-ea"/>
                  </a:rPr>
                  <a:t>안전한 취급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15.  </a:t>
                </a:r>
                <a:r>
                  <a:rPr lang="ko-KR" altLang="en-US" sz="1300" spc="-120" dirty="0">
                    <a:latin typeface="+mn-ea"/>
                  </a:rPr>
                  <a:t>유해물질</a:t>
                </a:r>
                <a:r>
                  <a:rPr lang="en-US" altLang="ko-KR" sz="1300" spc="-120" dirty="0">
                    <a:latin typeface="+mn-ea"/>
                  </a:rPr>
                  <a:t>, </a:t>
                </a:r>
                <a:r>
                  <a:rPr lang="ko-KR" altLang="en-US" sz="1300" spc="-120" dirty="0">
                    <a:latin typeface="+mn-ea"/>
                  </a:rPr>
                  <a:t>안전한 취급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16.  </a:t>
                </a:r>
                <a:r>
                  <a:rPr lang="ko-KR" altLang="en-US" sz="1300" spc="-120" dirty="0">
                    <a:latin typeface="+mn-ea"/>
                  </a:rPr>
                  <a:t>유해위험장소에 출입제한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17.  </a:t>
                </a:r>
                <a:r>
                  <a:rPr lang="ko-KR" altLang="en-US" sz="1300" spc="-120" dirty="0">
                    <a:latin typeface="+mn-ea"/>
                  </a:rPr>
                  <a:t>사고 발생시 대처 사항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  <a:tabLst>
                    <a:tab pos="3600000" algn="l"/>
                    <a:tab pos="10800000" algn="l"/>
                  </a:tabLst>
                </a:pPr>
                <a:r>
                  <a:rPr lang="en-US" altLang="ko-KR" sz="1300" spc="-120" dirty="0">
                    <a:latin typeface="+mn-ea"/>
                  </a:rPr>
                  <a:t>18.  </a:t>
                </a:r>
                <a:r>
                  <a:rPr lang="ko-KR" altLang="en-US" sz="1300" spc="-120" dirty="0">
                    <a:latin typeface="+mn-ea"/>
                  </a:rPr>
                  <a:t>응급조치</a:t>
                </a:r>
                <a:endParaRPr lang="en-US" altLang="ko-KR" sz="1300" spc="-120" dirty="0">
                  <a:latin typeface="+mn-ea"/>
                </a:endParaRPr>
              </a:p>
            </p:txBody>
          </p: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A7672940-4DD9-A2F1-7F4F-97F4994DBF6B}"/>
                </a:ext>
              </a:extLst>
            </p:cNvPr>
            <p:cNvGrpSpPr/>
            <p:nvPr/>
          </p:nvGrpSpPr>
          <p:grpSpPr>
            <a:xfrm>
              <a:off x="553228" y="5893320"/>
              <a:ext cx="7107961" cy="383633"/>
              <a:chOff x="553228" y="5729409"/>
              <a:chExt cx="7107961" cy="383633"/>
            </a:xfrm>
          </p:grpSpPr>
          <p:sp>
            <p:nvSpPr>
              <p:cNvPr id="40" name="자유형 39">
                <a:extLst>
                  <a:ext uri="{FF2B5EF4-FFF2-40B4-BE49-F238E27FC236}">
                    <a16:creationId xmlns:a16="http://schemas.microsoft.com/office/drawing/2014/main" id="{9E6BEB70-F9C4-4480-475E-5E346DA5730F}"/>
                  </a:ext>
                </a:extLst>
              </p:cNvPr>
              <p:cNvSpPr/>
              <p:nvPr/>
            </p:nvSpPr>
            <p:spPr>
              <a:xfrm>
                <a:off x="560418" y="5754309"/>
                <a:ext cx="338554" cy="338554"/>
              </a:xfrm>
              <a:custGeom>
                <a:avLst/>
                <a:gdLst>
                  <a:gd name="connsiteX0" fmla="*/ 0 w 447474"/>
                  <a:gd name="connsiteY0" fmla="*/ 0 h 447474"/>
                  <a:gd name="connsiteX1" fmla="*/ 191989 w 447474"/>
                  <a:gd name="connsiteY1" fmla="*/ 0 h 447474"/>
                  <a:gd name="connsiteX2" fmla="*/ 223736 w 447474"/>
                  <a:gd name="connsiteY2" fmla="*/ 0 h 447474"/>
                  <a:gd name="connsiteX3" fmla="*/ 255485 w 447474"/>
                  <a:gd name="connsiteY3" fmla="*/ 0 h 447474"/>
                  <a:gd name="connsiteX4" fmla="*/ 302504 w 447474"/>
                  <a:gd name="connsiteY4" fmla="*/ 0 h 447474"/>
                  <a:gd name="connsiteX5" fmla="*/ 447474 w 447474"/>
                  <a:gd name="connsiteY5" fmla="*/ 0 h 447474"/>
                  <a:gd name="connsiteX6" fmla="*/ 447474 w 447474"/>
                  <a:gd name="connsiteY6" fmla="*/ 191989 h 447474"/>
                  <a:gd name="connsiteX7" fmla="*/ 447474 w 447474"/>
                  <a:gd name="connsiteY7" fmla="*/ 255485 h 447474"/>
                  <a:gd name="connsiteX8" fmla="*/ 447474 w 447474"/>
                  <a:gd name="connsiteY8" fmla="*/ 447474 h 447474"/>
                  <a:gd name="connsiteX9" fmla="*/ 255485 w 447474"/>
                  <a:gd name="connsiteY9" fmla="*/ 447474 h 447474"/>
                  <a:gd name="connsiteX10" fmla="*/ 223736 w 447474"/>
                  <a:gd name="connsiteY10" fmla="*/ 447474 h 447474"/>
                  <a:gd name="connsiteX11" fmla="*/ 191989 w 447474"/>
                  <a:gd name="connsiteY11" fmla="*/ 447474 h 447474"/>
                  <a:gd name="connsiteX12" fmla="*/ 0 w 447474"/>
                  <a:gd name="connsiteY12" fmla="*/ 255485 h 447474"/>
                  <a:gd name="connsiteX13" fmla="*/ 0 w 447474"/>
                  <a:gd name="connsiteY13" fmla="*/ 231775 h 447474"/>
                  <a:gd name="connsiteX14" fmla="*/ 0 w 447474"/>
                  <a:gd name="connsiteY14" fmla="*/ 191989 h 447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7474" h="447474">
                    <a:moveTo>
                      <a:pt x="0" y="0"/>
                    </a:moveTo>
                    <a:lnTo>
                      <a:pt x="191989" y="0"/>
                    </a:lnTo>
                    <a:lnTo>
                      <a:pt x="223736" y="0"/>
                    </a:lnTo>
                    <a:lnTo>
                      <a:pt x="255485" y="0"/>
                    </a:lnTo>
                    <a:lnTo>
                      <a:pt x="302504" y="0"/>
                    </a:lnTo>
                    <a:lnTo>
                      <a:pt x="447474" y="0"/>
                    </a:lnTo>
                    <a:lnTo>
                      <a:pt x="447474" y="191989"/>
                    </a:lnTo>
                    <a:lnTo>
                      <a:pt x="447474" y="255485"/>
                    </a:lnTo>
                    <a:lnTo>
                      <a:pt x="447474" y="447474"/>
                    </a:lnTo>
                    <a:lnTo>
                      <a:pt x="255485" y="447474"/>
                    </a:lnTo>
                    <a:lnTo>
                      <a:pt x="223736" y="447474"/>
                    </a:lnTo>
                    <a:lnTo>
                      <a:pt x="191989" y="447474"/>
                    </a:lnTo>
                    <a:cubicBezTo>
                      <a:pt x="85956" y="447474"/>
                      <a:pt x="0" y="361518"/>
                      <a:pt x="0" y="255485"/>
                    </a:cubicBezTo>
                    <a:lnTo>
                      <a:pt x="0" y="231775"/>
                    </a:lnTo>
                    <a:lnTo>
                      <a:pt x="0" y="191989"/>
                    </a:lnTo>
                    <a:close/>
                  </a:path>
                </a:pathLst>
              </a:custGeom>
              <a:solidFill>
                <a:srgbClr val="DE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C394F32-87D3-DC03-50C8-3D6B1D46EB47}"/>
                  </a:ext>
                </a:extLst>
              </p:cNvPr>
              <p:cNvSpPr txBox="1"/>
              <p:nvPr/>
            </p:nvSpPr>
            <p:spPr>
              <a:xfrm>
                <a:off x="553228" y="5729409"/>
                <a:ext cx="4600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ko-Kore-KR" b="1" i="0" dirty="0">
                    <a:solidFill>
                      <a:schemeClr val="bg1"/>
                    </a:solidFill>
                    <a:effectLst/>
                    <a:latin typeface="+mn-ea"/>
                  </a:rPr>
                  <a:t>III</a:t>
                </a:r>
                <a:endParaRPr kumimoji="1" lang="ko-Kore-KR" altLang="en-US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1F61A83-981E-F03B-9B04-060EA1200204}"/>
                  </a:ext>
                </a:extLst>
              </p:cNvPr>
              <p:cNvSpPr txBox="1"/>
              <p:nvPr/>
            </p:nvSpPr>
            <p:spPr>
              <a:xfrm>
                <a:off x="919336" y="5774488"/>
                <a:ext cx="52752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600" b="1" i="0" dirty="0">
                    <a:solidFill>
                      <a:srgbClr val="DE5F84"/>
                    </a:solidFill>
                    <a:effectLst/>
                    <a:latin typeface="+mn-ea"/>
                  </a:rPr>
                  <a:t>재해사례와 예방대책</a:t>
                </a:r>
                <a:endParaRPr kumimoji="1" lang="ko-Kore-KR" altLang="en-US" sz="1600" b="1" dirty="0">
                  <a:solidFill>
                    <a:srgbClr val="DE5F84"/>
                  </a:solidFill>
                  <a:latin typeface="+mn-ea"/>
                </a:endParaRPr>
              </a:p>
            </p:txBody>
          </p:sp>
          <p:cxnSp>
            <p:nvCxnSpPr>
              <p:cNvPr id="43" name="직선 연결선[R] 42">
                <a:extLst>
                  <a:ext uri="{FF2B5EF4-FFF2-40B4-BE49-F238E27FC236}">
                    <a16:creationId xmlns:a16="http://schemas.microsoft.com/office/drawing/2014/main" id="{716E3111-964B-ABBC-D10B-0263D64D8136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560418" y="5754308"/>
                <a:ext cx="7100771" cy="1"/>
              </a:xfrm>
              <a:prstGeom prst="line">
                <a:avLst/>
              </a:prstGeom>
              <a:ln w="12700">
                <a:solidFill>
                  <a:srgbClr val="DE5F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20813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3F05C2E6-1804-D771-5EE0-44415CB7BEEA}"/>
              </a:ext>
            </a:extLst>
          </p:cNvPr>
          <p:cNvSpPr/>
          <p:nvPr/>
        </p:nvSpPr>
        <p:spPr>
          <a:xfrm>
            <a:off x="0" y="1896181"/>
            <a:ext cx="9906000" cy="4682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FBA0390B-EAF8-1BC8-2219-95E818394E90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17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C985348-0AFA-065F-A823-E75AB742D6D2}"/>
              </a:ext>
            </a:extLst>
          </p:cNvPr>
          <p:cNvGrpSpPr/>
          <p:nvPr/>
        </p:nvGrpSpPr>
        <p:grpSpPr>
          <a:xfrm>
            <a:off x="0" y="1237550"/>
            <a:ext cx="7578228" cy="571503"/>
            <a:chOff x="0" y="1237550"/>
            <a:chExt cx="7578228" cy="571503"/>
          </a:xfrm>
        </p:grpSpPr>
        <p:grpSp>
          <p:nvGrpSpPr>
            <p:cNvPr id="220" name="그룹 219">
              <a:extLst>
                <a:ext uri="{FF2B5EF4-FFF2-40B4-BE49-F238E27FC236}">
                  <a16:creationId xmlns:a16="http://schemas.microsoft.com/office/drawing/2014/main" id="{1C86B6E3-7C9B-FC77-23EB-9DE84BAA7627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221" name="그룹 220">
                <a:extLst>
                  <a:ext uri="{FF2B5EF4-FFF2-40B4-BE49-F238E27FC236}">
                    <a16:creationId xmlns:a16="http://schemas.microsoft.com/office/drawing/2014/main" id="{6010A5BB-58EB-EC7C-27B1-F0A29E794862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23" name="모서리가 둥근 직사각형 222">
                  <a:extLst>
                    <a:ext uri="{FF2B5EF4-FFF2-40B4-BE49-F238E27FC236}">
                      <a16:creationId xmlns:a16="http://schemas.microsoft.com/office/drawing/2014/main" id="{FE2AB2A0-F6AB-3E99-C6F2-628369E2D441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24" name="모서리가 둥근 직사각형 223">
                  <a:extLst>
                    <a:ext uri="{FF2B5EF4-FFF2-40B4-BE49-F238E27FC236}">
                      <a16:creationId xmlns:a16="http://schemas.microsoft.com/office/drawing/2014/main" id="{A0801C6A-831F-8E27-F39A-7D7D0AB277B3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B76D903-83A6-5F1A-F57E-6081E3E19946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4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F78DBE7D-E055-334F-6AAC-57F1AE831907}"/>
                </a:ext>
              </a:extLst>
            </p:cNvPr>
            <p:cNvSpPr txBox="1"/>
            <p:nvPr/>
          </p:nvSpPr>
          <p:spPr>
            <a:xfrm>
              <a:off x="781126" y="1299306"/>
              <a:ext cx="6797102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276B2"/>
                  </a:solidFill>
                  <a:latin typeface="+mj-ea"/>
                  <a:ea typeface="+mj-ea"/>
                </a:rPr>
                <a:t>유해위험장소 등에 안전보건표지 부착</a:t>
              </a:r>
              <a:endParaRPr kumimoji="1" lang="ko-Kore-KR" altLang="en-US" sz="2400" b="1" spc="-150" dirty="0">
                <a:solidFill>
                  <a:srgbClr val="5276B2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모서리가 둥근 직사각형 42">
              <a:extLst>
                <a:ext uri="{FF2B5EF4-FFF2-40B4-BE49-F238E27FC236}">
                  <a16:creationId xmlns:a16="http://schemas.microsoft.com/office/drawing/2014/main" id="{98EF4788-2854-C19F-7A30-D60B1427FAD0}"/>
                </a:ext>
              </a:extLst>
            </p:cNvPr>
            <p:cNvSpPr/>
            <p:nvPr/>
          </p:nvSpPr>
          <p:spPr>
            <a:xfrm>
              <a:off x="5823878" y="1346560"/>
              <a:ext cx="815526" cy="371757"/>
            </a:xfrm>
            <a:prstGeom prst="roundRect">
              <a:avLst>
                <a:gd name="adj" fmla="val 16667"/>
              </a:avLst>
            </a:prstGeom>
            <a:solidFill>
              <a:srgbClr val="5175B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b="1" dirty="0">
                  <a:solidFill>
                    <a:schemeClr val="bg1"/>
                  </a:solidFill>
                  <a:latin typeface="+mn-ea"/>
                </a:rPr>
                <a:t>지시</a:t>
              </a:r>
            </a:p>
          </p:txBody>
        </p:sp>
      </p:grpSp>
      <p:grpSp>
        <p:nvGrpSpPr>
          <p:cNvPr id="203" name="그룹 202">
            <a:extLst>
              <a:ext uri="{FF2B5EF4-FFF2-40B4-BE49-F238E27FC236}">
                <a16:creationId xmlns:a16="http://schemas.microsoft.com/office/drawing/2014/main" id="{C9DA051A-C4BA-D1F4-344D-BC1458EFC4A0}"/>
              </a:ext>
            </a:extLst>
          </p:cNvPr>
          <p:cNvGrpSpPr/>
          <p:nvPr/>
        </p:nvGrpSpPr>
        <p:grpSpPr>
          <a:xfrm>
            <a:off x="2011113" y="5971043"/>
            <a:ext cx="5883774" cy="408301"/>
            <a:chOff x="1260674" y="6140250"/>
            <a:chExt cx="5883774" cy="408301"/>
          </a:xfrm>
        </p:grpSpPr>
        <p:sp>
          <p:nvSpPr>
            <p:cNvPr id="204" name="모서리가 둥근 직사각형 203">
              <a:extLst>
                <a:ext uri="{FF2B5EF4-FFF2-40B4-BE49-F238E27FC236}">
                  <a16:creationId xmlns:a16="http://schemas.microsoft.com/office/drawing/2014/main" id="{5B1617ED-9070-7D67-A795-FF8371F0DE62}"/>
                </a:ext>
              </a:extLst>
            </p:cNvPr>
            <p:cNvSpPr/>
            <p:nvPr/>
          </p:nvSpPr>
          <p:spPr>
            <a:xfrm>
              <a:off x="1306442" y="6183297"/>
              <a:ext cx="5838006" cy="3652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>
                <a:buClr>
                  <a:srgbClr val="33CCCC"/>
                </a:buClr>
              </a:pPr>
              <a:endParaRPr lang="en-US" altLang="ko-KR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grpSp>
          <p:nvGrpSpPr>
            <p:cNvPr id="205" name="그룹 204">
              <a:extLst>
                <a:ext uri="{FF2B5EF4-FFF2-40B4-BE49-F238E27FC236}">
                  <a16:creationId xmlns:a16="http://schemas.microsoft.com/office/drawing/2014/main" id="{85228D3A-DE8F-3C22-724E-CF068F061153}"/>
                </a:ext>
              </a:extLst>
            </p:cNvPr>
            <p:cNvGrpSpPr/>
            <p:nvPr/>
          </p:nvGrpSpPr>
          <p:grpSpPr>
            <a:xfrm>
              <a:off x="1260674" y="6140250"/>
              <a:ext cx="5838006" cy="365254"/>
              <a:chOff x="3238145" y="7839101"/>
              <a:chExt cx="5501594" cy="365254"/>
            </a:xfrm>
          </p:grpSpPr>
          <p:sp>
            <p:nvSpPr>
              <p:cNvPr id="206" name="모서리가 둥근 직사각형 205">
                <a:extLst>
                  <a:ext uri="{FF2B5EF4-FFF2-40B4-BE49-F238E27FC236}">
                    <a16:creationId xmlns:a16="http://schemas.microsoft.com/office/drawing/2014/main" id="{EAF95C0F-C85E-18B4-03F2-D7568C6F1A95}"/>
                  </a:ext>
                </a:extLst>
              </p:cNvPr>
              <p:cNvSpPr/>
              <p:nvPr/>
            </p:nvSpPr>
            <p:spPr>
              <a:xfrm>
                <a:off x="3238145" y="7839101"/>
                <a:ext cx="5501594" cy="365254"/>
              </a:xfrm>
              <a:prstGeom prst="roundRect">
                <a:avLst/>
              </a:prstGeom>
              <a:solidFill>
                <a:schemeClr val="bg1"/>
              </a:solidFill>
              <a:ln w="158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buClr>
                    <a:srgbClr val="33CCCC"/>
                  </a:buClr>
                </a:pPr>
                <a:r>
                  <a:rPr lang="ko-KR" altLang="en-US" sz="1600" b="1" spc="-150" dirty="0">
                    <a:solidFill>
                      <a:srgbClr val="5175B2"/>
                    </a:solidFill>
                    <a:latin typeface="+mn-ea"/>
                  </a:rPr>
                  <a:t>안전 </a:t>
                </a:r>
                <a:r>
                  <a:rPr lang="en-US" altLang="ko-KR" sz="1600" b="1" spc="-150" dirty="0">
                    <a:solidFill>
                      <a:srgbClr val="5175B2"/>
                    </a:solidFill>
                    <a:latin typeface="+mn-ea"/>
                  </a:rPr>
                  <a:t>· </a:t>
                </a:r>
                <a:r>
                  <a:rPr lang="ko-KR" altLang="en-US" sz="1600" b="1" spc="-150" dirty="0">
                    <a:solidFill>
                      <a:srgbClr val="5175B2"/>
                    </a:solidFill>
                    <a:latin typeface="+mn-ea"/>
                  </a:rPr>
                  <a:t>보건표지의 종류와 형태  </a:t>
                </a:r>
                <a:r>
                  <a:rPr lang="ko-KR" altLang="en-US" sz="1600" b="1" spc="-150" dirty="0">
                    <a:solidFill>
                      <a:prstClr val="black"/>
                    </a:solidFill>
                    <a:latin typeface="+mn-ea"/>
                  </a:rPr>
                  <a:t>    </a:t>
                </a:r>
                <a:r>
                  <a:rPr lang="ko-KR" altLang="en-US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산업안전보건법 시행규칙 </a:t>
                </a:r>
                <a:r>
                  <a:rPr lang="en-US" altLang="ko-KR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[</a:t>
                </a:r>
                <a:r>
                  <a:rPr lang="ko-KR" altLang="en-US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별표</a:t>
                </a:r>
                <a:r>
                  <a:rPr lang="en-US" altLang="ko-KR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6] </a:t>
                </a:r>
              </a:p>
            </p:txBody>
          </p:sp>
          <p:sp>
            <p:nvSpPr>
              <p:cNvPr id="207" name="삼각형 206">
                <a:extLst>
                  <a:ext uri="{FF2B5EF4-FFF2-40B4-BE49-F238E27FC236}">
                    <a16:creationId xmlns:a16="http://schemas.microsoft.com/office/drawing/2014/main" id="{5C407F0C-B6EF-1A40-75A5-C9343978AFE6}"/>
                  </a:ext>
                </a:extLst>
              </p:cNvPr>
              <p:cNvSpPr/>
              <p:nvPr/>
            </p:nvSpPr>
            <p:spPr>
              <a:xfrm rot="5400000">
                <a:off x="5831238" y="7968807"/>
                <a:ext cx="122777" cy="10584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latin typeface="+mn-ea"/>
                </a:endParaRPr>
              </a:p>
            </p:txBody>
          </p:sp>
        </p:grp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D6EB6CE2-32EA-0814-3879-A51A195BDE48}"/>
              </a:ext>
            </a:extLst>
          </p:cNvPr>
          <p:cNvGrpSpPr/>
          <p:nvPr/>
        </p:nvGrpSpPr>
        <p:grpSpPr>
          <a:xfrm>
            <a:off x="509155" y="2100499"/>
            <a:ext cx="8899921" cy="3684927"/>
            <a:chOff x="781126" y="2040919"/>
            <a:chExt cx="8899921" cy="3684927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D372B51E-E498-62A2-D73D-49B1482FC0D7}"/>
                </a:ext>
              </a:extLst>
            </p:cNvPr>
            <p:cNvGrpSpPr/>
            <p:nvPr/>
          </p:nvGrpSpPr>
          <p:grpSpPr>
            <a:xfrm>
              <a:off x="781126" y="2040919"/>
              <a:ext cx="8899921" cy="1792463"/>
              <a:chOff x="781126" y="2040919"/>
              <a:chExt cx="8899921" cy="1792463"/>
            </a:xfrm>
          </p:grpSpPr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E68553E8-A889-1B05-3A67-C5C42A12B352}"/>
                  </a:ext>
                </a:extLst>
              </p:cNvPr>
              <p:cNvGrpSpPr/>
              <p:nvPr/>
            </p:nvGrpSpPr>
            <p:grpSpPr>
              <a:xfrm>
                <a:off x="781126" y="2040920"/>
                <a:ext cx="1348426" cy="1773091"/>
                <a:chOff x="2869039" y="1535773"/>
                <a:chExt cx="1646065" cy="2164466"/>
              </a:xfrm>
            </p:grpSpPr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B2D055CF-BFFF-AA63-802C-D8CDC39FB3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154" t="11407" r="3698" b="1280"/>
                <a:stretch/>
              </p:blipFill>
              <p:spPr>
                <a:xfrm>
                  <a:off x="2875619" y="1535773"/>
                  <a:ext cx="1623421" cy="2150838"/>
                </a:xfrm>
                <a:prstGeom prst="rect">
                  <a:avLst/>
                </a:prstGeom>
              </p:spPr>
            </p:pic>
            <p:sp>
              <p:nvSpPr>
                <p:cNvPr id="29" name="직사각형 28">
                  <a:extLst>
                    <a:ext uri="{FF2B5EF4-FFF2-40B4-BE49-F238E27FC236}">
                      <a16:creationId xmlns:a16="http://schemas.microsoft.com/office/drawing/2014/main" id="{5777DA19-61C4-94B7-7340-C4E32AD97CFB}"/>
                    </a:ext>
                  </a:extLst>
                </p:cNvPr>
                <p:cNvSpPr/>
                <p:nvPr/>
              </p:nvSpPr>
              <p:spPr>
                <a:xfrm>
                  <a:off x="2869039" y="1536391"/>
                  <a:ext cx="1646065" cy="21638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1FF277BD-0701-9B4F-94C7-BC663472A1D4}"/>
                  </a:ext>
                </a:extLst>
              </p:cNvPr>
              <p:cNvGrpSpPr/>
              <p:nvPr/>
            </p:nvGrpSpPr>
            <p:grpSpPr>
              <a:xfrm>
                <a:off x="2297545" y="2040919"/>
                <a:ext cx="1388053" cy="1773092"/>
                <a:chOff x="4720178" y="1535772"/>
                <a:chExt cx="1694439" cy="2164467"/>
              </a:xfrm>
            </p:grpSpPr>
            <p:pic>
              <p:nvPicPr>
                <p:cNvPr id="26" name="그림 25">
                  <a:extLst>
                    <a:ext uri="{FF2B5EF4-FFF2-40B4-BE49-F238E27FC236}">
                      <a16:creationId xmlns:a16="http://schemas.microsoft.com/office/drawing/2014/main" id="{5D9891EA-1DB0-9180-FB04-012F0DDE41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75" t="11408" b="727"/>
                <a:stretch/>
              </p:blipFill>
              <p:spPr>
                <a:xfrm>
                  <a:off x="4720178" y="1535772"/>
                  <a:ext cx="1694439" cy="2164467"/>
                </a:xfrm>
                <a:prstGeom prst="rect">
                  <a:avLst/>
                </a:prstGeom>
              </p:spPr>
            </p:pic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id="{D5557396-0318-0B83-F770-CC47A67C53D6}"/>
                    </a:ext>
                  </a:extLst>
                </p:cNvPr>
                <p:cNvSpPr/>
                <p:nvPr/>
              </p:nvSpPr>
              <p:spPr>
                <a:xfrm>
                  <a:off x="4720178" y="1536391"/>
                  <a:ext cx="1646065" cy="21638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72BA9456-EE22-1B6F-A5E3-642D209F3382}"/>
                  </a:ext>
                </a:extLst>
              </p:cNvPr>
              <p:cNvGrpSpPr/>
              <p:nvPr/>
            </p:nvGrpSpPr>
            <p:grpSpPr>
              <a:xfrm>
                <a:off x="3804018" y="2040919"/>
                <a:ext cx="1348426" cy="1787761"/>
                <a:chOff x="6559175" y="1535772"/>
                <a:chExt cx="1646065" cy="2182374"/>
              </a:xfrm>
            </p:grpSpPr>
            <p:pic>
              <p:nvPicPr>
                <p:cNvPr id="24" name="그림 23">
                  <a:extLst>
                    <a:ext uri="{FF2B5EF4-FFF2-40B4-BE49-F238E27FC236}">
                      <a16:creationId xmlns:a16="http://schemas.microsoft.com/office/drawing/2014/main" id="{C4BD1669-733A-EE82-6305-017D43B6A2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054" t="11407" r="3194"/>
                <a:stretch/>
              </p:blipFill>
              <p:spPr>
                <a:xfrm>
                  <a:off x="6571317" y="1535772"/>
                  <a:ext cx="1633923" cy="2182374"/>
                </a:xfrm>
                <a:prstGeom prst="rect">
                  <a:avLst/>
                </a:prstGeom>
              </p:spPr>
            </p:pic>
            <p:sp>
              <p:nvSpPr>
                <p:cNvPr id="25" name="직사각형 24">
                  <a:extLst>
                    <a:ext uri="{FF2B5EF4-FFF2-40B4-BE49-F238E27FC236}">
                      <a16:creationId xmlns:a16="http://schemas.microsoft.com/office/drawing/2014/main" id="{5E1254EA-A968-4A56-39C9-C5412A468151}"/>
                    </a:ext>
                  </a:extLst>
                </p:cNvPr>
                <p:cNvSpPr/>
                <p:nvPr/>
              </p:nvSpPr>
              <p:spPr>
                <a:xfrm>
                  <a:off x="6559175" y="1536391"/>
                  <a:ext cx="1646065" cy="21638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CA2B93D2-D449-6D39-257A-78531CB3B21F}"/>
                  </a:ext>
                </a:extLst>
              </p:cNvPr>
              <p:cNvGrpSpPr/>
              <p:nvPr/>
            </p:nvGrpSpPr>
            <p:grpSpPr>
              <a:xfrm>
                <a:off x="5316474" y="2040919"/>
                <a:ext cx="1348426" cy="1787761"/>
                <a:chOff x="8405476" y="1535772"/>
                <a:chExt cx="1646065" cy="2182374"/>
              </a:xfrm>
            </p:grpSpPr>
            <p:pic>
              <p:nvPicPr>
                <p:cNvPr id="22" name="그림 21">
                  <a:extLst>
                    <a:ext uri="{FF2B5EF4-FFF2-40B4-BE49-F238E27FC236}">
                      <a16:creationId xmlns:a16="http://schemas.microsoft.com/office/drawing/2014/main" id="{1E12D138-669D-24EC-E4FE-6118C02F74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331" t="11407" r="3194"/>
                <a:stretch/>
              </p:blipFill>
              <p:spPr>
                <a:xfrm>
                  <a:off x="8422456" y="1535772"/>
                  <a:ext cx="1629085" cy="2182374"/>
                </a:xfrm>
                <a:prstGeom prst="rect">
                  <a:avLst/>
                </a:prstGeom>
              </p:spPr>
            </p:pic>
            <p:sp>
              <p:nvSpPr>
                <p:cNvPr id="23" name="직사각형 22">
                  <a:extLst>
                    <a:ext uri="{FF2B5EF4-FFF2-40B4-BE49-F238E27FC236}">
                      <a16:creationId xmlns:a16="http://schemas.microsoft.com/office/drawing/2014/main" id="{F898C437-3D77-3A26-277B-949B9D49A318}"/>
                    </a:ext>
                  </a:extLst>
                </p:cNvPr>
                <p:cNvSpPr/>
                <p:nvPr/>
              </p:nvSpPr>
              <p:spPr>
                <a:xfrm>
                  <a:off x="8405476" y="1536391"/>
                  <a:ext cx="1646065" cy="21638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0DD22833-41BF-DF2B-0D11-52654008302F}"/>
                  </a:ext>
                </a:extLst>
              </p:cNvPr>
              <p:cNvGrpSpPr/>
              <p:nvPr/>
            </p:nvGrpSpPr>
            <p:grpSpPr>
              <a:xfrm>
                <a:off x="6816202" y="2040919"/>
                <a:ext cx="1348427" cy="1792463"/>
                <a:chOff x="2869039" y="4197920"/>
                <a:chExt cx="1646066" cy="2188114"/>
              </a:xfrm>
            </p:grpSpPr>
            <p:pic>
              <p:nvPicPr>
                <p:cNvPr id="20" name="그림 19">
                  <a:extLst>
                    <a:ext uri="{FF2B5EF4-FFF2-40B4-BE49-F238E27FC236}">
                      <a16:creationId xmlns:a16="http://schemas.microsoft.com/office/drawing/2014/main" id="{EBC022BC-C03C-30DD-1052-B393B29AF4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959" t="11913" r="2752"/>
                <a:stretch/>
              </p:blipFill>
              <p:spPr>
                <a:xfrm>
                  <a:off x="2875619" y="4197920"/>
                  <a:ext cx="1639486" cy="2188114"/>
                </a:xfrm>
                <a:prstGeom prst="rect">
                  <a:avLst/>
                </a:prstGeom>
              </p:spPr>
            </p:pic>
            <p:sp>
              <p:nvSpPr>
                <p:cNvPr id="21" name="직사각형 20">
                  <a:extLst>
                    <a:ext uri="{FF2B5EF4-FFF2-40B4-BE49-F238E27FC236}">
                      <a16:creationId xmlns:a16="http://schemas.microsoft.com/office/drawing/2014/main" id="{56E4E62A-720A-7A5F-F484-65E7F5329589}"/>
                    </a:ext>
                  </a:extLst>
                </p:cNvPr>
                <p:cNvSpPr/>
                <p:nvPr/>
              </p:nvSpPr>
              <p:spPr>
                <a:xfrm>
                  <a:off x="2869039" y="4197920"/>
                  <a:ext cx="1646065" cy="21638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016296C8-B0F4-13E5-0469-8FC32559B0EA}"/>
                  </a:ext>
                </a:extLst>
              </p:cNvPr>
              <p:cNvGrpSpPr/>
              <p:nvPr/>
            </p:nvGrpSpPr>
            <p:grpSpPr>
              <a:xfrm>
                <a:off x="8332621" y="2040919"/>
                <a:ext cx="1348426" cy="1792463"/>
                <a:chOff x="4720178" y="4197920"/>
                <a:chExt cx="1646065" cy="2188114"/>
              </a:xfrm>
            </p:grpSpPr>
            <p:pic>
              <p:nvPicPr>
                <p:cNvPr id="18" name="그림 17">
                  <a:extLst>
                    <a:ext uri="{FF2B5EF4-FFF2-40B4-BE49-F238E27FC236}">
                      <a16:creationId xmlns:a16="http://schemas.microsoft.com/office/drawing/2014/main" id="{ECE86E96-B581-A0B1-D767-4443A5FBCB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752" t="11913" r="3584"/>
                <a:stretch/>
              </p:blipFill>
              <p:spPr>
                <a:xfrm>
                  <a:off x="4720178" y="4197920"/>
                  <a:ext cx="1646065" cy="2188114"/>
                </a:xfrm>
                <a:prstGeom prst="rect">
                  <a:avLst/>
                </a:prstGeom>
              </p:spPr>
            </p:pic>
            <p:sp>
              <p:nvSpPr>
                <p:cNvPr id="19" name="직사각형 18">
                  <a:extLst>
                    <a:ext uri="{FF2B5EF4-FFF2-40B4-BE49-F238E27FC236}">
                      <a16:creationId xmlns:a16="http://schemas.microsoft.com/office/drawing/2014/main" id="{EAE506BF-2570-E0EB-3956-3253F2EDAB5F}"/>
                    </a:ext>
                  </a:extLst>
                </p:cNvPr>
                <p:cNvSpPr/>
                <p:nvPr/>
              </p:nvSpPr>
              <p:spPr>
                <a:xfrm>
                  <a:off x="4720178" y="4197920"/>
                  <a:ext cx="1646065" cy="21638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02676710-BF7F-149D-ECFA-61FEB6081248}"/>
                </a:ext>
              </a:extLst>
            </p:cNvPr>
            <p:cNvGrpSpPr/>
            <p:nvPr/>
          </p:nvGrpSpPr>
          <p:grpSpPr>
            <a:xfrm>
              <a:off x="3804018" y="3933383"/>
              <a:ext cx="1348426" cy="1792463"/>
              <a:chOff x="6559175" y="4197920"/>
              <a:chExt cx="1646065" cy="2188114"/>
            </a:xfrm>
          </p:grpSpPr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92CDA409-4B87-ACCB-0FCF-CE7F3FA204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859" t="11913" r="3168"/>
              <a:stretch/>
            </p:blipFill>
            <p:spPr>
              <a:xfrm>
                <a:off x="6571315" y="4197920"/>
                <a:ext cx="1633925" cy="2188114"/>
              </a:xfrm>
              <a:prstGeom prst="rect">
                <a:avLst/>
              </a:prstGeom>
            </p:spPr>
          </p:pic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0A189CB9-E6F2-578E-0615-EC740F4CBC85}"/>
                  </a:ext>
                </a:extLst>
              </p:cNvPr>
              <p:cNvSpPr/>
              <p:nvPr/>
            </p:nvSpPr>
            <p:spPr>
              <a:xfrm>
                <a:off x="6559175" y="4197920"/>
                <a:ext cx="1646065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5954F87-F9F4-AD92-4672-B553E0D437D3}"/>
                </a:ext>
              </a:extLst>
            </p:cNvPr>
            <p:cNvGrpSpPr/>
            <p:nvPr/>
          </p:nvGrpSpPr>
          <p:grpSpPr>
            <a:xfrm>
              <a:off x="5316474" y="3933383"/>
              <a:ext cx="1348426" cy="1772585"/>
              <a:chOff x="8405476" y="4197920"/>
              <a:chExt cx="1646065" cy="2163848"/>
            </a:xfrm>
          </p:grpSpPr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E3C64833-523B-C925-4518-E6E8D8C5F7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168" t="11913" r="3168" b="977"/>
              <a:stretch/>
            </p:blipFill>
            <p:spPr>
              <a:xfrm>
                <a:off x="8405476" y="4197920"/>
                <a:ext cx="1646065" cy="2163848"/>
              </a:xfrm>
              <a:prstGeom prst="rect">
                <a:avLst/>
              </a:prstGeom>
            </p:spPr>
          </p:pic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FE99200A-EFC3-7C76-6889-FE85E819BD0D}"/>
                  </a:ext>
                </a:extLst>
              </p:cNvPr>
              <p:cNvSpPr/>
              <p:nvPr/>
            </p:nvSpPr>
            <p:spPr>
              <a:xfrm>
                <a:off x="8405476" y="4197920"/>
                <a:ext cx="1646065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4EA6F76-1D71-17BD-FFC5-52CCEDDB509D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33955A93-0014-4391-F587-AE4F3FCFE5DF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3" name="직각 삼각형[R] 32">
              <a:extLst>
                <a:ext uri="{FF2B5EF4-FFF2-40B4-BE49-F238E27FC236}">
                  <a16:creationId xmlns:a16="http://schemas.microsoft.com/office/drawing/2014/main" id="{09FD777F-6B9D-A85C-0BFA-45FA1FA0CAC4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34" name="직선 연결선[R] 33">
              <a:extLst>
                <a:ext uri="{FF2B5EF4-FFF2-40B4-BE49-F238E27FC236}">
                  <a16:creationId xmlns:a16="http://schemas.microsoft.com/office/drawing/2014/main" id="{76CB83D1-418E-E3B4-7EEC-821F7E3E49DD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8AED78-5D4C-6DBC-5AD6-A68E86810418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C4CC31-6788-7D23-0A72-9BE95DC1B9B1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536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3F05C2E6-1804-D771-5EE0-44415CB7BEEA}"/>
              </a:ext>
            </a:extLst>
          </p:cNvPr>
          <p:cNvSpPr/>
          <p:nvPr/>
        </p:nvSpPr>
        <p:spPr>
          <a:xfrm>
            <a:off x="0" y="1896181"/>
            <a:ext cx="9906000" cy="4682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FBA0390B-EAF8-1BC8-2219-95E818394E90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18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B1796D3-D2D5-8C75-E964-F01A39277302}"/>
              </a:ext>
            </a:extLst>
          </p:cNvPr>
          <p:cNvGrpSpPr/>
          <p:nvPr/>
        </p:nvGrpSpPr>
        <p:grpSpPr>
          <a:xfrm>
            <a:off x="0" y="1237550"/>
            <a:ext cx="7578228" cy="571503"/>
            <a:chOff x="0" y="1237550"/>
            <a:chExt cx="7578228" cy="571503"/>
          </a:xfrm>
        </p:grpSpPr>
        <p:grpSp>
          <p:nvGrpSpPr>
            <p:cNvPr id="220" name="그룹 219">
              <a:extLst>
                <a:ext uri="{FF2B5EF4-FFF2-40B4-BE49-F238E27FC236}">
                  <a16:creationId xmlns:a16="http://schemas.microsoft.com/office/drawing/2014/main" id="{1C86B6E3-7C9B-FC77-23EB-9DE84BAA7627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221" name="그룹 220">
                <a:extLst>
                  <a:ext uri="{FF2B5EF4-FFF2-40B4-BE49-F238E27FC236}">
                    <a16:creationId xmlns:a16="http://schemas.microsoft.com/office/drawing/2014/main" id="{6010A5BB-58EB-EC7C-27B1-F0A29E794862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23" name="모서리가 둥근 직사각형 222">
                  <a:extLst>
                    <a:ext uri="{FF2B5EF4-FFF2-40B4-BE49-F238E27FC236}">
                      <a16:creationId xmlns:a16="http://schemas.microsoft.com/office/drawing/2014/main" id="{FE2AB2A0-F6AB-3E99-C6F2-628369E2D441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24" name="모서리가 둥근 직사각형 223">
                  <a:extLst>
                    <a:ext uri="{FF2B5EF4-FFF2-40B4-BE49-F238E27FC236}">
                      <a16:creationId xmlns:a16="http://schemas.microsoft.com/office/drawing/2014/main" id="{A0801C6A-831F-8E27-F39A-7D7D0AB277B3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B76D903-83A6-5F1A-F57E-6081E3E19946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4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F78DBE7D-E055-334F-6AAC-57F1AE831907}"/>
                </a:ext>
              </a:extLst>
            </p:cNvPr>
            <p:cNvSpPr txBox="1"/>
            <p:nvPr/>
          </p:nvSpPr>
          <p:spPr>
            <a:xfrm>
              <a:off x="781126" y="1299306"/>
              <a:ext cx="6797102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276B2"/>
                  </a:solidFill>
                  <a:latin typeface="+mj-ea"/>
                  <a:ea typeface="+mj-ea"/>
                </a:rPr>
                <a:t>유해위험장소 등에 안전보건표지 부착</a:t>
              </a:r>
              <a:endParaRPr kumimoji="1" lang="ko-Kore-KR" altLang="en-US" sz="2400" b="1" spc="-150" dirty="0">
                <a:solidFill>
                  <a:srgbClr val="5276B2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모서리가 둥근 직사각형 42">
              <a:extLst>
                <a:ext uri="{FF2B5EF4-FFF2-40B4-BE49-F238E27FC236}">
                  <a16:creationId xmlns:a16="http://schemas.microsoft.com/office/drawing/2014/main" id="{98EF4788-2854-C19F-7A30-D60B1427FAD0}"/>
                </a:ext>
              </a:extLst>
            </p:cNvPr>
            <p:cNvSpPr/>
            <p:nvPr/>
          </p:nvSpPr>
          <p:spPr>
            <a:xfrm>
              <a:off x="5823878" y="1346560"/>
              <a:ext cx="815526" cy="371757"/>
            </a:xfrm>
            <a:prstGeom prst="roundRect">
              <a:avLst>
                <a:gd name="adj" fmla="val 16667"/>
              </a:avLst>
            </a:prstGeom>
            <a:solidFill>
              <a:srgbClr val="5175B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b="1" dirty="0">
                  <a:solidFill>
                    <a:schemeClr val="bg1"/>
                  </a:solidFill>
                  <a:latin typeface="+mn-ea"/>
                </a:rPr>
                <a:t>안내</a:t>
              </a:r>
            </a:p>
          </p:txBody>
        </p:sp>
      </p:grpSp>
      <p:grpSp>
        <p:nvGrpSpPr>
          <p:cNvPr id="203" name="그룹 202">
            <a:extLst>
              <a:ext uri="{FF2B5EF4-FFF2-40B4-BE49-F238E27FC236}">
                <a16:creationId xmlns:a16="http://schemas.microsoft.com/office/drawing/2014/main" id="{C9DA051A-C4BA-D1F4-344D-BC1458EFC4A0}"/>
              </a:ext>
            </a:extLst>
          </p:cNvPr>
          <p:cNvGrpSpPr/>
          <p:nvPr/>
        </p:nvGrpSpPr>
        <p:grpSpPr>
          <a:xfrm>
            <a:off x="2011113" y="5971043"/>
            <a:ext cx="5883774" cy="408301"/>
            <a:chOff x="1260674" y="6140250"/>
            <a:chExt cx="5883774" cy="408301"/>
          </a:xfrm>
        </p:grpSpPr>
        <p:sp>
          <p:nvSpPr>
            <p:cNvPr id="204" name="모서리가 둥근 직사각형 203">
              <a:extLst>
                <a:ext uri="{FF2B5EF4-FFF2-40B4-BE49-F238E27FC236}">
                  <a16:creationId xmlns:a16="http://schemas.microsoft.com/office/drawing/2014/main" id="{5B1617ED-9070-7D67-A795-FF8371F0DE62}"/>
                </a:ext>
              </a:extLst>
            </p:cNvPr>
            <p:cNvSpPr/>
            <p:nvPr/>
          </p:nvSpPr>
          <p:spPr>
            <a:xfrm>
              <a:off x="1306442" y="6183297"/>
              <a:ext cx="5838006" cy="3652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>
                <a:buClr>
                  <a:srgbClr val="33CCCC"/>
                </a:buClr>
              </a:pPr>
              <a:endParaRPr lang="en-US" altLang="ko-KR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grpSp>
          <p:nvGrpSpPr>
            <p:cNvPr id="205" name="그룹 204">
              <a:extLst>
                <a:ext uri="{FF2B5EF4-FFF2-40B4-BE49-F238E27FC236}">
                  <a16:creationId xmlns:a16="http://schemas.microsoft.com/office/drawing/2014/main" id="{85228D3A-DE8F-3C22-724E-CF068F061153}"/>
                </a:ext>
              </a:extLst>
            </p:cNvPr>
            <p:cNvGrpSpPr/>
            <p:nvPr/>
          </p:nvGrpSpPr>
          <p:grpSpPr>
            <a:xfrm>
              <a:off x="1260674" y="6140250"/>
              <a:ext cx="5838006" cy="365254"/>
              <a:chOff x="3238145" y="7839101"/>
              <a:chExt cx="5501594" cy="365254"/>
            </a:xfrm>
          </p:grpSpPr>
          <p:sp>
            <p:nvSpPr>
              <p:cNvPr id="206" name="모서리가 둥근 직사각형 205">
                <a:extLst>
                  <a:ext uri="{FF2B5EF4-FFF2-40B4-BE49-F238E27FC236}">
                    <a16:creationId xmlns:a16="http://schemas.microsoft.com/office/drawing/2014/main" id="{EAF95C0F-C85E-18B4-03F2-D7568C6F1A95}"/>
                  </a:ext>
                </a:extLst>
              </p:cNvPr>
              <p:cNvSpPr/>
              <p:nvPr/>
            </p:nvSpPr>
            <p:spPr>
              <a:xfrm>
                <a:off x="3238145" y="7839101"/>
                <a:ext cx="5501594" cy="365254"/>
              </a:xfrm>
              <a:prstGeom prst="roundRect">
                <a:avLst/>
              </a:prstGeom>
              <a:solidFill>
                <a:schemeClr val="bg1"/>
              </a:solidFill>
              <a:ln w="158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buClr>
                    <a:srgbClr val="33CCCC"/>
                  </a:buClr>
                </a:pPr>
                <a:r>
                  <a:rPr lang="ko-KR" altLang="en-US" sz="1600" b="1" spc="-150" dirty="0">
                    <a:solidFill>
                      <a:srgbClr val="5175B2"/>
                    </a:solidFill>
                    <a:latin typeface="+mn-ea"/>
                  </a:rPr>
                  <a:t>안전 </a:t>
                </a:r>
                <a:r>
                  <a:rPr lang="en-US" altLang="ko-KR" sz="1600" b="1" spc="-150" dirty="0">
                    <a:solidFill>
                      <a:srgbClr val="5175B2"/>
                    </a:solidFill>
                    <a:latin typeface="+mn-ea"/>
                  </a:rPr>
                  <a:t>· </a:t>
                </a:r>
                <a:r>
                  <a:rPr lang="ko-KR" altLang="en-US" sz="1600" b="1" spc="-150" dirty="0">
                    <a:solidFill>
                      <a:srgbClr val="5175B2"/>
                    </a:solidFill>
                    <a:latin typeface="+mn-ea"/>
                  </a:rPr>
                  <a:t>보건표지의 종류와 형태  </a:t>
                </a:r>
                <a:r>
                  <a:rPr lang="ko-KR" altLang="en-US" sz="1600" b="1" spc="-150" dirty="0">
                    <a:solidFill>
                      <a:prstClr val="black"/>
                    </a:solidFill>
                    <a:latin typeface="+mn-ea"/>
                  </a:rPr>
                  <a:t>    </a:t>
                </a:r>
                <a:r>
                  <a:rPr lang="ko-KR" altLang="en-US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산업안전보건법 시행규칙 </a:t>
                </a:r>
                <a:r>
                  <a:rPr lang="en-US" altLang="ko-KR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[</a:t>
                </a:r>
                <a:r>
                  <a:rPr lang="ko-KR" altLang="en-US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별표</a:t>
                </a:r>
                <a:r>
                  <a:rPr lang="en-US" altLang="ko-KR" sz="1600" b="1" spc="-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6] </a:t>
                </a:r>
              </a:p>
            </p:txBody>
          </p:sp>
          <p:sp>
            <p:nvSpPr>
              <p:cNvPr id="207" name="삼각형 206">
                <a:extLst>
                  <a:ext uri="{FF2B5EF4-FFF2-40B4-BE49-F238E27FC236}">
                    <a16:creationId xmlns:a16="http://schemas.microsoft.com/office/drawing/2014/main" id="{5C407F0C-B6EF-1A40-75A5-C9343978AFE6}"/>
                  </a:ext>
                </a:extLst>
              </p:cNvPr>
              <p:cNvSpPr/>
              <p:nvPr/>
            </p:nvSpPr>
            <p:spPr>
              <a:xfrm rot="5400000">
                <a:off x="5831238" y="7968807"/>
                <a:ext cx="122777" cy="10584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latin typeface="+mn-ea"/>
                </a:endParaRPr>
              </a:p>
            </p:txBody>
          </p:sp>
        </p:grpSp>
      </p:grp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A07F2BFD-D68F-21EB-FE9A-38375D2EEBDE}"/>
              </a:ext>
            </a:extLst>
          </p:cNvPr>
          <p:cNvGrpSpPr/>
          <p:nvPr/>
        </p:nvGrpSpPr>
        <p:grpSpPr>
          <a:xfrm>
            <a:off x="513203" y="2098680"/>
            <a:ext cx="8859274" cy="3690253"/>
            <a:chOff x="509155" y="2098680"/>
            <a:chExt cx="8859274" cy="3690253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FA06B837-5E38-7083-1D7A-87ABAFD2295F}"/>
                </a:ext>
              </a:extLst>
            </p:cNvPr>
            <p:cNvGrpSpPr/>
            <p:nvPr/>
          </p:nvGrpSpPr>
          <p:grpSpPr>
            <a:xfrm>
              <a:off x="509155" y="2098680"/>
              <a:ext cx="1348094" cy="1773165"/>
              <a:chOff x="2889783" y="1670128"/>
              <a:chExt cx="1645121" cy="2163848"/>
            </a:xfrm>
          </p:grpSpPr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78F34C56-C2BB-0A6C-629D-E5D179E9616E}"/>
                  </a:ext>
                </a:extLst>
              </p:cNvPr>
              <p:cNvSpPr/>
              <p:nvPr/>
            </p:nvSpPr>
            <p:spPr>
              <a:xfrm>
                <a:off x="2889783" y="1670128"/>
                <a:ext cx="1645121" cy="21638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58" name="그림 57">
                <a:extLst>
                  <a:ext uri="{FF2B5EF4-FFF2-40B4-BE49-F238E27FC236}">
                    <a16:creationId xmlns:a16="http://schemas.microsoft.com/office/drawing/2014/main" id="{E8F1FA9B-9F34-05F9-B46B-E65784A091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672" t="16091" r="7842" b="2530"/>
              <a:stretch/>
            </p:blipFill>
            <p:spPr>
              <a:xfrm>
                <a:off x="2929233" y="1754155"/>
                <a:ext cx="1568348" cy="2062042"/>
              </a:xfrm>
              <a:prstGeom prst="rect">
                <a:avLst/>
              </a:prstGeom>
            </p:spPr>
          </p:pic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03299ECB-E4C4-DA71-C9E5-EEC5F10FD877}"/>
                </a:ext>
              </a:extLst>
            </p:cNvPr>
            <p:cNvGrpSpPr/>
            <p:nvPr/>
          </p:nvGrpSpPr>
          <p:grpSpPr>
            <a:xfrm>
              <a:off x="2023318" y="2098680"/>
              <a:ext cx="1353241" cy="1818795"/>
              <a:chOff x="4737563" y="1670128"/>
              <a:chExt cx="1651402" cy="2219532"/>
            </a:xfrm>
          </p:grpSpPr>
          <p:pic>
            <p:nvPicPr>
              <p:cNvPr id="55" name="그림 54">
                <a:extLst>
                  <a:ext uri="{FF2B5EF4-FFF2-40B4-BE49-F238E27FC236}">
                    <a16:creationId xmlns:a16="http://schemas.microsoft.com/office/drawing/2014/main" id="{1D7D0CB1-C879-AF7F-5785-D940B4E7C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670" t="12406" r="2803"/>
              <a:stretch/>
            </p:blipFill>
            <p:spPr>
              <a:xfrm>
                <a:off x="4737563" y="1670128"/>
                <a:ext cx="1640799" cy="2219532"/>
              </a:xfrm>
              <a:prstGeom prst="rect">
                <a:avLst/>
              </a:prstGeom>
            </p:spPr>
          </p:pic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E6D85C9D-CC63-CBC7-C345-461AFEF8D980}"/>
                  </a:ext>
                </a:extLst>
              </p:cNvPr>
              <p:cNvSpPr/>
              <p:nvPr/>
            </p:nvSpPr>
            <p:spPr>
              <a:xfrm>
                <a:off x="4743844" y="1670128"/>
                <a:ext cx="1645121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FA609E3E-8C31-CA07-A8AE-1B548EEE38B8}"/>
                </a:ext>
              </a:extLst>
            </p:cNvPr>
            <p:cNvGrpSpPr/>
            <p:nvPr/>
          </p:nvGrpSpPr>
          <p:grpSpPr>
            <a:xfrm>
              <a:off x="3499832" y="2098680"/>
              <a:ext cx="1348095" cy="1818795"/>
              <a:chOff x="6539399" y="1670128"/>
              <a:chExt cx="1645122" cy="2219532"/>
            </a:xfrm>
          </p:grpSpPr>
          <p:pic>
            <p:nvPicPr>
              <p:cNvPr id="53" name="그림 52">
                <a:extLst>
                  <a:ext uri="{FF2B5EF4-FFF2-40B4-BE49-F238E27FC236}">
                    <a16:creationId xmlns:a16="http://schemas.microsoft.com/office/drawing/2014/main" id="{1FE7CF9C-BED9-2AD3-B7AA-23ECC64135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36" t="12406" r="3755"/>
              <a:stretch/>
            </p:blipFill>
            <p:spPr>
              <a:xfrm>
                <a:off x="6551211" y="1670128"/>
                <a:ext cx="1633310" cy="2219532"/>
              </a:xfrm>
              <a:prstGeom prst="rect">
                <a:avLst/>
              </a:prstGeom>
            </p:spPr>
          </p:pic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B6BF5280-A17E-23E5-AE04-1CAFC761A190}"/>
                  </a:ext>
                </a:extLst>
              </p:cNvPr>
              <p:cNvSpPr/>
              <p:nvPr/>
            </p:nvSpPr>
            <p:spPr>
              <a:xfrm>
                <a:off x="6539399" y="1670128"/>
                <a:ext cx="1645121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6F52A869-6F0B-9C77-F9E1-DA4BCD6F38E8}"/>
                </a:ext>
              </a:extLst>
            </p:cNvPr>
            <p:cNvGrpSpPr/>
            <p:nvPr/>
          </p:nvGrpSpPr>
          <p:grpSpPr>
            <a:xfrm>
              <a:off x="4988993" y="2098680"/>
              <a:ext cx="1348095" cy="1818795"/>
              <a:chOff x="8356669" y="1670128"/>
              <a:chExt cx="1645122" cy="2219532"/>
            </a:xfrm>
          </p:grpSpPr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D9D0B734-8CAC-3E04-87F7-6CA444162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116" t="12406" r="4116"/>
              <a:stretch/>
            </p:blipFill>
            <p:spPr>
              <a:xfrm>
                <a:off x="8356669" y="1670128"/>
                <a:ext cx="1645122" cy="2219532"/>
              </a:xfrm>
              <a:prstGeom prst="rect">
                <a:avLst/>
              </a:prstGeom>
            </p:spPr>
          </p:pic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0394BF28-5C9F-75DA-DAF0-766F63AA0A19}"/>
                  </a:ext>
                </a:extLst>
              </p:cNvPr>
              <p:cNvSpPr/>
              <p:nvPr/>
            </p:nvSpPr>
            <p:spPr>
              <a:xfrm>
                <a:off x="8356670" y="1670128"/>
                <a:ext cx="1645121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1244E6B4-8857-80B2-A942-8FBA80512771}"/>
                </a:ext>
              </a:extLst>
            </p:cNvPr>
            <p:cNvGrpSpPr/>
            <p:nvPr/>
          </p:nvGrpSpPr>
          <p:grpSpPr>
            <a:xfrm>
              <a:off x="6501024" y="2098680"/>
              <a:ext cx="1348095" cy="1803016"/>
              <a:chOff x="2889782" y="4195415"/>
              <a:chExt cx="1645122" cy="2200277"/>
            </a:xfrm>
          </p:grpSpPr>
          <p:pic>
            <p:nvPicPr>
              <p:cNvPr id="49" name="그림 48">
                <a:extLst>
                  <a:ext uri="{FF2B5EF4-FFF2-40B4-BE49-F238E27FC236}">
                    <a16:creationId xmlns:a16="http://schemas.microsoft.com/office/drawing/2014/main" id="{531A12E1-4EAF-580E-6C88-0DC7B2895D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986" t="12201" r="5331"/>
              <a:stretch/>
            </p:blipFill>
            <p:spPr>
              <a:xfrm>
                <a:off x="2889782" y="4195415"/>
                <a:ext cx="1607799" cy="2200277"/>
              </a:xfrm>
              <a:prstGeom prst="rect">
                <a:avLst/>
              </a:prstGeom>
            </p:spPr>
          </p:pic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4C5B2122-62B9-FC75-51FD-DCEF60883EED}"/>
                  </a:ext>
                </a:extLst>
              </p:cNvPr>
              <p:cNvSpPr/>
              <p:nvPr/>
            </p:nvSpPr>
            <p:spPr>
              <a:xfrm>
                <a:off x="2889783" y="4204015"/>
                <a:ext cx="1645121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ABD7EC2F-FCC1-F6CF-7B41-459A41D62990}"/>
                </a:ext>
              </a:extLst>
            </p:cNvPr>
            <p:cNvGrpSpPr/>
            <p:nvPr/>
          </p:nvGrpSpPr>
          <p:grpSpPr>
            <a:xfrm>
              <a:off x="8015188" y="2105727"/>
              <a:ext cx="1353241" cy="1795970"/>
              <a:chOff x="4737563" y="4204015"/>
              <a:chExt cx="1651402" cy="2191678"/>
            </a:xfrm>
          </p:grpSpPr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C5B518FD-015E-98A0-7659-12FDEA6A5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254" t="12544" r="4202"/>
              <a:stretch/>
            </p:blipFill>
            <p:spPr>
              <a:xfrm>
                <a:off x="4737563" y="4204015"/>
                <a:ext cx="1640799" cy="2191678"/>
              </a:xfrm>
              <a:prstGeom prst="rect">
                <a:avLst/>
              </a:prstGeom>
            </p:spPr>
          </p:pic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C8BF7E21-ACDE-701F-5F3E-B3A52F287867}"/>
                  </a:ext>
                </a:extLst>
              </p:cNvPr>
              <p:cNvSpPr/>
              <p:nvPr/>
            </p:nvSpPr>
            <p:spPr>
              <a:xfrm>
                <a:off x="4743844" y="4204015"/>
                <a:ext cx="1645121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14DBF59D-9968-BF68-4DE1-C4B77A0A4CC4}"/>
                </a:ext>
              </a:extLst>
            </p:cNvPr>
            <p:cNvGrpSpPr/>
            <p:nvPr/>
          </p:nvGrpSpPr>
          <p:grpSpPr>
            <a:xfrm>
              <a:off x="3499832" y="3992963"/>
              <a:ext cx="1348094" cy="1795970"/>
              <a:chOff x="6539399" y="4204015"/>
              <a:chExt cx="1645121" cy="2191678"/>
            </a:xfrm>
          </p:grpSpPr>
          <p:pic>
            <p:nvPicPr>
              <p:cNvPr id="60" name="그림 59">
                <a:extLst>
                  <a:ext uri="{FF2B5EF4-FFF2-40B4-BE49-F238E27FC236}">
                    <a16:creationId xmlns:a16="http://schemas.microsoft.com/office/drawing/2014/main" id="{079612E6-43E0-4D26-7644-901CB22F43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288" t="12544" r="3590"/>
              <a:stretch/>
            </p:blipFill>
            <p:spPr>
              <a:xfrm>
                <a:off x="6551211" y="4204015"/>
                <a:ext cx="1633309" cy="2191678"/>
              </a:xfrm>
              <a:prstGeom prst="rect">
                <a:avLst/>
              </a:prstGeom>
            </p:spPr>
          </p:pic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BE87021A-E600-A684-8262-8BAE8C5A58DF}"/>
                  </a:ext>
                </a:extLst>
              </p:cNvPr>
              <p:cNvSpPr/>
              <p:nvPr/>
            </p:nvSpPr>
            <p:spPr>
              <a:xfrm>
                <a:off x="6539399" y="4204015"/>
                <a:ext cx="1645121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76A62D0F-7951-3157-F349-95118D7137E4}"/>
                </a:ext>
              </a:extLst>
            </p:cNvPr>
            <p:cNvGrpSpPr/>
            <p:nvPr/>
          </p:nvGrpSpPr>
          <p:grpSpPr>
            <a:xfrm>
              <a:off x="4988993" y="3992963"/>
              <a:ext cx="1348095" cy="1795970"/>
              <a:chOff x="8356669" y="4204015"/>
              <a:chExt cx="1645122" cy="2191678"/>
            </a:xfrm>
          </p:grpSpPr>
          <p:pic>
            <p:nvPicPr>
              <p:cNvPr id="63" name="그림 62">
                <a:extLst>
                  <a:ext uri="{FF2B5EF4-FFF2-40B4-BE49-F238E27FC236}">
                    <a16:creationId xmlns:a16="http://schemas.microsoft.com/office/drawing/2014/main" id="{6A0323BC-273A-DFA9-94F2-8BB4D03F54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404" t="12543" r="3808"/>
              <a:stretch/>
            </p:blipFill>
            <p:spPr>
              <a:xfrm>
                <a:off x="8356669" y="4204015"/>
                <a:ext cx="1645122" cy="2191678"/>
              </a:xfrm>
              <a:prstGeom prst="rect">
                <a:avLst/>
              </a:prstGeom>
            </p:spPr>
          </p:pic>
          <p:sp>
            <p:nvSpPr>
              <p:cNvPr id="192" name="직사각형 191">
                <a:extLst>
                  <a:ext uri="{FF2B5EF4-FFF2-40B4-BE49-F238E27FC236}">
                    <a16:creationId xmlns:a16="http://schemas.microsoft.com/office/drawing/2014/main" id="{04E5C589-026A-A6EE-8586-25610BF3EBC1}"/>
                  </a:ext>
                </a:extLst>
              </p:cNvPr>
              <p:cNvSpPr/>
              <p:nvPr/>
            </p:nvSpPr>
            <p:spPr>
              <a:xfrm>
                <a:off x="8356670" y="4204015"/>
                <a:ext cx="1645121" cy="21638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6CF0020-D45C-549C-23F6-D91D915FC9D3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E4D01DC-ECFE-C39C-833C-B016F2924F3F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" name="직각 삼각형[R] 3">
              <a:extLst>
                <a:ext uri="{FF2B5EF4-FFF2-40B4-BE49-F238E27FC236}">
                  <a16:creationId xmlns:a16="http://schemas.microsoft.com/office/drawing/2014/main" id="{DA6565A7-295F-5B08-24FC-2609F6816EC0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5" name="직선 연결선[R] 4">
              <a:extLst>
                <a:ext uri="{FF2B5EF4-FFF2-40B4-BE49-F238E27FC236}">
                  <a16:creationId xmlns:a16="http://schemas.microsoft.com/office/drawing/2014/main" id="{72F4F123-D2E0-6E27-6123-2B95F15F00DD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F7266A-218A-FD04-9C30-255EA88734CA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DFA3C8-4C93-5D21-EBA8-03444238CD26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778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19</a:t>
            </a:r>
            <a:endParaRPr kumimoji="1" lang="ko-Kore-KR" altLang="en-US" sz="850" dirty="0"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29D4E-FB71-7D49-D40B-643C364C26A2}"/>
              </a:ext>
            </a:extLst>
          </p:cNvPr>
          <p:cNvSpPr txBox="1"/>
          <p:nvPr/>
        </p:nvSpPr>
        <p:spPr>
          <a:xfrm>
            <a:off x="893921" y="1936213"/>
            <a:ext cx="8891103" cy="1619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10000"/>
              </a:lnSpc>
              <a:spcAft>
                <a:spcPts val="1000"/>
              </a:spcAft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2000" b="1" spc="-13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pc="-133" dirty="0">
                <a:solidFill>
                  <a:prstClr val="black"/>
                </a:solidFill>
              </a:rPr>
              <a:t>교통사고는 도로 뿐만 아니라 공장</a:t>
            </a:r>
            <a:r>
              <a:rPr lang="en-US" altLang="ko-KR" spc="-133" dirty="0">
                <a:solidFill>
                  <a:prstClr val="black"/>
                </a:solidFill>
              </a:rPr>
              <a:t>, </a:t>
            </a:r>
            <a:r>
              <a:rPr lang="ko-KR" altLang="en-US" spc="-133" dirty="0">
                <a:solidFill>
                  <a:prstClr val="black"/>
                </a:solidFill>
              </a:rPr>
              <a:t>사업장 내에서도 발생할 수 있음</a:t>
            </a:r>
            <a:r>
              <a:rPr lang="en-US" altLang="ko-KR" spc="-133" dirty="0">
                <a:solidFill>
                  <a:prstClr val="black"/>
                </a:solidFill>
              </a:rPr>
              <a:t>.</a:t>
            </a:r>
          </a:p>
          <a:p>
            <a:pPr marL="144000" latinLnBrk="0">
              <a:lnSpc>
                <a:spcPct val="110000"/>
              </a:lnSpc>
              <a:spcAft>
                <a:spcPts val="1000"/>
              </a:spcAft>
              <a:buClr>
                <a:srgbClr val="33CCCC"/>
              </a:buClr>
            </a:pPr>
            <a:r>
              <a:rPr lang="ko-KR" altLang="en-US" spc="-133" dirty="0">
                <a:solidFill>
                  <a:prstClr val="black"/>
                </a:solidFill>
              </a:rPr>
              <a:t>이는 지게차</a:t>
            </a:r>
            <a:r>
              <a:rPr lang="en-US" altLang="ko-KR" spc="-133" dirty="0">
                <a:solidFill>
                  <a:prstClr val="black"/>
                </a:solidFill>
              </a:rPr>
              <a:t>, </a:t>
            </a:r>
            <a:r>
              <a:rPr lang="ko-KR" altLang="en-US" spc="-133" dirty="0">
                <a:solidFill>
                  <a:prstClr val="black"/>
                </a:solidFill>
              </a:rPr>
              <a:t>화물자동차 등 </a:t>
            </a:r>
            <a:r>
              <a:rPr lang="ko-KR" altLang="en-US" spc="-133" dirty="0" err="1">
                <a:solidFill>
                  <a:prstClr val="black"/>
                </a:solidFill>
              </a:rPr>
              <a:t>차량계</a:t>
            </a:r>
            <a:r>
              <a:rPr lang="ko-KR" altLang="en-US" spc="-133" dirty="0">
                <a:solidFill>
                  <a:prstClr val="black"/>
                </a:solidFill>
              </a:rPr>
              <a:t> 하역 운반기계로 중량물을 운반하는 작업이 많기 때문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latinLnBrk="0">
              <a:lnSpc>
                <a:spcPct val="110000"/>
              </a:lnSpc>
              <a:spcAft>
                <a:spcPts val="1000"/>
              </a:spcAft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en-US" altLang="ko-KR" sz="1200" spc="-133" dirty="0">
                <a:solidFill>
                  <a:prstClr val="black"/>
                </a:solidFill>
              </a:rPr>
              <a:t> </a:t>
            </a:r>
            <a:r>
              <a:rPr lang="ko-KR" altLang="en-US" sz="1200" spc="-133" dirty="0">
                <a:solidFill>
                  <a:prstClr val="black"/>
                </a:solidFill>
              </a:rPr>
              <a:t>  </a:t>
            </a:r>
            <a:r>
              <a:rPr lang="ko-KR" altLang="en-US" spc="-133" dirty="0">
                <a:solidFill>
                  <a:prstClr val="black"/>
                </a:solidFill>
              </a:rPr>
              <a:t>따라서</a:t>
            </a:r>
            <a:r>
              <a:rPr lang="en-US" altLang="ko-KR" spc="-133" dirty="0">
                <a:solidFill>
                  <a:prstClr val="black"/>
                </a:solidFill>
              </a:rPr>
              <a:t>,</a:t>
            </a:r>
            <a:r>
              <a:rPr lang="ko-KR" altLang="en-US" spc="-133" dirty="0">
                <a:solidFill>
                  <a:prstClr val="black"/>
                </a:solidFill>
              </a:rPr>
              <a:t> 작업자와 운반기계가 뒤섞여 이동하지 않도록 별도의 통로를 만들고 해당 통로에는 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lnSpc>
                <a:spcPct val="110000"/>
              </a:lnSpc>
              <a:spcAft>
                <a:spcPts val="1000"/>
              </a:spcAft>
              <a:buClr>
                <a:srgbClr val="33CCCC"/>
              </a:buClr>
            </a:pPr>
            <a:r>
              <a:rPr lang="ko-KR" altLang="en-US" spc="-133" dirty="0">
                <a:solidFill>
                  <a:prstClr val="black"/>
                </a:solidFill>
              </a:rPr>
              <a:t>안전표시가 되어 있어야 함</a:t>
            </a:r>
            <a:endParaRPr lang="en-US" altLang="ko-KR" spc="-133" dirty="0">
              <a:solidFill>
                <a:prstClr val="black"/>
              </a:solidFill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1D2DE78-D690-830C-566A-B9B1A60FAA26}"/>
              </a:ext>
            </a:extLst>
          </p:cNvPr>
          <p:cNvGrpSpPr/>
          <p:nvPr/>
        </p:nvGrpSpPr>
        <p:grpSpPr>
          <a:xfrm>
            <a:off x="863426" y="3961025"/>
            <a:ext cx="8352430" cy="2213060"/>
            <a:chOff x="863426" y="3961025"/>
            <a:chExt cx="8352430" cy="221306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A3DEC6F-3BB4-4246-2CA4-7CE2AD618158}"/>
                </a:ext>
              </a:extLst>
            </p:cNvPr>
            <p:cNvGrpSpPr/>
            <p:nvPr/>
          </p:nvGrpSpPr>
          <p:grpSpPr>
            <a:xfrm>
              <a:off x="863426" y="3961025"/>
              <a:ext cx="6074063" cy="292395"/>
              <a:chOff x="1088524" y="2228857"/>
              <a:chExt cx="6074063" cy="29239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EAD60C-7D17-F229-EFCB-C772DA921A10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82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sz="2000" b="1" spc="-133" dirty="0">
                    <a:solidFill>
                      <a:srgbClr val="DD5F84"/>
                    </a:solidFill>
                  </a:rPr>
                  <a:t>안전통로 예시</a:t>
                </a:r>
                <a:endParaRPr lang="en-US" altLang="ko-KR" sz="2000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0DB617C2-54F7-CC59-95B2-27ACE79FF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97AC0A52-016A-3D0F-1D04-8F03DDCA6459}"/>
                </a:ext>
              </a:extLst>
            </p:cNvPr>
            <p:cNvGrpSpPr/>
            <p:nvPr/>
          </p:nvGrpSpPr>
          <p:grpSpPr>
            <a:xfrm>
              <a:off x="871486" y="4152912"/>
              <a:ext cx="8344370" cy="2021173"/>
              <a:chOff x="1011101" y="3870998"/>
              <a:chExt cx="7323484" cy="1773893"/>
            </a:xfrm>
          </p:grpSpPr>
          <p:pic>
            <p:nvPicPr>
              <p:cNvPr id="23" name="그림 22" descr="14 안전통로.png">
                <a:extLst>
                  <a:ext uri="{FF2B5EF4-FFF2-40B4-BE49-F238E27FC236}">
                    <a16:creationId xmlns:a16="http://schemas.microsoft.com/office/drawing/2014/main" id="{EAEAC755-AF88-4559-9F9A-D8C2B2638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11101" y="3870998"/>
                <a:ext cx="7308888" cy="1773893"/>
              </a:xfrm>
              <a:prstGeom prst="rect">
                <a:avLst/>
              </a:prstGeom>
            </p:spPr>
          </p:pic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3A454931-7399-95BB-70E1-F384ADBCF4C2}"/>
                  </a:ext>
                </a:extLst>
              </p:cNvPr>
              <p:cNvGrpSpPr/>
              <p:nvPr/>
            </p:nvGrpSpPr>
            <p:grpSpPr>
              <a:xfrm>
                <a:off x="1050519" y="4144603"/>
                <a:ext cx="7284066" cy="1471619"/>
                <a:chOff x="1050519" y="4144603"/>
                <a:chExt cx="7284066" cy="1471619"/>
              </a:xfrm>
            </p:grpSpPr>
            <p:sp>
              <p:nvSpPr>
                <p:cNvPr id="25" name="모서리가 둥근 직사각형 24">
                  <a:extLst>
                    <a:ext uri="{FF2B5EF4-FFF2-40B4-BE49-F238E27FC236}">
                      <a16:creationId xmlns:a16="http://schemas.microsoft.com/office/drawing/2014/main" id="{D7B123B2-F85D-ADF5-D38D-0FFDFE6CCC2C}"/>
                    </a:ext>
                  </a:extLst>
                </p:cNvPr>
                <p:cNvSpPr/>
                <p:nvPr/>
              </p:nvSpPr>
              <p:spPr>
                <a:xfrm>
                  <a:off x="1050519" y="4144603"/>
                  <a:ext cx="2226645" cy="1471619"/>
                </a:xfrm>
                <a:prstGeom prst="roundRect">
                  <a:avLst>
                    <a:gd name="adj" fmla="val 10250"/>
                  </a:avLst>
                </a:prstGeom>
                <a:noFill/>
                <a:ln w="254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AE269EFD-E3AF-29C9-DB15-AFB10CD16B35}"/>
                    </a:ext>
                  </a:extLst>
                </p:cNvPr>
                <p:cNvSpPr/>
                <p:nvPr/>
              </p:nvSpPr>
              <p:spPr>
                <a:xfrm>
                  <a:off x="3584874" y="4144603"/>
                  <a:ext cx="2226645" cy="1471619"/>
                </a:xfrm>
                <a:prstGeom prst="roundRect">
                  <a:avLst>
                    <a:gd name="adj" fmla="val 10250"/>
                  </a:avLst>
                </a:prstGeom>
                <a:noFill/>
                <a:ln w="254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E82B93C0-A99F-2602-F47D-4EB98AFFE647}"/>
                    </a:ext>
                  </a:extLst>
                </p:cNvPr>
                <p:cNvSpPr/>
                <p:nvPr/>
              </p:nvSpPr>
              <p:spPr>
                <a:xfrm>
                  <a:off x="6107940" y="4144603"/>
                  <a:ext cx="2226645" cy="1471619"/>
                </a:xfrm>
                <a:prstGeom prst="roundRect">
                  <a:avLst>
                    <a:gd name="adj" fmla="val 10250"/>
                  </a:avLst>
                </a:prstGeom>
                <a:noFill/>
                <a:ln w="254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1514BC2-C2E2-D3C2-7F15-EE59F7A62D36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55D2F8-A54D-B16F-8AED-4C10F53E93D8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작업장 내에서의 통행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FD9FCB49-2D96-B36B-3AEF-E23C2F6BBDE3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FD16B6A4-15BD-6ACF-428A-EE279B5D5F40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40" name="모서리가 둥근 직사각형 39">
                  <a:extLst>
                    <a:ext uri="{FF2B5EF4-FFF2-40B4-BE49-F238E27FC236}">
                      <a16:creationId xmlns:a16="http://schemas.microsoft.com/office/drawing/2014/main" id="{1825E2F5-1452-937C-D648-65FF8749146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41" name="모서리가 둥근 직사각형 40">
                  <a:extLst>
                    <a:ext uri="{FF2B5EF4-FFF2-40B4-BE49-F238E27FC236}">
                      <a16:creationId xmlns:a16="http://schemas.microsoft.com/office/drawing/2014/main" id="{CF9C1EE8-86F5-0D60-57F6-837C0C259DB6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705C53-B45B-86BD-B779-98ACF9DFCFC0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5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E669A3B-68C3-3C08-81F5-3DBA5E22B240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7DA49F79-EA90-1BB8-A96A-A5C8ECC4B599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" name="직각 삼각형[R] 4">
              <a:extLst>
                <a:ext uri="{FF2B5EF4-FFF2-40B4-BE49-F238E27FC236}">
                  <a16:creationId xmlns:a16="http://schemas.microsoft.com/office/drawing/2014/main" id="{0805B20A-49CC-E2A1-C77B-5460BE322A5B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6" name="직선 연결선[R] 5">
              <a:extLst>
                <a:ext uri="{FF2B5EF4-FFF2-40B4-BE49-F238E27FC236}">
                  <a16:creationId xmlns:a16="http://schemas.microsoft.com/office/drawing/2014/main" id="{92CF0179-6FED-684B-AEE7-EDF9AB62D31C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4B0EDC-FE4A-F8EC-DD37-BB0C16A4ED82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08C9A-E8CE-C862-8687-E45F6D4E6CE0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476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20</a:t>
            </a:r>
            <a:endParaRPr kumimoji="1" lang="ko-Kore-KR" altLang="en-US" sz="850" dirty="0"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29D4E-FB71-7D49-D40B-643C364C26A2}"/>
              </a:ext>
            </a:extLst>
          </p:cNvPr>
          <p:cNvSpPr txBox="1"/>
          <p:nvPr/>
        </p:nvSpPr>
        <p:spPr>
          <a:xfrm>
            <a:off x="1138124" y="2387707"/>
            <a:ext cx="8891103" cy="2934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spcAft>
                <a:spcPts val="1000"/>
              </a:spcAft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2000" b="1" spc="-133" dirty="0">
                <a:solidFill>
                  <a:prstClr val="black"/>
                </a:solidFill>
              </a:rPr>
              <a:t> </a:t>
            </a:r>
            <a:r>
              <a:rPr lang="ko-KR" altLang="en-US" spc="-133" dirty="0">
                <a:solidFill>
                  <a:prstClr val="black"/>
                </a:solidFill>
              </a:rPr>
              <a:t>근로자가 작업장에서 넘어지거나 미끄러지는 등의 위험이 없도록 작업장 바닥 등을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spcAft>
                <a:spcPts val="1000"/>
              </a:spcAft>
              <a:buClr>
                <a:srgbClr val="33CCCC"/>
              </a:buClr>
            </a:pPr>
            <a:r>
              <a:rPr lang="ko-KR" altLang="en-US" spc="-133" dirty="0">
                <a:solidFill>
                  <a:prstClr val="black"/>
                </a:solidFill>
              </a:rPr>
              <a:t>안전하고 청결한 상태로 유지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lnSpc>
                <a:spcPts val="1060"/>
              </a:lnSpc>
              <a:spcAft>
                <a:spcPts val="1000"/>
              </a:spcAft>
              <a:buClr>
                <a:srgbClr val="33CCCC"/>
              </a:buClr>
            </a:pPr>
            <a:endParaRPr lang="en-US" altLang="ko-KR" spc="-133" dirty="0">
              <a:solidFill>
                <a:prstClr val="black"/>
              </a:solidFill>
            </a:endParaRPr>
          </a:p>
          <a:p>
            <a:pPr latinLnBrk="0">
              <a:spcAft>
                <a:spcPts val="1000"/>
              </a:spcAft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2000" b="1" spc="-133" dirty="0">
                <a:solidFill>
                  <a:prstClr val="black"/>
                </a:solidFill>
              </a:rPr>
              <a:t> </a:t>
            </a:r>
            <a:r>
              <a:rPr lang="ko-KR" altLang="en-US" spc="-133" dirty="0">
                <a:solidFill>
                  <a:prstClr val="black"/>
                </a:solidFill>
              </a:rPr>
              <a:t>제품</a:t>
            </a:r>
            <a:r>
              <a:rPr lang="en-US" altLang="ko-KR" spc="-133" dirty="0">
                <a:solidFill>
                  <a:prstClr val="black"/>
                </a:solidFill>
              </a:rPr>
              <a:t>,</a:t>
            </a:r>
            <a:r>
              <a:rPr lang="ko-KR" altLang="en-US" spc="-133" dirty="0">
                <a:solidFill>
                  <a:prstClr val="black"/>
                </a:solidFill>
              </a:rPr>
              <a:t> 자재</a:t>
            </a:r>
            <a:r>
              <a:rPr lang="en-US" altLang="ko-KR" spc="-133" dirty="0">
                <a:solidFill>
                  <a:prstClr val="black"/>
                </a:solidFill>
              </a:rPr>
              <a:t>,</a:t>
            </a:r>
            <a:r>
              <a:rPr lang="ko-KR" altLang="en-US" spc="-133" dirty="0">
                <a:solidFill>
                  <a:prstClr val="black"/>
                </a:solidFill>
              </a:rPr>
              <a:t> 부재 등이 넘어지지 않도록 단단히 고정 하는 등 안전조치를 해야 함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latinLnBrk="0">
              <a:lnSpc>
                <a:spcPts val="1060"/>
              </a:lnSpc>
              <a:spcAft>
                <a:spcPts val="1000"/>
              </a:spcAft>
              <a:buClr>
                <a:srgbClr val="33CCCC"/>
              </a:buClr>
            </a:pPr>
            <a:endParaRPr lang="en-US" altLang="ko-KR" spc="-133" dirty="0">
              <a:solidFill>
                <a:prstClr val="black"/>
              </a:solidFill>
            </a:endParaRPr>
          </a:p>
          <a:p>
            <a:pPr latinLnBrk="0">
              <a:spcAft>
                <a:spcPts val="1000"/>
              </a:spcAft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2000" b="1" spc="-133" dirty="0">
                <a:solidFill>
                  <a:prstClr val="black"/>
                </a:solidFill>
              </a:rPr>
              <a:t> </a:t>
            </a:r>
            <a:r>
              <a:rPr lang="ko-KR" altLang="en-US" spc="-133" dirty="0">
                <a:solidFill>
                  <a:prstClr val="black"/>
                </a:solidFill>
              </a:rPr>
              <a:t>근로자가 작업하는 장소를 항상 청결하게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spcAft>
                <a:spcPts val="1000"/>
              </a:spcAft>
              <a:buClr>
                <a:srgbClr val="33CCCC"/>
              </a:buClr>
            </a:pPr>
            <a:r>
              <a:rPr lang="ko-KR" altLang="en-US" spc="-133" dirty="0" err="1">
                <a:solidFill>
                  <a:prstClr val="black"/>
                </a:solidFill>
              </a:rPr>
              <a:t>유지・관리하며</a:t>
            </a:r>
            <a:r>
              <a:rPr lang="ko-KR" altLang="en-US" spc="-133" dirty="0">
                <a:solidFill>
                  <a:prstClr val="black"/>
                </a:solidFill>
              </a:rPr>
              <a:t> 폐기물은 정해진 장소에만 보관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spcAft>
                <a:spcPts val="1000"/>
              </a:spcAft>
              <a:buClr>
                <a:srgbClr val="33CCCC"/>
              </a:buClr>
            </a:pPr>
            <a:endParaRPr lang="en-US" altLang="ko-KR" spc="-133" dirty="0">
              <a:solidFill>
                <a:prstClr val="black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A7A7C29-3342-988D-20C3-0C89B95D680C}"/>
              </a:ext>
            </a:extLst>
          </p:cNvPr>
          <p:cNvGrpSpPr/>
          <p:nvPr/>
        </p:nvGrpSpPr>
        <p:grpSpPr>
          <a:xfrm>
            <a:off x="863426" y="1954192"/>
            <a:ext cx="6074063" cy="292395"/>
            <a:chOff x="1088524" y="2228857"/>
            <a:chExt cx="6074063" cy="2923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27BB82-4EFF-9C58-369B-BADF4E622529}"/>
                </a:ext>
              </a:extLst>
            </p:cNvPr>
            <p:cNvSpPr txBox="1"/>
            <p:nvPr/>
          </p:nvSpPr>
          <p:spPr>
            <a:xfrm>
              <a:off x="1399348" y="2239123"/>
              <a:ext cx="5763239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sz="2000" b="1" spc="-133" dirty="0">
                  <a:solidFill>
                    <a:srgbClr val="DD5F84"/>
                  </a:solidFill>
                </a:rPr>
                <a:t>사업주 및 근로자 준수사항</a:t>
              </a:r>
              <a:endParaRPr lang="en-US" altLang="ko-KR" sz="2000" b="1" spc="-133" dirty="0">
                <a:solidFill>
                  <a:srgbClr val="DD5F84"/>
                </a:solidFill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2A9E5F6-6BCC-21B0-566C-313CC41F2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524" y="2228857"/>
              <a:ext cx="274698" cy="270267"/>
            </a:xfrm>
            <a:prstGeom prst="rect">
              <a:avLst/>
            </a:prstGeom>
          </p:spPr>
        </p:pic>
      </p:grpSp>
      <p:pic>
        <p:nvPicPr>
          <p:cNvPr id="13" name="그림 12" descr="15 정리정돈.jpg">
            <a:extLst>
              <a:ext uri="{FF2B5EF4-FFF2-40B4-BE49-F238E27FC236}">
                <a16:creationId xmlns:a16="http://schemas.microsoft.com/office/drawing/2014/main" id="{1320A75F-997E-45E2-93B9-98FEC54BA9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4045" y="4267048"/>
            <a:ext cx="3730957" cy="2311983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253F8F46-DA6F-0E7F-D02C-2F32E85ACD97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55D2F8-A54D-B16F-8AED-4C10F53E93D8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작업장 정리정돈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28E061E0-4954-C456-584C-A5E8E0351701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DEA5092C-05C6-20EA-EC0A-A439EAFAA853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37" name="모서리가 둥근 직사각형 36">
                  <a:extLst>
                    <a:ext uri="{FF2B5EF4-FFF2-40B4-BE49-F238E27FC236}">
                      <a16:creationId xmlns:a16="http://schemas.microsoft.com/office/drawing/2014/main" id="{993DA869-F2F5-240A-E54A-19B453784FC3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38" name="모서리가 둥근 직사각형 37">
                  <a:extLst>
                    <a:ext uri="{FF2B5EF4-FFF2-40B4-BE49-F238E27FC236}">
                      <a16:creationId xmlns:a16="http://schemas.microsoft.com/office/drawing/2014/main" id="{6A0B4919-581F-886E-F2AA-57FE01968D4B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AA0FDA9-0701-8AF3-F329-589E64AB425F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6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AE0CB7BE-6677-4300-D7FD-B0BE81CAC9A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C624E5B-1DED-D28D-041F-E046DA7FC9E9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8" name="직각 삼각형[R] 7">
              <a:extLst>
                <a:ext uri="{FF2B5EF4-FFF2-40B4-BE49-F238E27FC236}">
                  <a16:creationId xmlns:a16="http://schemas.microsoft.com/office/drawing/2014/main" id="{2E0C9413-D99F-90B6-A819-ECEB2080C96B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803062E2-C45C-6154-FF9D-7AA1E0EB5FDB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971FC0-43A6-3E6B-721F-63AABFDD2324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F47EE6-F282-E522-FA06-3AE8BBBFC876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483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21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D252D0F-7DA6-CAFA-A901-6C766388148F}"/>
              </a:ext>
            </a:extLst>
          </p:cNvPr>
          <p:cNvGrpSpPr/>
          <p:nvPr/>
        </p:nvGrpSpPr>
        <p:grpSpPr>
          <a:xfrm>
            <a:off x="863426" y="1828821"/>
            <a:ext cx="9165801" cy="928039"/>
            <a:chOff x="863426" y="1828821"/>
            <a:chExt cx="9165801" cy="92803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29D4E-FB71-7D49-D40B-643C364C26A2}"/>
                </a:ext>
              </a:extLst>
            </p:cNvPr>
            <p:cNvSpPr txBox="1"/>
            <p:nvPr/>
          </p:nvSpPr>
          <p:spPr>
            <a:xfrm>
              <a:off x="1138124" y="2108221"/>
              <a:ext cx="8891103" cy="6486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위험기계ㆍ기구의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위험장소 또는 부위에 근로자가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통상적인 방법으로 접근하지 못하도록 하는 제한조치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</a:p>
            <a:p>
              <a:pPr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방호망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방책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덮개 또는 각종 방호장치 등을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설치하는 것을 포함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BA7A7C29-3342-988D-20C3-0C89B95D680C}"/>
                </a:ext>
              </a:extLst>
            </p:cNvPr>
            <p:cNvGrpSpPr/>
            <p:nvPr/>
          </p:nvGrpSpPr>
          <p:grpSpPr>
            <a:xfrm>
              <a:off x="863426" y="1828821"/>
              <a:ext cx="6074063" cy="280533"/>
              <a:chOff x="1088524" y="2228857"/>
              <a:chExt cx="6074063" cy="28053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27BB82-4EFF-9C58-369B-BADF4E622529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b="1" spc="-133" dirty="0">
                    <a:solidFill>
                      <a:srgbClr val="DD5F84"/>
                    </a:solidFill>
                  </a:rPr>
                  <a:t>방호조치란</a:t>
                </a:r>
                <a:r>
                  <a:rPr lang="en-US" altLang="ko-KR" b="1" spc="-133" dirty="0">
                    <a:solidFill>
                      <a:srgbClr val="DD5F84"/>
                    </a:solidFill>
                  </a:rPr>
                  <a:t>?</a:t>
                </a:r>
              </a:p>
            </p:txBody>
          </p:sp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B2A9E5F6-6BCC-21B0-566C-313CC41F2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3F7881E3-D6F9-FB07-6EDF-D4E25648011F}"/>
              </a:ext>
            </a:extLst>
          </p:cNvPr>
          <p:cNvGrpSpPr/>
          <p:nvPr/>
        </p:nvGrpSpPr>
        <p:grpSpPr>
          <a:xfrm>
            <a:off x="1241753" y="2804867"/>
            <a:ext cx="8419632" cy="735451"/>
            <a:chOff x="1241753" y="3292452"/>
            <a:chExt cx="8419632" cy="735347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23F8582-37C8-BF53-28E9-1A169C443CB8}"/>
                </a:ext>
              </a:extLst>
            </p:cNvPr>
            <p:cNvGrpSpPr/>
            <p:nvPr/>
          </p:nvGrpSpPr>
          <p:grpSpPr>
            <a:xfrm>
              <a:off x="1241753" y="3292452"/>
              <a:ext cx="8419632" cy="735347"/>
              <a:chOff x="1093392" y="3341501"/>
              <a:chExt cx="8561756" cy="735347"/>
            </a:xfrm>
          </p:grpSpPr>
          <p:sp>
            <p:nvSpPr>
              <p:cNvPr id="23" name="모서리가 둥근 직사각형 22">
                <a:extLst>
                  <a:ext uri="{FF2B5EF4-FFF2-40B4-BE49-F238E27FC236}">
                    <a16:creationId xmlns:a16="http://schemas.microsoft.com/office/drawing/2014/main" id="{2B9F52D8-EBA8-4B57-AE69-5A7F0BA70302}"/>
                  </a:ext>
                </a:extLst>
              </p:cNvPr>
              <p:cNvSpPr/>
              <p:nvPr/>
            </p:nvSpPr>
            <p:spPr>
              <a:xfrm>
                <a:off x="1093392" y="3341501"/>
                <a:ext cx="8561756" cy="603930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24" name="모서리가 둥근 직사각형 23">
                <a:extLst>
                  <a:ext uri="{FF2B5EF4-FFF2-40B4-BE49-F238E27FC236}">
                    <a16:creationId xmlns:a16="http://schemas.microsoft.com/office/drawing/2014/main" id="{1A3D7157-571B-F613-ACE4-DCD4741F555C}"/>
                  </a:ext>
                </a:extLst>
              </p:cNvPr>
              <p:cNvSpPr/>
              <p:nvPr/>
            </p:nvSpPr>
            <p:spPr>
              <a:xfrm>
                <a:off x="1093392" y="3592544"/>
                <a:ext cx="6240107" cy="484304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1BC06392-22A0-DE52-3CAE-FE21B00E2733}"/>
                  </a:ext>
                </a:extLst>
              </p:cNvPr>
              <p:cNvSpPr/>
              <p:nvPr/>
            </p:nvSpPr>
            <p:spPr>
              <a:xfrm>
                <a:off x="3415041" y="3592544"/>
                <a:ext cx="6240107" cy="484304"/>
              </a:xfrm>
              <a:prstGeom prst="roundRect">
                <a:avLst>
                  <a:gd name="adj" fmla="val 31334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3DB466-5743-5AB3-BA67-279F9B4CB7C5}"/>
                </a:ext>
              </a:extLst>
            </p:cNvPr>
            <p:cNvSpPr txBox="1"/>
            <p:nvPr/>
          </p:nvSpPr>
          <p:spPr>
            <a:xfrm>
              <a:off x="1425538" y="3343984"/>
              <a:ext cx="2842333" cy="646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ko-KR" altLang="en-US" sz="1500" b="1" spc="-133" dirty="0" err="1">
                  <a:solidFill>
                    <a:srgbClr val="5175B2"/>
                  </a:solidFill>
                </a:rPr>
                <a:t>유해ㆍ위험</a:t>
              </a:r>
              <a:r>
                <a:rPr lang="ko-KR" altLang="en-US" sz="1500" b="1" spc="-133" dirty="0">
                  <a:solidFill>
                    <a:srgbClr val="5175B2"/>
                  </a:solidFill>
                </a:rPr>
                <a:t> 방지를 위하여</a:t>
              </a:r>
              <a:endParaRPr lang="en-US" altLang="ko-KR" sz="1500" b="1" spc="-133" dirty="0">
                <a:solidFill>
                  <a:srgbClr val="5175B2"/>
                </a:solidFill>
              </a:endParaRPr>
            </a:p>
            <a:p>
              <a:pPr>
                <a:lnSpc>
                  <a:spcPct val="125000"/>
                </a:lnSpc>
              </a:pPr>
              <a:r>
                <a:rPr lang="ko-KR" altLang="en-US" sz="1500" b="1" spc="-133" dirty="0">
                  <a:solidFill>
                    <a:srgbClr val="5175B2"/>
                  </a:solidFill>
                </a:rPr>
                <a:t>방호조치가 필요한 기계기구 </a:t>
              </a:r>
              <a:endParaRPr lang="ko-Kore-KR" altLang="en-US" sz="1500" b="1" dirty="0">
                <a:solidFill>
                  <a:srgbClr val="5175B2"/>
                </a:solidFill>
              </a:endParaRPr>
            </a:p>
          </p:txBody>
        </p:sp>
        <p:cxnSp>
          <p:nvCxnSpPr>
            <p:cNvPr id="30" name="직선 연결선[R] 29">
              <a:extLst>
                <a:ext uri="{FF2B5EF4-FFF2-40B4-BE49-F238E27FC236}">
                  <a16:creationId xmlns:a16="http://schemas.microsoft.com/office/drawing/2014/main" id="{2785F765-6E35-6B4E-455A-60B31255E8A9}"/>
                </a:ext>
              </a:extLst>
            </p:cNvPr>
            <p:cNvCxnSpPr>
              <a:cxnSpLocks/>
            </p:cNvCxnSpPr>
            <p:nvPr/>
          </p:nvCxnSpPr>
          <p:spPr>
            <a:xfrm>
              <a:off x="4361806" y="3407042"/>
              <a:ext cx="0" cy="531451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F60D33-256C-CA72-B38F-34F697961018}"/>
                </a:ext>
              </a:extLst>
            </p:cNvPr>
            <p:cNvSpPr txBox="1"/>
            <p:nvPr/>
          </p:nvSpPr>
          <p:spPr>
            <a:xfrm>
              <a:off x="4451542" y="3346612"/>
              <a:ext cx="5054605" cy="646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ko-KR" altLang="en-US" sz="1500" spc="-133" dirty="0" err="1">
                  <a:solidFill>
                    <a:prstClr val="black"/>
                  </a:solidFill>
                </a:rPr>
                <a:t>예초기</a:t>
              </a:r>
              <a:r>
                <a:rPr lang="en-US" altLang="ko-KR" sz="15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500" spc="-133" dirty="0" err="1">
                  <a:solidFill>
                    <a:prstClr val="black"/>
                  </a:solidFill>
                </a:rPr>
                <a:t>원심기</a:t>
              </a:r>
              <a:r>
                <a:rPr lang="en-US" altLang="ko-KR" sz="15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500" spc="-133" dirty="0">
                  <a:solidFill>
                    <a:prstClr val="black"/>
                  </a:solidFill>
                </a:rPr>
                <a:t>공기압축기</a:t>
              </a:r>
              <a:r>
                <a:rPr lang="en-US" altLang="ko-KR" sz="15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500" spc="-133" dirty="0">
                  <a:solidFill>
                    <a:prstClr val="black"/>
                  </a:solidFill>
                </a:rPr>
                <a:t>금속절단기</a:t>
              </a:r>
              <a:r>
                <a:rPr lang="en-US" altLang="ko-KR" sz="15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500" spc="-133" dirty="0">
                  <a:solidFill>
                    <a:prstClr val="black"/>
                  </a:solidFill>
                </a:rPr>
                <a:t>지게차</a:t>
              </a:r>
              <a:r>
                <a:rPr lang="en-US" altLang="ko-KR" sz="1500" spc="-133" dirty="0">
                  <a:solidFill>
                    <a:prstClr val="black"/>
                  </a:solidFill>
                </a:rPr>
                <a:t>, </a:t>
              </a:r>
            </a:p>
            <a:p>
              <a:pPr>
                <a:lnSpc>
                  <a:spcPct val="125000"/>
                </a:lnSpc>
              </a:pPr>
              <a:r>
                <a:rPr lang="ko-KR" altLang="en-US" sz="1500" spc="-133" dirty="0">
                  <a:solidFill>
                    <a:prstClr val="black"/>
                  </a:solidFill>
                </a:rPr>
                <a:t>포장기계</a:t>
              </a:r>
              <a:r>
                <a:rPr lang="en-US" altLang="ko-KR" sz="1500" spc="-133" dirty="0">
                  <a:solidFill>
                    <a:prstClr val="black"/>
                  </a:solidFill>
                </a:rPr>
                <a:t>(</a:t>
              </a:r>
              <a:r>
                <a:rPr lang="ko-KR" altLang="en-US" sz="1500" spc="-133" dirty="0">
                  <a:solidFill>
                    <a:prstClr val="black"/>
                  </a:solidFill>
                </a:rPr>
                <a:t>진공포장기</a:t>
              </a:r>
              <a:r>
                <a:rPr lang="en-US" altLang="ko-KR" sz="15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500" spc="-133" dirty="0" err="1">
                  <a:solidFill>
                    <a:prstClr val="black"/>
                  </a:solidFill>
                </a:rPr>
                <a:t>래핑기로</a:t>
              </a:r>
              <a:r>
                <a:rPr lang="ko-KR" altLang="en-US" sz="1500" spc="-133" dirty="0">
                  <a:solidFill>
                    <a:prstClr val="black"/>
                  </a:solidFill>
                </a:rPr>
                <a:t> 한정</a:t>
              </a:r>
              <a:r>
                <a:rPr lang="en-US" altLang="ko-KR" sz="1500" spc="-133" dirty="0">
                  <a:solidFill>
                    <a:prstClr val="black"/>
                  </a:solidFill>
                </a:rPr>
                <a:t>)</a:t>
              </a:r>
              <a:endParaRPr lang="ko-KR" altLang="en-US" sz="1500" dirty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35" name="표 2">
            <a:extLst>
              <a:ext uri="{FF2B5EF4-FFF2-40B4-BE49-F238E27FC236}">
                <a16:creationId xmlns:a16="http://schemas.microsoft.com/office/drawing/2014/main" id="{BD2D17B0-ED5A-E842-162E-CD95FD314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905352"/>
              </p:ext>
            </p:extLst>
          </p:nvPr>
        </p:nvGraphicFramePr>
        <p:xfrm>
          <a:off x="1234739" y="4377101"/>
          <a:ext cx="7973269" cy="2232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9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3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6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구분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대상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677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>
                          <a:latin typeface="+mj-ea"/>
                          <a:ea typeface="+mj-ea"/>
                        </a:rPr>
                        <a:t>기계</a:t>
                      </a:r>
                      <a:r>
                        <a:rPr lang="en-US" altLang="ko-KR" sz="1200" b="1" spc="-100" baseline="0" dirty="0"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200" b="1" spc="-100" baseline="0" dirty="0">
                          <a:latin typeface="+mj-ea"/>
                          <a:ea typeface="+mj-ea"/>
                        </a:rPr>
                        <a:t>기구</a:t>
                      </a:r>
                      <a:endParaRPr lang="en-US" altLang="ko-KR" sz="1200" b="1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>
                          <a:latin typeface="+mj-ea"/>
                          <a:ea typeface="+mj-ea"/>
                        </a:rPr>
                        <a:t>(9</a:t>
                      </a:r>
                      <a:r>
                        <a:rPr lang="ko-KR" altLang="en-US" sz="1200" b="1" spc="-100" baseline="0" dirty="0">
                          <a:latin typeface="+mj-ea"/>
                          <a:ea typeface="+mj-ea"/>
                        </a:rPr>
                        <a:t>종</a:t>
                      </a:r>
                      <a:r>
                        <a:rPr lang="en-US" altLang="ko-KR" sz="1200" b="1" spc="-100" baseline="0" dirty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0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프레스</a:t>
                      </a: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   2. </a:t>
                      </a:r>
                      <a:r>
                        <a:rPr lang="ko-KR" altLang="en-US" sz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전단기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및 </a:t>
                      </a:r>
                      <a:r>
                        <a:rPr lang="ko-KR" altLang="en-US" sz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절곡기</a:t>
                      </a: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   3. 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크레인</a:t>
                      </a: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   4. 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리프트</a:t>
                      </a: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  5.  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압력용기</a:t>
                      </a:r>
                      <a:endParaRPr lang="en-US" altLang="ko-KR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6.  </a:t>
                      </a:r>
                      <a:r>
                        <a:rPr lang="ko-KR" altLang="en-US" sz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롤러기</a:t>
                      </a: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   7. 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사출성형기</a:t>
                      </a: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   8. 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고소작업대</a:t>
                      </a: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   9. 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곤돌라 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906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>
                          <a:latin typeface="+mj-ea"/>
                          <a:ea typeface="+mj-ea"/>
                        </a:rPr>
                        <a:t>방호장치</a:t>
                      </a:r>
                      <a:endParaRPr lang="en-US" altLang="ko-KR" sz="1200" b="1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>
                          <a:latin typeface="+mj-ea"/>
                          <a:ea typeface="+mj-ea"/>
                        </a:rPr>
                        <a:t>(9</a:t>
                      </a:r>
                      <a:r>
                        <a:rPr lang="ko-KR" altLang="en-US" sz="1200" b="1" spc="-100" baseline="0" dirty="0">
                          <a:latin typeface="+mj-ea"/>
                          <a:ea typeface="+mj-ea"/>
                        </a:rPr>
                        <a:t>종</a:t>
                      </a:r>
                      <a:r>
                        <a:rPr lang="en-US" altLang="ko-KR" sz="1200" b="1" spc="-100" baseline="0" dirty="0"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0EE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1. 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프레스 및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  <a:cs typeface="Mangal"/>
                        </a:rPr>
                        <a:t>전단기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 방호장치             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2.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  <a:cs typeface="Mangal"/>
                        </a:rPr>
                        <a:t>양중기용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 과부하 방지장치        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3.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보일러 압력방출용 안전밸브  </a:t>
                      </a:r>
                      <a:endParaRPr lang="en-US" altLang="ko-KR" sz="1200" spc="-100" baseline="0" dirty="0"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4. 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압력용기 압력방출용 안전밸브       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5.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압력용기 압력방출용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  <a:cs typeface="Mangal"/>
                        </a:rPr>
                        <a:t>파열판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     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6. </a:t>
                      </a:r>
                      <a:r>
                        <a:rPr lang="ko-KR" altLang="en-US" sz="1200" spc="-150" baseline="0" dirty="0">
                          <a:latin typeface="+mj-ea"/>
                          <a:ea typeface="+mj-ea"/>
                          <a:cs typeface="Mangal"/>
                        </a:rPr>
                        <a:t>절연용 </a:t>
                      </a:r>
                      <a:r>
                        <a:rPr lang="ko-KR" altLang="en-US" sz="1200" spc="-150" baseline="0" dirty="0" err="1">
                          <a:latin typeface="+mj-ea"/>
                          <a:ea typeface="+mj-ea"/>
                          <a:cs typeface="Mangal"/>
                        </a:rPr>
                        <a:t>방호구</a:t>
                      </a:r>
                      <a:r>
                        <a:rPr lang="ko-KR" altLang="en-US" sz="1200" spc="-150" baseline="0" dirty="0">
                          <a:latin typeface="+mj-ea"/>
                          <a:ea typeface="+mj-ea"/>
                          <a:cs typeface="Mangal"/>
                        </a:rPr>
                        <a:t> 및 활선작업용 기구</a:t>
                      </a:r>
                      <a:endParaRPr lang="en-US" altLang="ko-KR" sz="1200" spc="-150" baseline="0" dirty="0"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7. 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  <a:cs typeface="Mangal"/>
                        </a:rPr>
                        <a:t>방폭구조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  <a:cs typeface="Mangal"/>
                        </a:rPr>
                        <a:t>전기기계ㆍ기구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 및 부품   </a:t>
                      </a:r>
                      <a:endParaRPr lang="en-US" altLang="ko-KR" sz="1200" spc="-100" baseline="0" dirty="0"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5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8.  </a:t>
                      </a:r>
                      <a:r>
                        <a:rPr lang="ko-KR" altLang="en-US" sz="1200" spc="-150" baseline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추락ㆍ낙하</a:t>
                      </a:r>
                      <a:r>
                        <a:rPr lang="ko-KR" altLang="en-US" sz="1200" spc="-15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 및 붕괴 등의 위험 방지 및 보호에 필요한 가설 기자재로서 고용노동부장관이 정하여 고시하는 것</a:t>
                      </a:r>
                      <a:endParaRPr lang="en-US" altLang="ko-KR" sz="1200" spc="-15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5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9.  </a:t>
                      </a:r>
                      <a:r>
                        <a:rPr lang="ko-KR" altLang="en-US" sz="1200" spc="-150" baseline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충돌</a:t>
                      </a:r>
                      <a:r>
                        <a:rPr lang="ko-KR" altLang="en-US" sz="1200" kern="1200" spc="-15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ㆍ협착</a:t>
                      </a:r>
                      <a:r>
                        <a:rPr lang="ko-KR" altLang="en-US" sz="1200" kern="1200" spc="-15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등의 위험 방지에 필요한 산업용 로봇 방호장치로서 고용노동부장관이 정하여 고시하는 것</a:t>
                      </a:r>
                      <a:endParaRPr lang="ko-KR" altLang="en-US" sz="1200" spc="-15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0" name="그룹 59">
            <a:extLst>
              <a:ext uri="{FF2B5EF4-FFF2-40B4-BE49-F238E27FC236}">
                <a16:creationId xmlns:a16="http://schemas.microsoft.com/office/drawing/2014/main" id="{54BD17AD-16A2-F1E7-475F-435CAA82EB2A}"/>
              </a:ext>
            </a:extLst>
          </p:cNvPr>
          <p:cNvGrpSpPr/>
          <p:nvPr/>
        </p:nvGrpSpPr>
        <p:grpSpPr>
          <a:xfrm>
            <a:off x="891707" y="3661497"/>
            <a:ext cx="3470099" cy="279694"/>
            <a:chOff x="891707" y="3678649"/>
            <a:chExt cx="3470099" cy="279694"/>
          </a:xfrm>
        </p:grpSpPr>
        <p:sp>
          <p:nvSpPr>
            <p:cNvPr id="38" name="모서리가 둥근 직사각형 37">
              <a:extLst>
                <a:ext uri="{FF2B5EF4-FFF2-40B4-BE49-F238E27FC236}">
                  <a16:creationId xmlns:a16="http://schemas.microsoft.com/office/drawing/2014/main" id="{313B0901-8B60-61BB-4CD5-3E3A09247AF8}"/>
                </a:ext>
              </a:extLst>
            </p:cNvPr>
            <p:cNvSpPr/>
            <p:nvPr/>
          </p:nvSpPr>
          <p:spPr>
            <a:xfrm>
              <a:off x="891707" y="3678649"/>
              <a:ext cx="252472" cy="252472"/>
            </a:xfrm>
            <a:prstGeom prst="round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1600" dirty="0">
                  <a:latin typeface="+mn-ea"/>
                </a:rPr>
                <a:t>1</a:t>
              </a:r>
              <a:endParaRPr kumimoji="1" lang="ko-Kore-KR" altLang="en-US" sz="1600" dirty="0">
                <a:latin typeface="+mn-e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919541-60B0-8962-42D4-6FD800AFCED0}"/>
                </a:ext>
              </a:extLst>
            </p:cNvPr>
            <p:cNvSpPr txBox="1"/>
            <p:nvPr/>
          </p:nvSpPr>
          <p:spPr>
            <a:xfrm>
              <a:off x="1215709" y="3688076"/>
              <a:ext cx="3146097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DD5F84"/>
                  </a:solidFill>
                </a:rPr>
                <a:t>재해위험이 높은 기계 및 방호장치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CC312515-1883-2E58-AE14-069AE5219951}"/>
              </a:ext>
            </a:extLst>
          </p:cNvPr>
          <p:cNvGrpSpPr/>
          <p:nvPr/>
        </p:nvGrpSpPr>
        <p:grpSpPr>
          <a:xfrm>
            <a:off x="1253167" y="3984763"/>
            <a:ext cx="4278613" cy="270267"/>
            <a:chOff x="1253167" y="3993907"/>
            <a:chExt cx="4278613" cy="270267"/>
          </a:xfrm>
        </p:grpSpPr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216094C5-338B-8CD1-D62D-96F74F57A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167" y="4017979"/>
              <a:ext cx="210448" cy="21854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C30189F-5E8D-6D8F-0D17-B45F2AB82B30}"/>
                </a:ext>
              </a:extLst>
            </p:cNvPr>
            <p:cNvSpPr txBox="1"/>
            <p:nvPr/>
          </p:nvSpPr>
          <p:spPr>
            <a:xfrm>
              <a:off x="1517946" y="3993907"/>
              <a:ext cx="4013834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solidFill>
                    <a:srgbClr val="DD5F84"/>
                  </a:solidFill>
                </a:rPr>
                <a:t>안전인증 대상 </a:t>
              </a:r>
              <a:r>
                <a:rPr lang="ko-KR" altLang="en-US" sz="1600" b="1" spc="-133" dirty="0" err="1">
                  <a:solidFill>
                    <a:srgbClr val="DD5F84"/>
                  </a:solidFill>
                </a:rPr>
                <a:t>기계・기구</a:t>
              </a:r>
              <a:r>
                <a:rPr lang="en-US" altLang="ko-KR" sz="1600" b="1" spc="-133" dirty="0">
                  <a:solidFill>
                    <a:srgbClr val="DD5F84"/>
                  </a:solidFill>
                </a:rPr>
                <a:t>/</a:t>
              </a:r>
              <a:r>
                <a:rPr lang="ko-KR" altLang="en-US" sz="1600" b="1" spc="-133" dirty="0">
                  <a:solidFill>
                    <a:srgbClr val="DD5F84"/>
                  </a:solidFill>
                </a:rPr>
                <a:t>방호장치</a:t>
              </a:r>
              <a:endParaRPr lang="en-US" altLang="ko-KR" sz="1600" b="1" spc="-133" dirty="0">
                <a:solidFill>
                  <a:srgbClr val="DD5F84"/>
                </a:solidFill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ACE12CB-3044-00E6-4EB5-F1F7F6D5DF1B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55D2F8-A54D-B16F-8AED-4C10F53E93D8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유해위험기계기구 방호조치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DEEF52B9-4643-80D4-2166-F435312D6F8C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59007086-C1D7-222E-5DC7-7E1A3DD65418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58" name="모서리가 둥근 직사각형 57">
                  <a:extLst>
                    <a:ext uri="{FF2B5EF4-FFF2-40B4-BE49-F238E27FC236}">
                      <a16:creationId xmlns:a16="http://schemas.microsoft.com/office/drawing/2014/main" id="{B3C58DEF-FD9F-3476-FCC2-C23BB0BAF228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59" name="모서리가 둥근 직사각형 58">
                  <a:extLst>
                    <a:ext uri="{FF2B5EF4-FFF2-40B4-BE49-F238E27FC236}">
                      <a16:creationId xmlns:a16="http://schemas.microsoft.com/office/drawing/2014/main" id="{1E9A67B1-F860-E66C-2F6F-955C4025C18A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41E2A7-1479-6A27-0B4F-6336B7B1E45B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7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BE4DDCC-487A-DE14-BD04-02F6072499F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A0C96980-08C4-E4A1-F34B-A1F506BE153F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8" name="직각 삼각형[R] 7">
              <a:extLst>
                <a:ext uri="{FF2B5EF4-FFF2-40B4-BE49-F238E27FC236}">
                  <a16:creationId xmlns:a16="http://schemas.microsoft.com/office/drawing/2014/main" id="{65B6311E-3AD6-AA5D-8F8B-A2175DEF9551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5ADA8C37-A499-A789-0D51-2A22B16D8A4D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6CEFD6-AF47-59B5-7F05-CCCB376B56B6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ABC428-F7ED-ABB0-ECA0-E0795B741896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339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22</a:t>
            </a:r>
            <a:endParaRPr kumimoji="1" lang="ko-Kore-KR" altLang="en-US" sz="850" dirty="0">
              <a:latin typeface="+mn-ea"/>
            </a:endParaRPr>
          </a:p>
        </p:txBody>
      </p:sp>
      <p:graphicFrame>
        <p:nvGraphicFramePr>
          <p:cNvPr id="35" name="표 2">
            <a:extLst>
              <a:ext uri="{FF2B5EF4-FFF2-40B4-BE49-F238E27FC236}">
                <a16:creationId xmlns:a16="http://schemas.microsoft.com/office/drawing/2014/main" id="{BD2D17B0-ED5A-E842-162E-CD95FD314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933947"/>
              </p:ext>
            </p:extLst>
          </p:nvPr>
        </p:nvGraphicFramePr>
        <p:xfrm>
          <a:off x="1234739" y="1543740"/>
          <a:ext cx="8253828" cy="24360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3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5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구분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대상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97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>
                          <a:latin typeface="+mj-ea"/>
                          <a:ea typeface="+mj-ea"/>
                        </a:rPr>
                        <a:t>기계</a:t>
                      </a:r>
                      <a:r>
                        <a:rPr lang="en-US" altLang="ko-KR" sz="1200" b="1" spc="-100" baseline="0" dirty="0"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200" b="1" spc="-100" baseline="0" dirty="0">
                          <a:latin typeface="+mj-ea"/>
                          <a:ea typeface="+mj-ea"/>
                        </a:rPr>
                        <a:t>기구</a:t>
                      </a:r>
                      <a:endParaRPr lang="en-US" altLang="ko-KR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0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연삭기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또는 연마기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휴대형은 제외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         2.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산업용 로봇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         3.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혼합기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        4.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파쇄기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또는 분쇄기</a:t>
                      </a:r>
                      <a:endParaRPr lang="en-US" altLang="ko-KR" sz="1200" b="1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5.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식품가공용 기계 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파쇄ㆍ절단ㆍ혼합ㆍ제면기만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해당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         6.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컨베이어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         7.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자동차정비용 리프트</a:t>
                      </a:r>
                      <a:endParaRPr lang="en-US" altLang="ko-KR" sz="1200" b="1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8.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공작기계 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선반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드릴기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평삭ㆍ형삭기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밀링만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해당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9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고정형 목재가공용 기계 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둥근톱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대패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루타기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띠톱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모떼기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기계만 해당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         10.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인쇄기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8596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>
                          <a:latin typeface="+mj-ea"/>
                          <a:ea typeface="+mj-ea"/>
                        </a:rPr>
                        <a:t>방호장치</a:t>
                      </a:r>
                      <a:endParaRPr lang="en-US" altLang="ko-KR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0EE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1.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아세틸렌 용접장치용 또는 가스집합 용접장치용 안전기       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2.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교류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아크용접기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용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자동전격방지기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   </a:t>
                      </a:r>
                    </a:p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3.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롤러기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급정지장치       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4.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연삭기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덮개      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5.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목재 가공용 둥근톱 반발 예방장치와 날 접촉 예방장치</a:t>
                      </a:r>
                    </a:p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6.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동력식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수동대패용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칼날 접촉 방지장치    </a:t>
                      </a:r>
                    </a:p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7. </a:t>
                      </a:r>
                      <a:r>
                        <a:rPr lang="ko-KR" altLang="en-US" sz="1200" kern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추락ㆍ낙하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및 붕괴 등의 위험 방지 및 보호에 필요한 가설 기자재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(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안전인증대상 가설기자재 제외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)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로서 </a:t>
                      </a:r>
                      <a:endParaRPr lang="en-US" altLang="ko-KR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Mangal"/>
                      </a:endParaRPr>
                    </a:p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 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고용노동부장관이 정하여 고시하는 것</a:t>
                      </a: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D613406-ED17-1A23-B44D-76E97A352018}"/>
              </a:ext>
            </a:extLst>
          </p:cNvPr>
          <p:cNvSpPr txBox="1"/>
          <p:nvPr/>
        </p:nvSpPr>
        <p:spPr>
          <a:xfrm>
            <a:off x="1418202" y="4391550"/>
            <a:ext cx="8891103" cy="2284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30000"/>
              </a:lnSpc>
              <a:buClr>
                <a:srgbClr val="33CCCC"/>
              </a:buClr>
            </a:pPr>
            <a:r>
              <a:rPr lang="en-US" altLang="ko-KR" sz="14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2000" spc="-133" dirty="0">
                <a:solidFill>
                  <a:prstClr val="black"/>
                </a:solidFill>
              </a:rPr>
              <a:t> </a:t>
            </a:r>
            <a:r>
              <a:rPr lang="ko-KR" altLang="en-US" sz="1350" spc="-133" dirty="0">
                <a:solidFill>
                  <a:prstClr val="black"/>
                </a:solidFill>
              </a:rPr>
              <a:t>임의로 방호장치를 제거하거나</a:t>
            </a:r>
            <a:r>
              <a:rPr lang="en-US" altLang="ko-KR" sz="1350" spc="-133" dirty="0">
                <a:solidFill>
                  <a:prstClr val="black"/>
                </a:solidFill>
              </a:rPr>
              <a:t> </a:t>
            </a:r>
            <a:r>
              <a:rPr lang="ko-KR" altLang="en-US" sz="1350" spc="-133" dirty="0">
                <a:solidFill>
                  <a:prstClr val="black"/>
                </a:solidFill>
              </a:rPr>
              <a:t>위치를 변경</a:t>
            </a:r>
            <a:r>
              <a:rPr lang="en-US" altLang="ko-KR" sz="1350" spc="-133" dirty="0">
                <a:solidFill>
                  <a:prstClr val="black"/>
                </a:solidFill>
              </a:rPr>
              <a:t>, </a:t>
            </a:r>
            <a:r>
              <a:rPr lang="ko-KR" altLang="en-US" sz="1350" spc="-133" dirty="0">
                <a:solidFill>
                  <a:prstClr val="black"/>
                </a:solidFill>
              </a:rPr>
              <a:t>개조해서는 안됨</a:t>
            </a:r>
            <a:endParaRPr lang="en-US" altLang="ko-KR" sz="1350" spc="-133" dirty="0">
              <a:solidFill>
                <a:prstClr val="black"/>
              </a:solidFill>
            </a:endParaRPr>
          </a:p>
          <a:p>
            <a:pPr latinLnBrk="0">
              <a:lnSpc>
                <a:spcPct val="130000"/>
              </a:lnSpc>
              <a:buClr>
                <a:srgbClr val="33CCCC"/>
              </a:buClr>
            </a:pPr>
            <a:r>
              <a:rPr lang="en-US" altLang="ko-KR" sz="14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800" spc="-133" dirty="0">
                <a:solidFill>
                  <a:prstClr val="black"/>
                </a:solidFill>
              </a:rPr>
              <a:t>  </a:t>
            </a:r>
            <a:r>
              <a:rPr lang="ko-KR" altLang="en-US" sz="1350" spc="-133" dirty="0">
                <a:solidFill>
                  <a:prstClr val="black"/>
                </a:solidFill>
              </a:rPr>
              <a:t>방호장치가 부착되어 있는 이유와 그 성능을 충분히 이해한 상태에서 사용</a:t>
            </a:r>
            <a:endParaRPr lang="en-US" altLang="ko-KR" sz="1350" spc="-133" dirty="0">
              <a:solidFill>
                <a:prstClr val="black"/>
              </a:solidFill>
            </a:endParaRPr>
          </a:p>
          <a:p>
            <a:pPr latinLnBrk="0">
              <a:lnSpc>
                <a:spcPct val="130000"/>
              </a:lnSpc>
              <a:buClr>
                <a:srgbClr val="33CCCC"/>
              </a:buClr>
            </a:pPr>
            <a:r>
              <a:rPr lang="en-US" altLang="ko-KR" sz="14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en-US" altLang="ko-KR" sz="16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6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350" spc="-133" dirty="0">
                <a:solidFill>
                  <a:prstClr val="black"/>
                </a:solidFill>
              </a:rPr>
              <a:t>방호장치를 사용하는 것이 아무래도 불편한 경우에는 감독자에게 보고해 지도 받기</a:t>
            </a:r>
            <a:endParaRPr lang="en-US" altLang="ko-KR" sz="1350" spc="-133" dirty="0">
              <a:solidFill>
                <a:prstClr val="black"/>
              </a:solidFill>
            </a:endParaRPr>
          </a:p>
          <a:p>
            <a:pPr marL="108000" latinLnBrk="0">
              <a:lnSpc>
                <a:spcPct val="130000"/>
              </a:lnSpc>
              <a:buClr>
                <a:srgbClr val="33CCCC"/>
              </a:buClr>
            </a:pPr>
            <a:r>
              <a:rPr lang="en-US" altLang="ko-KR" sz="1350" spc="-133" dirty="0">
                <a:solidFill>
                  <a:prstClr val="black"/>
                </a:solidFill>
              </a:rPr>
              <a:t>  -&gt; </a:t>
            </a:r>
            <a:r>
              <a:rPr lang="ko-KR" altLang="en-US" sz="1350" spc="-133" dirty="0">
                <a:solidFill>
                  <a:prstClr val="black"/>
                </a:solidFill>
              </a:rPr>
              <a:t>방호장치를 임의로 제거하는 등의 행위를 해서는 안됨</a:t>
            </a:r>
            <a:endParaRPr lang="en-US" altLang="ko-KR" sz="1350" spc="-133" dirty="0">
              <a:solidFill>
                <a:prstClr val="black"/>
              </a:solidFill>
            </a:endParaRPr>
          </a:p>
          <a:p>
            <a:pPr latinLnBrk="0">
              <a:lnSpc>
                <a:spcPct val="130000"/>
              </a:lnSpc>
              <a:buClr>
                <a:srgbClr val="33CCCC"/>
              </a:buClr>
            </a:pPr>
            <a:r>
              <a:rPr lang="en-US" altLang="ko-KR" sz="14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en-US" altLang="ko-KR" sz="16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6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350" spc="-133" dirty="0">
                <a:solidFill>
                  <a:prstClr val="black"/>
                </a:solidFill>
              </a:rPr>
              <a:t>방호장치 고장 또는 감독자 </a:t>
            </a:r>
            <a:r>
              <a:rPr lang="ko-KR" altLang="en-US" sz="1350" spc="-133" dirty="0" err="1">
                <a:solidFill>
                  <a:prstClr val="black"/>
                </a:solidFill>
              </a:rPr>
              <a:t>허락하에</a:t>
            </a:r>
            <a:r>
              <a:rPr lang="ko-KR" altLang="en-US" sz="1350" spc="-133" dirty="0">
                <a:solidFill>
                  <a:prstClr val="black"/>
                </a:solidFill>
              </a:rPr>
              <a:t> 안전장치를 제거한 경우</a:t>
            </a:r>
            <a:r>
              <a:rPr lang="en-US" altLang="ko-KR" sz="1350" spc="-133" dirty="0">
                <a:solidFill>
                  <a:prstClr val="black"/>
                </a:solidFill>
              </a:rPr>
              <a:t>,</a:t>
            </a:r>
            <a:r>
              <a:rPr lang="ko-KR" altLang="en-US" sz="1350" spc="-133" dirty="0">
                <a:solidFill>
                  <a:prstClr val="black"/>
                </a:solidFill>
              </a:rPr>
              <a:t> 수리 또는 그 작업이 종료된 즉시 </a:t>
            </a:r>
            <a:r>
              <a:rPr lang="ko-KR" altLang="en-US" sz="1350" spc="-133" dirty="0" err="1">
                <a:solidFill>
                  <a:prstClr val="black"/>
                </a:solidFill>
              </a:rPr>
              <a:t>원상복구하여</a:t>
            </a:r>
            <a:r>
              <a:rPr lang="ko-KR" altLang="en-US" sz="1350" spc="-133" dirty="0">
                <a:solidFill>
                  <a:prstClr val="black"/>
                </a:solidFill>
              </a:rPr>
              <a:t> 부착</a:t>
            </a:r>
            <a:endParaRPr lang="en-US" altLang="ko-KR" sz="1350" spc="-133" dirty="0">
              <a:solidFill>
                <a:prstClr val="black"/>
              </a:solidFill>
            </a:endParaRPr>
          </a:p>
          <a:p>
            <a:pPr latinLnBrk="0">
              <a:lnSpc>
                <a:spcPct val="130000"/>
              </a:lnSpc>
              <a:buClr>
                <a:srgbClr val="33CCCC"/>
              </a:buClr>
            </a:pPr>
            <a:r>
              <a:rPr lang="en-US" altLang="ko-KR" sz="14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en-US" altLang="ko-KR" sz="16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6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350" spc="-133" dirty="0">
                <a:solidFill>
                  <a:prstClr val="black"/>
                </a:solidFill>
              </a:rPr>
              <a:t>방호장치가 망가지거나 고장 난 경우에는 즉시 감독자에게 보고하고 </a:t>
            </a:r>
            <a:r>
              <a:rPr lang="ko-KR" altLang="en-US" sz="1350" spc="-133" dirty="0" err="1">
                <a:solidFill>
                  <a:prstClr val="black"/>
                </a:solidFill>
              </a:rPr>
              <a:t>지도받기</a:t>
            </a:r>
            <a:endParaRPr lang="en-US" altLang="ko-KR" sz="1350" spc="-133" dirty="0">
              <a:solidFill>
                <a:prstClr val="black"/>
              </a:solidFill>
            </a:endParaRPr>
          </a:p>
          <a:p>
            <a:pPr latinLnBrk="0">
              <a:lnSpc>
                <a:spcPct val="130000"/>
              </a:lnSpc>
              <a:buClr>
                <a:srgbClr val="33CCCC"/>
              </a:buClr>
            </a:pPr>
            <a:r>
              <a:rPr lang="en-US" altLang="ko-KR" sz="14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en-US" altLang="ko-KR" sz="16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600" spc="-133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ko-KR" altLang="en-US" sz="1350" spc="-133" dirty="0">
                <a:solidFill>
                  <a:prstClr val="black"/>
                </a:solidFill>
              </a:rPr>
              <a:t>방호장치를 마련하고 싶은 것이 있다면 감독자에게 보고</a:t>
            </a:r>
            <a:endParaRPr lang="en-US" altLang="ko-KR" sz="1350" spc="-133" dirty="0">
              <a:solidFill>
                <a:prstClr val="black"/>
              </a:solidFill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52B9578-D94E-CE24-E7C6-2A9146D3B7E8}"/>
              </a:ext>
            </a:extLst>
          </p:cNvPr>
          <p:cNvGrpSpPr/>
          <p:nvPr/>
        </p:nvGrpSpPr>
        <p:grpSpPr>
          <a:xfrm>
            <a:off x="1253167" y="1139030"/>
            <a:ext cx="4278613" cy="270267"/>
            <a:chOff x="1253167" y="3993907"/>
            <a:chExt cx="4278613" cy="270267"/>
          </a:xfrm>
        </p:grpSpPr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DE46CC94-89B0-6392-D789-4EF5874D5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3167" y="4017979"/>
              <a:ext cx="210448" cy="21854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BE2F153-9C58-D071-66CA-A69D980D675B}"/>
                </a:ext>
              </a:extLst>
            </p:cNvPr>
            <p:cNvSpPr txBox="1"/>
            <p:nvPr/>
          </p:nvSpPr>
          <p:spPr>
            <a:xfrm>
              <a:off x="1517946" y="3993907"/>
              <a:ext cx="4013834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ore-KR" altLang="en-US" sz="1600" b="1" spc="-133" dirty="0">
                  <a:solidFill>
                    <a:srgbClr val="DD5F84"/>
                  </a:solidFill>
                </a:rPr>
                <a:t>자율안전확인 대상 기계・기구</a:t>
              </a:r>
              <a:r>
                <a:rPr lang="en-US" altLang="ko-Kore-KR" sz="1600" b="1" spc="-133" dirty="0">
                  <a:solidFill>
                    <a:srgbClr val="DD5F84"/>
                  </a:solidFill>
                </a:rPr>
                <a:t>/</a:t>
              </a:r>
              <a:r>
                <a:rPr lang="ko-Kore-KR" altLang="en-US" sz="1600" b="1" spc="-133" dirty="0">
                  <a:solidFill>
                    <a:srgbClr val="DD5F84"/>
                  </a:solidFill>
                </a:rPr>
                <a:t>방호장치</a:t>
              </a:r>
              <a:endParaRPr lang="en-US" altLang="ko-KR" sz="1600" b="1" spc="-133" dirty="0">
                <a:solidFill>
                  <a:srgbClr val="DD5F84"/>
                </a:solidFill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EDC93F06-6E9C-6881-652D-43A0580CDBFA}"/>
              </a:ext>
            </a:extLst>
          </p:cNvPr>
          <p:cNvGrpSpPr/>
          <p:nvPr/>
        </p:nvGrpSpPr>
        <p:grpSpPr>
          <a:xfrm>
            <a:off x="1253167" y="4129118"/>
            <a:ext cx="4278613" cy="270267"/>
            <a:chOff x="1253167" y="3993907"/>
            <a:chExt cx="4278613" cy="270267"/>
          </a:xfrm>
        </p:grpSpPr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C3810372-38FE-1195-B309-144B6E1B9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3167" y="4017979"/>
              <a:ext cx="210448" cy="21854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E6C324D-96B0-D3E6-08A2-6C21FA1DA0A4}"/>
                </a:ext>
              </a:extLst>
            </p:cNvPr>
            <p:cNvSpPr txBox="1"/>
            <p:nvPr/>
          </p:nvSpPr>
          <p:spPr>
            <a:xfrm>
              <a:off x="1517946" y="3993907"/>
              <a:ext cx="4013834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ore-KR" altLang="en-US" sz="1600" b="1" spc="-133" dirty="0">
                  <a:solidFill>
                    <a:srgbClr val="DD5F84"/>
                  </a:solidFill>
                </a:rPr>
                <a:t>방호장치 사용상의 주의사항</a:t>
              </a:r>
              <a:endParaRPr lang="en-US" altLang="ko-KR" sz="1600" b="1" spc="-133" dirty="0">
                <a:solidFill>
                  <a:srgbClr val="DD5F84"/>
                </a:solidFill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634DB2D-2FD4-471B-18AE-3ACDF09C3C3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0A8AE8C-BAA5-AF03-92A9-2CB7629DFBA8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" name="직각 삼각형[R] 3">
              <a:extLst>
                <a:ext uri="{FF2B5EF4-FFF2-40B4-BE49-F238E27FC236}">
                  <a16:creationId xmlns:a16="http://schemas.microsoft.com/office/drawing/2014/main" id="{4EBAA4A2-BE98-E682-6C96-2D409687F51E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5" name="직선 연결선[R] 4">
              <a:extLst>
                <a:ext uri="{FF2B5EF4-FFF2-40B4-BE49-F238E27FC236}">
                  <a16:creationId xmlns:a16="http://schemas.microsoft.com/office/drawing/2014/main" id="{72E0739B-5A34-EAB8-7E85-D59549B1D70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5C8D51-DDB5-357A-8A80-479E1DFCD0DD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09621A-4D6A-E848-AD18-BC7790B40120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846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>
            <a:extLst>
              <a:ext uri="{FF2B5EF4-FFF2-40B4-BE49-F238E27FC236}">
                <a16:creationId xmlns:a16="http://schemas.microsoft.com/office/drawing/2014/main" id="{F6D53FE5-8421-AE47-1508-70BFBB4ACE1D}"/>
              </a:ext>
            </a:extLst>
          </p:cNvPr>
          <p:cNvGrpSpPr/>
          <p:nvPr/>
        </p:nvGrpSpPr>
        <p:grpSpPr>
          <a:xfrm>
            <a:off x="1159147" y="4120600"/>
            <a:ext cx="6231468" cy="2479323"/>
            <a:chOff x="1159147" y="4120600"/>
            <a:chExt cx="6231468" cy="2479323"/>
          </a:xfrm>
        </p:grpSpPr>
        <p:pic>
          <p:nvPicPr>
            <p:cNvPr id="41" name="그림 40" descr="18 표1.png">
              <a:extLst>
                <a:ext uri="{FF2B5EF4-FFF2-40B4-BE49-F238E27FC236}">
                  <a16:creationId xmlns:a16="http://schemas.microsoft.com/office/drawing/2014/main" id="{7146E6AB-18F9-008A-18DF-125447CDB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67634" t="64319" r="2204" b="2683"/>
            <a:stretch/>
          </p:blipFill>
          <p:spPr>
            <a:xfrm>
              <a:off x="5800924" y="5554178"/>
              <a:ext cx="1492301" cy="904212"/>
            </a:xfrm>
            <a:prstGeom prst="rect">
              <a:avLst/>
            </a:prstGeom>
          </p:spPr>
        </p:pic>
        <p:pic>
          <p:nvPicPr>
            <p:cNvPr id="40" name="그림 39" descr="18 표1.png">
              <a:extLst>
                <a:ext uri="{FF2B5EF4-FFF2-40B4-BE49-F238E27FC236}">
                  <a16:creationId xmlns:a16="http://schemas.microsoft.com/office/drawing/2014/main" id="{EF30419E-ABA6-9796-A3D6-B98CE5C7E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5964" t="65946" r="37613" b="1056"/>
            <a:stretch/>
          </p:blipFill>
          <p:spPr>
            <a:xfrm>
              <a:off x="3403076" y="5484963"/>
              <a:ext cx="1611984" cy="1114960"/>
            </a:xfrm>
            <a:prstGeom prst="rect">
              <a:avLst/>
            </a:prstGeom>
          </p:spPr>
        </p:pic>
        <p:pic>
          <p:nvPicPr>
            <p:cNvPr id="39" name="그림 38" descr="18 표1.png">
              <a:extLst>
                <a:ext uri="{FF2B5EF4-FFF2-40B4-BE49-F238E27FC236}">
                  <a16:creationId xmlns:a16="http://schemas.microsoft.com/office/drawing/2014/main" id="{A76816EB-1713-7088-D768-C421D39FC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116" t="64713" r="68761" b="3924"/>
            <a:stretch/>
          </p:blipFill>
          <p:spPr>
            <a:xfrm>
              <a:off x="1385179" y="5619718"/>
              <a:ext cx="1312743" cy="810840"/>
            </a:xfrm>
            <a:prstGeom prst="rect">
              <a:avLst/>
            </a:prstGeom>
          </p:spPr>
        </p:pic>
        <p:pic>
          <p:nvPicPr>
            <p:cNvPr id="38" name="그림 37" descr="18 표1.png">
              <a:extLst>
                <a:ext uri="{FF2B5EF4-FFF2-40B4-BE49-F238E27FC236}">
                  <a16:creationId xmlns:a16="http://schemas.microsoft.com/office/drawing/2014/main" id="{A5DC4D77-BAC0-CE5B-3A3E-58E05DC8A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66592" t="17851" r="1610" b="52718"/>
            <a:stretch/>
          </p:blipFill>
          <p:spPr>
            <a:xfrm>
              <a:off x="5684682" y="4172537"/>
              <a:ext cx="1705933" cy="874513"/>
            </a:xfrm>
            <a:prstGeom prst="rect">
              <a:avLst/>
            </a:prstGeom>
          </p:spPr>
        </p:pic>
        <p:pic>
          <p:nvPicPr>
            <p:cNvPr id="37" name="그림 36" descr="18 표1.png">
              <a:extLst>
                <a:ext uri="{FF2B5EF4-FFF2-40B4-BE49-F238E27FC236}">
                  <a16:creationId xmlns:a16="http://schemas.microsoft.com/office/drawing/2014/main" id="{85A43598-8798-23CC-FBC6-E93667EA7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4402" t="17851" r="36222" b="55083"/>
            <a:stretch/>
          </p:blipFill>
          <p:spPr>
            <a:xfrm>
              <a:off x="3390524" y="4120600"/>
              <a:ext cx="1792151" cy="914561"/>
            </a:xfrm>
            <a:prstGeom prst="rect">
              <a:avLst/>
            </a:prstGeom>
          </p:spPr>
        </p:pic>
        <p:pic>
          <p:nvPicPr>
            <p:cNvPr id="36" name="그림 35" descr="18 표1.png">
              <a:extLst>
                <a:ext uri="{FF2B5EF4-FFF2-40B4-BE49-F238E27FC236}">
                  <a16:creationId xmlns:a16="http://schemas.microsoft.com/office/drawing/2014/main" id="{AE19EE60-9EB0-591B-7211-46B9472B4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299" t="18629" r="68325" b="54304"/>
            <a:stretch/>
          </p:blipFill>
          <p:spPr>
            <a:xfrm>
              <a:off x="1159147" y="4183501"/>
              <a:ext cx="1792151" cy="914561"/>
            </a:xfrm>
            <a:prstGeom prst="rect">
              <a:avLst/>
            </a:prstGeom>
          </p:spPr>
        </p:pic>
      </p:grpSp>
      <p:graphicFrame>
        <p:nvGraphicFramePr>
          <p:cNvPr id="34" name="표 2">
            <a:extLst>
              <a:ext uri="{FF2B5EF4-FFF2-40B4-BE49-F238E27FC236}">
                <a16:creationId xmlns:a16="http://schemas.microsoft.com/office/drawing/2014/main" id="{4EC093D7-230D-5BAA-127D-B2BE19544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651110"/>
              </p:ext>
            </p:extLst>
          </p:nvPr>
        </p:nvGraphicFramePr>
        <p:xfrm>
          <a:off x="951132" y="3648108"/>
          <a:ext cx="6696000" cy="2835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971457819"/>
                    </a:ext>
                  </a:extLst>
                </a:gridCol>
              </a:tblGrid>
              <a:tr h="507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133" baseline="0" dirty="0" err="1">
                          <a:solidFill>
                            <a:srgbClr val="5175B2"/>
                          </a:solidFill>
                          <a:latin typeface="+mj-ea"/>
                          <a:ea typeface="+mj-ea"/>
                        </a:rPr>
                        <a:t>프레스・전단기</a:t>
                      </a:r>
                      <a:endParaRPr lang="en-US" altLang="ko-KR" sz="1100" b="1" spc="-133" baseline="0" dirty="0">
                        <a:solidFill>
                          <a:srgbClr val="5175B2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양수조작식</a:t>
                      </a: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광전자식 방호장치 등</a:t>
                      </a: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1100" b="1" kern="1200" spc="-133" baseline="0" dirty="0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아세틸렌 또는 가스집합 용접장치</a:t>
                      </a:r>
                      <a:endParaRPr lang="en-US" altLang="ko-Kore-KR" sz="1100" b="1" kern="1200" spc="-133" baseline="0" dirty="0">
                        <a:solidFill>
                          <a:srgbClr val="5175B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kern="1200" spc="-133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역화방지기</a:t>
                      </a: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1100" b="1" kern="1200" spc="-133" baseline="0" dirty="0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폭발위험 장소에서의 전기기계・기구</a:t>
                      </a:r>
                      <a:endParaRPr lang="en-US" altLang="ko-Kore-KR" sz="1100" b="1" kern="1200" spc="-133" baseline="0" dirty="0">
                        <a:solidFill>
                          <a:srgbClr val="5175B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kern="1200" spc="-133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방폭용</a:t>
                      </a:r>
                      <a:r>
                        <a:rPr lang="ko-KR" altLang="en-US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0" kern="1200" spc="-133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전자기계・기구</a:t>
                      </a: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97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en-US" altLang="ko-KR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spc="-133" baseline="0" dirty="0" err="1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교류아크용접기</a:t>
                      </a:r>
                      <a:endParaRPr lang="en-US" altLang="ko-KR" sz="1100" b="1" kern="1200" spc="-133" baseline="0" dirty="0">
                        <a:solidFill>
                          <a:srgbClr val="5175B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ore-KR" altLang="en-US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자동전격방지기</a:t>
                      </a:r>
                      <a:r>
                        <a:rPr lang="en-US" altLang="ko-Kore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1100" b="1" kern="1200" spc="-133" baseline="0" dirty="0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크레인</a:t>
                      </a:r>
                      <a:r>
                        <a:rPr lang="ko-KR" altLang="en-US" sz="1100" b="1" kern="1200" spc="-133" baseline="0" dirty="0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・</a:t>
                      </a:r>
                      <a:r>
                        <a:rPr lang="ko-Kore-KR" altLang="en-US" sz="1100" b="1" kern="1200" spc="-133" baseline="0" dirty="0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승강기</a:t>
                      </a:r>
                      <a:r>
                        <a:rPr lang="ko-KR" altLang="en-US" sz="1100" b="1" kern="1200" spc="-133" baseline="0" dirty="0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・</a:t>
                      </a:r>
                      <a:r>
                        <a:rPr lang="ko-KR" altLang="en-US" sz="1100" b="1" kern="1200" spc="-133" baseline="0" dirty="0" err="1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곤돌라・리프트・고소작업대</a:t>
                      </a:r>
                      <a:r>
                        <a:rPr lang="ko-KR" altLang="en-US" sz="1100" b="1" kern="1200" spc="-133" baseline="0" dirty="0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ore-KR" altLang="en-US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과부하방지장치</a:t>
                      </a:r>
                      <a:r>
                        <a:rPr lang="en-US" altLang="ko-Kore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1100" b="1" kern="1200" spc="-133" baseline="0" dirty="0">
                          <a:solidFill>
                            <a:srgbClr val="5175B2"/>
                          </a:solidFill>
                          <a:latin typeface="+mj-ea"/>
                          <a:ea typeface="+mn-ea"/>
                          <a:cs typeface="+mn-cs"/>
                        </a:rPr>
                        <a:t>압력용기</a:t>
                      </a:r>
                      <a:endParaRPr lang="en-US" altLang="ko-Kore-KR" sz="1100" b="1" kern="1200" spc="-133" baseline="0" dirty="0">
                        <a:solidFill>
                          <a:srgbClr val="5175B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ore-KR" altLang="en-US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압력방출장치 </a:t>
                      </a: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안전밸브</a:t>
                      </a:r>
                      <a:r>
                        <a:rPr lang="en-US" altLang="ko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kern="1200" spc="-133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파열판</a:t>
                      </a:r>
                      <a:r>
                        <a:rPr lang="en-US" altLang="ko-Kore-KR" sz="11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26787"/>
                  </a:ext>
                </a:extLst>
              </a:tr>
              <a:tr h="910197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err="1">
                          <a:latin typeface="+mj-ea"/>
                          <a:ea typeface="+mj-ea"/>
                        </a:rPr>
                        <a:t>ㄴㄴ</a:t>
                      </a:r>
                      <a:endParaRPr lang="en-US" altLang="ko-KR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743135"/>
                  </a:ext>
                </a:extLst>
              </a:tr>
            </a:tbl>
          </a:graphicData>
        </a:graphic>
      </p:graphicFrame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23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867C321-FAB9-476C-730B-830BEAB5B2A3}"/>
              </a:ext>
            </a:extLst>
          </p:cNvPr>
          <p:cNvGrpSpPr/>
          <p:nvPr/>
        </p:nvGrpSpPr>
        <p:grpSpPr>
          <a:xfrm>
            <a:off x="891707" y="1224268"/>
            <a:ext cx="6923114" cy="279694"/>
            <a:chOff x="891707" y="1224268"/>
            <a:chExt cx="6923114" cy="279694"/>
          </a:xfrm>
        </p:grpSpPr>
        <p:sp>
          <p:nvSpPr>
            <p:cNvPr id="29" name="모서리가 둥근 직사각형 28">
              <a:extLst>
                <a:ext uri="{FF2B5EF4-FFF2-40B4-BE49-F238E27FC236}">
                  <a16:creationId xmlns:a16="http://schemas.microsoft.com/office/drawing/2014/main" id="{96328BB9-EFD0-848A-9DE1-6279B2C036F9}"/>
                </a:ext>
              </a:extLst>
            </p:cNvPr>
            <p:cNvSpPr/>
            <p:nvPr/>
          </p:nvSpPr>
          <p:spPr>
            <a:xfrm>
              <a:off x="891707" y="1224268"/>
              <a:ext cx="252472" cy="252472"/>
            </a:xfrm>
            <a:prstGeom prst="round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1600" dirty="0">
                  <a:latin typeface="+mn-ea"/>
                </a:rPr>
                <a:t>2</a:t>
              </a:r>
              <a:endParaRPr kumimoji="1" lang="ko-Kore-KR" altLang="en-US" sz="1600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D83B5E-BE25-86FE-00C3-7B109872E15F}"/>
                </a:ext>
              </a:extLst>
            </p:cNvPr>
            <p:cNvSpPr txBox="1"/>
            <p:nvPr/>
          </p:nvSpPr>
          <p:spPr>
            <a:xfrm>
              <a:off x="1215709" y="1233695"/>
              <a:ext cx="6599112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DD5F84"/>
                  </a:solidFill>
                </a:rPr>
                <a:t>사전 안전성이 확보된 유해 위험한 </a:t>
              </a:r>
              <a:r>
                <a:rPr lang="ko-KR" altLang="en-US" b="1" spc="-133" dirty="0" err="1">
                  <a:solidFill>
                    <a:srgbClr val="DD5F84"/>
                  </a:solidFill>
                </a:rPr>
                <a:t>기계・기구</a:t>
              </a:r>
              <a:r>
                <a:rPr lang="ko-KR" altLang="en-US" b="1" spc="-133" dirty="0">
                  <a:solidFill>
                    <a:srgbClr val="DD5F84"/>
                  </a:solidFill>
                </a:rPr>
                <a:t> ・설비 등의 사용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188E7E29-56E5-CCEC-CBA9-A7F7826CC428}"/>
              </a:ext>
            </a:extLst>
          </p:cNvPr>
          <p:cNvGrpSpPr/>
          <p:nvPr/>
        </p:nvGrpSpPr>
        <p:grpSpPr>
          <a:xfrm>
            <a:off x="624327" y="1511843"/>
            <a:ext cx="8842673" cy="1518110"/>
            <a:chOff x="624327" y="1511843"/>
            <a:chExt cx="8842673" cy="1518110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14D68FCC-104C-F9B5-136B-1F70BFF6A653}"/>
                </a:ext>
              </a:extLst>
            </p:cNvPr>
            <p:cNvGrpSpPr/>
            <p:nvPr/>
          </p:nvGrpSpPr>
          <p:grpSpPr>
            <a:xfrm>
              <a:off x="624327" y="1511843"/>
              <a:ext cx="4074954" cy="608305"/>
              <a:chOff x="3351257" y="1386619"/>
              <a:chExt cx="4074954" cy="608305"/>
            </a:xfrm>
          </p:grpSpPr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A9753754-4DEF-7D3F-3D7A-AEB0A23B300A}"/>
                  </a:ext>
                </a:extLst>
              </p:cNvPr>
              <p:cNvGrpSpPr/>
              <p:nvPr/>
            </p:nvGrpSpPr>
            <p:grpSpPr>
              <a:xfrm>
                <a:off x="3351257" y="1386619"/>
                <a:ext cx="4021608" cy="608305"/>
                <a:chOff x="3351257" y="1386619"/>
                <a:chExt cx="4021608" cy="608305"/>
              </a:xfrm>
            </p:grpSpPr>
            <p:sp>
              <p:nvSpPr>
                <p:cNvPr id="25" name="모서리가 둥근 직사각형 24">
                  <a:extLst>
                    <a:ext uri="{FF2B5EF4-FFF2-40B4-BE49-F238E27FC236}">
                      <a16:creationId xmlns:a16="http://schemas.microsoft.com/office/drawing/2014/main" id="{CFF1DC0E-7524-1E45-952C-362810B93056}"/>
                    </a:ext>
                  </a:extLst>
                </p:cNvPr>
                <p:cNvSpPr/>
                <p:nvPr/>
              </p:nvSpPr>
              <p:spPr>
                <a:xfrm>
                  <a:off x="3404602" y="1510031"/>
                  <a:ext cx="3968263" cy="40295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5400">
                  <a:solidFill>
                    <a:srgbClr val="DD5F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6" name="직사각형 25">
                  <a:extLst>
                    <a:ext uri="{FF2B5EF4-FFF2-40B4-BE49-F238E27FC236}">
                      <a16:creationId xmlns:a16="http://schemas.microsoft.com/office/drawing/2014/main" id="{3BCC3E11-8315-99A0-C5FA-F266D3C0B681}"/>
                    </a:ext>
                  </a:extLst>
                </p:cNvPr>
                <p:cNvSpPr/>
                <p:nvPr/>
              </p:nvSpPr>
              <p:spPr>
                <a:xfrm>
                  <a:off x="3351257" y="1386619"/>
                  <a:ext cx="312860" cy="608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</p:grpSp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8219297A-1BE0-9D23-F517-9D28A6388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4116" y="1578152"/>
                <a:ext cx="325579" cy="32557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FEBFF4-1058-F480-07E3-BAC9BA4D5656}"/>
                  </a:ext>
                </a:extLst>
              </p:cNvPr>
              <p:cNvSpPr txBox="1"/>
              <p:nvPr/>
            </p:nvSpPr>
            <p:spPr>
              <a:xfrm>
                <a:off x="4043041" y="1558554"/>
                <a:ext cx="909959" cy="307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33CCCC"/>
                  </a:buClr>
                </a:pPr>
                <a:r>
                  <a:rPr lang="ko-KR" altLang="en-US" sz="1800" b="1" spc="-133" dirty="0">
                    <a:solidFill>
                      <a:srgbClr val="DD5F84"/>
                    </a:solidFill>
                  </a:rPr>
                  <a:t>안전 </a:t>
                </a:r>
                <a:r>
                  <a:rPr lang="en-US" altLang="ko-KR" sz="1800" b="1" spc="-133" dirty="0">
                    <a:solidFill>
                      <a:srgbClr val="DD5F84"/>
                    </a:solidFill>
                    <a:latin typeface="+mn-ea"/>
                  </a:rPr>
                  <a:t>TIP</a:t>
                </a:r>
              </a:p>
            </p:txBody>
          </p:sp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B2CB7146-B2F2-6547-1988-8AC4B44B6CB0}"/>
                  </a:ext>
                </a:extLst>
              </p:cNvPr>
              <p:cNvSpPr/>
              <p:nvPr/>
            </p:nvSpPr>
            <p:spPr>
              <a:xfrm>
                <a:off x="7327463" y="1646325"/>
                <a:ext cx="98748" cy="98748"/>
              </a:xfrm>
              <a:prstGeom prst="ellipse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802007-B5A0-6F21-5F82-A8CFD3910335}"/>
                  </a:ext>
                </a:extLst>
              </p:cNvPr>
              <p:cNvSpPr txBox="1"/>
              <p:nvPr/>
            </p:nvSpPr>
            <p:spPr>
              <a:xfrm>
                <a:off x="4897956" y="1576965"/>
                <a:ext cx="2367817" cy="266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latin typeface="+mn-ea"/>
                  </a:rPr>
                  <a:t>산업재해의 정의</a:t>
                </a:r>
                <a:r>
                  <a:rPr lang="en-US" altLang="ko-KR" sz="1600" spc="-133" dirty="0">
                    <a:latin typeface="+mn-ea"/>
                  </a:rPr>
                  <a:t>(</a:t>
                </a:r>
                <a:r>
                  <a:rPr lang="ko-KR" altLang="en-US" sz="1600" spc="-133" dirty="0">
                    <a:latin typeface="+mn-ea"/>
                  </a:rPr>
                  <a:t>법 제</a:t>
                </a:r>
                <a:r>
                  <a:rPr lang="en-US" altLang="ko-KR" sz="1600" spc="-133" dirty="0">
                    <a:latin typeface="+mn-ea"/>
                  </a:rPr>
                  <a:t>2</a:t>
                </a:r>
                <a:r>
                  <a:rPr lang="ko-KR" altLang="en-US" sz="1600" spc="-133" dirty="0">
                    <a:latin typeface="+mn-ea"/>
                  </a:rPr>
                  <a:t>조</a:t>
                </a:r>
                <a:r>
                  <a:rPr lang="en-US" altLang="ko-KR" sz="1600" spc="-133" dirty="0">
                    <a:latin typeface="+mn-ea"/>
                  </a:rPr>
                  <a:t>)</a:t>
                </a:r>
              </a:p>
            </p:txBody>
          </p: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6025B10F-B76C-2E6A-733A-DEC721F58C46}"/>
                </a:ext>
              </a:extLst>
            </p:cNvPr>
            <p:cNvGrpSpPr/>
            <p:nvPr/>
          </p:nvGrpSpPr>
          <p:grpSpPr>
            <a:xfrm>
              <a:off x="946108" y="1557120"/>
              <a:ext cx="8520892" cy="1472833"/>
              <a:chOff x="946108" y="1557120"/>
              <a:chExt cx="8520892" cy="1472833"/>
            </a:xfrm>
          </p:grpSpPr>
          <p:sp>
            <p:nvSpPr>
              <p:cNvPr id="27" name="자유형 26">
                <a:extLst>
                  <a:ext uri="{FF2B5EF4-FFF2-40B4-BE49-F238E27FC236}">
                    <a16:creationId xmlns:a16="http://schemas.microsoft.com/office/drawing/2014/main" id="{17171AC2-73D5-35E6-D537-54AD3363192A}"/>
                  </a:ext>
                </a:extLst>
              </p:cNvPr>
              <p:cNvSpPr/>
              <p:nvPr/>
            </p:nvSpPr>
            <p:spPr>
              <a:xfrm>
                <a:off x="946108" y="2035478"/>
                <a:ext cx="8520892" cy="994475"/>
              </a:xfrm>
              <a:custGeom>
                <a:avLst/>
                <a:gdLst>
                  <a:gd name="connsiteX0" fmla="*/ 0 w 8520892"/>
                  <a:gd name="connsiteY0" fmla="*/ 0 h 994475"/>
                  <a:gd name="connsiteX1" fmla="*/ 406400 w 8520892"/>
                  <a:gd name="connsiteY1" fmla="*/ 0 h 994475"/>
                  <a:gd name="connsiteX2" fmla="*/ 7433715 w 8520892"/>
                  <a:gd name="connsiteY2" fmla="*/ 0 h 994475"/>
                  <a:gd name="connsiteX3" fmla="*/ 8114492 w 8520892"/>
                  <a:gd name="connsiteY3" fmla="*/ 0 h 994475"/>
                  <a:gd name="connsiteX4" fmla="*/ 8351074 w 8520892"/>
                  <a:gd name="connsiteY4" fmla="*/ 0 h 994475"/>
                  <a:gd name="connsiteX5" fmla="*/ 8520892 w 8520892"/>
                  <a:gd name="connsiteY5" fmla="*/ 0 h 994475"/>
                  <a:gd name="connsiteX6" fmla="*/ 8520892 w 8520892"/>
                  <a:gd name="connsiteY6" fmla="*/ 502712 h 994475"/>
                  <a:gd name="connsiteX7" fmla="*/ 8520891 w 8520892"/>
                  <a:gd name="connsiteY7" fmla="*/ 502712 h 994475"/>
                  <a:gd name="connsiteX8" fmla="*/ 8520891 w 8520892"/>
                  <a:gd name="connsiteY8" fmla="*/ 824658 h 994475"/>
                  <a:gd name="connsiteX9" fmla="*/ 8351074 w 8520892"/>
                  <a:gd name="connsiteY9" fmla="*/ 994475 h 994475"/>
                  <a:gd name="connsiteX10" fmla="*/ 8114492 w 8520892"/>
                  <a:gd name="connsiteY10" fmla="*/ 994475 h 994475"/>
                  <a:gd name="connsiteX11" fmla="*/ 7433715 w 8520892"/>
                  <a:gd name="connsiteY11" fmla="*/ 994475 h 994475"/>
                  <a:gd name="connsiteX12" fmla="*/ 0 w 8520892"/>
                  <a:gd name="connsiteY12" fmla="*/ 994475 h 99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20892" h="994475">
                    <a:moveTo>
                      <a:pt x="0" y="0"/>
                    </a:moveTo>
                    <a:lnTo>
                      <a:pt x="406400" y="0"/>
                    </a:lnTo>
                    <a:lnTo>
                      <a:pt x="7433715" y="0"/>
                    </a:lnTo>
                    <a:lnTo>
                      <a:pt x="8114492" y="0"/>
                    </a:lnTo>
                    <a:lnTo>
                      <a:pt x="8351074" y="0"/>
                    </a:lnTo>
                    <a:lnTo>
                      <a:pt x="8520892" y="0"/>
                    </a:lnTo>
                    <a:lnTo>
                      <a:pt x="8520892" y="502712"/>
                    </a:lnTo>
                    <a:lnTo>
                      <a:pt x="8520891" y="502712"/>
                    </a:lnTo>
                    <a:lnTo>
                      <a:pt x="8520891" y="824658"/>
                    </a:lnTo>
                    <a:cubicBezTo>
                      <a:pt x="8520891" y="918445"/>
                      <a:pt x="8444861" y="994475"/>
                      <a:pt x="8351074" y="994475"/>
                    </a:cubicBezTo>
                    <a:lnTo>
                      <a:pt x="8114492" y="994475"/>
                    </a:lnTo>
                    <a:lnTo>
                      <a:pt x="7433715" y="994475"/>
                    </a:lnTo>
                    <a:lnTo>
                      <a:pt x="0" y="994475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DD5F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09B8CD-8049-9E7C-593A-DAC2A0F6F161}"/>
                  </a:ext>
                </a:extLst>
              </p:cNvPr>
              <p:cNvSpPr txBox="1"/>
              <p:nvPr/>
            </p:nvSpPr>
            <p:spPr>
              <a:xfrm>
                <a:off x="1142896" y="2120148"/>
                <a:ext cx="8062064" cy="746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33CCCC"/>
                  </a:buClr>
                </a:pPr>
                <a:r>
                  <a:rPr lang="en-US" altLang="ko-KR" sz="18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en-US" altLang="ko-KR" sz="1400" spc="-133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ko-KR" altLang="en-US" sz="1400" spc="-133" dirty="0">
                    <a:solidFill>
                      <a:prstClr val="black"/>
                    </a:solidFill>
                  </a:rPr>
                  <a:t>  </a:t>
                </a:r>
                <a:r>
                  <a:rPr lang="ko-KR" altLang="en-US" sz="1600" spc="-133" dirty="0"/>
                  <a:t>매일 아침 작업시작 전 방호장치를 점검하고 </a:t>
                </a:r>
                <a:endParaRPr lang="en-US" altLang="ko-KR" sz="1600" spc="-133" dirty="0"/>
              </a:p>
              <a:p>
                <a:pPr marL="144000">
                  <a:lnSpc>
                    <a:spcPct val="150000"/>
                  </a:lnSpc>
                  <a:buClr>
                    <a:srgbClr val="33CCCC"/>
                  </a:buClr>
                </a:pPr>
                <a:r>
                  <a:rPr lang="ko-KR" altLang="en-US" sz="1600" spc="-133" dirty="0"/>
                  <a:t>상태가 이상이 없는지 확인한 후 작업 시작</a:t>
                </a:r>
                <a:endParaRPr lang="en-US" altLang="ko-KR" sz="1600" spc="-133" dirty="0"/>
              </a:p>
            </p:txBody>
          </p:sp>
          <p:pic>
            <p:nvPicPr>
              <p:cNvPr id="2" name="그림 1" descr="18 안전확인 삽화.png">
                <a:extLst>
                  <a:ext uri="{FF2B5EF4-FFF2-40B4-BE49-F238E27FC236}">
                    <a16:creationId xmlns:a16="http://schemas.microsoft.com/office/drawing/2014/main" id="{94FC0B49-4CEF-0492-7428-0112F3365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56682" y="1557120"/>
                <a:ext cx="2503209" cy="1441818"/>
              </a:xfrm>
              <a:prstGeom prst="rect">
                <a:avLst/>
              </a:prstGeom>
            </p:spPr>
          </p:pic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CDBAA2B-6F1C-46F4-C523-99498B58AA16}"/>
              </a:ext>
            </a:extLst>
          </p:cNvPr>
          <p:cNvGrpSpPr/>
          <p:nvPr/>
        </p:nvGrpSpPr>
        <p:grpSpPr>
          <a:xfrm>
            <a:off x="948114" y="3194039"/>
            <a:ext cx="5508567" cy="280125"/>
            <a:chOff x="948114" y="3194039"/>
            <a:chExt cx="5508567" cy="280125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B2060AF0-D9CC-0691-4AB4-FBCE90C1B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48114" y="3194039"/>
              <a:ext cx="243120" cy="25247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855468-6DD5-610D-83A1-77D02772B835}"/>
                </a:ext>
              </a:extLst>
            </p:cNvPr>
            <p:cNvSpPr txBox="1"/>
            <p:nvPr/>
          </p:nvSpPr>
          <p:spPr>
            <a:xfrm>
              <a:off x="1262764" y="3203897"/>
              <a:ext cx="5193917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5175B2"/>
                  </a:solidFill>
                </a:rPr>
                <a:t>안전인증 및 자율안전확인 대상 </a:t>
              </a:r>
              <a:r>
                <a:rPr lang="ko-KR" altLang="en-US" b="1" spc="-133" dirty="0" err="1">
                  <a:solidFill>
                    <a:srgbClr val="5175B2"/>
                  </a:solidFill>
                </a:rPr>
                <a:t>기계・기구</a:t>
              </a:r>
              <a:r>
                <a:rPr lang="en-US" altLang="ko-KR" b="1" spc="-133" dirty="0">
                  <a:solidFill>
                    <a:srgbClr val="5175B2"/>
                  </a:solidFill>
                </a:rPr>
                <a:t>(</a:t>
              </a:r>
              <a:r>
                <a:rPr lang="ko-KR" altLang="en-US" b="1" spc="-133" dirty="0">
                  <a:solidFill>
                    <a:srgbClr val="5175B2"/>
                  </a:solidFill>
                </a:rPr>
                <a:t>방호장치</a:t>
              </a:r>
              <a:r>
                <a:rPr lang="en-US" altLang="ko-KR" b="1" spc="-133" dirty="0">
                  <a:solidFill>
                    <a:srgbClr val="5175B2"/>
                  </a:solidFill>
                </a:rPr>
                <a:t>)</a:t>
              </a:r>
              <a:r>
                <a:rPr lang="ko-KR" altLang="en-US" b="1" spc="-133" dirty="0">
                  <a:solidFill>
                    <a:srgbClr val="5175B2"/>
                  </a:solidFill>
                </a:rPr>
                <a:t> 예</a:t>
              </a:r>
              <a:endParaRPr lang="en-US" altLang="ko-KR" b="1" spc="-133" dirty="0">
                <a:solidFill>
                  <a:srgbClr val="5175B2"/>
                </a:solidFill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4D768F5-563B-95AE-79D6-8DCA78753492}"/>
              </a:ext>
            </a:extLst>
          </p:cNvPr>
          <p:cNvGrpSpPr/>
          <p:nvPr/>
        </p:nvGrpSpPr>
        <p:grpSpPr>
          <a:xfrm>
            <a:off x="7656433" y="3633312"/>
            <a:ext cx="2004952" cy="2888098"/>
            <a:chOff x="7656433" y="3633312"/>
            <a:chExt cx="2004952" cy="2888098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37AB38F3-F929-F481-FBC3-E6BB755F93F8}"/>
                </a:ext>
              </a:extLst>
            </p:cNvPr>
            <p:cNvGrpSpPr/>
            <p:nvPr/>
          </p:nvGrpSpPr>
          <p:grpSpPr>
            <a:xfrm>
              <a:off x="7748833" y="3633312"/>
              <a:ext cx="1846564" cy="782882"/>
              <a:chOff x="7748833" y="3633312"/>
              <a:chExt cx="1846564" cy="782882"/>
            </a:xfrm>
          </p:grpSpPr>
          <p:sp>
            <p:nvSpPr>
              <p:cNvPr id="46" name="모서리가 둥근 직사각형 45">
                <a:extLst>
                  <a:ext uri="{FF2B5EF4-FFF2-40B4-BE49-F238E27FC236}">
                    <a16:creationId xmlns:a16="http://schemas.microsoft.com/office/drawing/2014/main" id="{F3C67B32-BA4F-5D7B-961F-C0992412312D}"/>
                  </a:ext>
                </a:extLst>
              </p:cNvPr>
              <p:cNvSpPr/>
              <p:nvPr/>
            </p:nvSpPr>
            <p:spPr>
              <a:xfrm>
                <a:off x="7748833" y="3633312"/>
                <a:ext cx="1846564" cy="782882"/>
              </a:xfrm>
              <a:prstGeom prst="roundRect">
                <a:avLst>
                  <a:gd name="adj" fmla="val 6668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pic>
            <p:nvPicPr>
              <p:cNvPr id="44" name="그림 43" descr="18 KS마크.png">
                <a:extLst>
                  <a:ext uri="{FF2B5EF4-FFF2-40B4-BE49-F238E27FC236}">
                    <a16:creationId xmlns:a16="http://schemas.microsoft.com/office/drawing/2014/main" id="{1C1B5932-441A-7546-4223-299F0B4D1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/>
              <a:srcRect r="61311"/>
              <a:stretch/>
            </p:blipFill>
            <p:spPr>
              <a:xfrm>
                <a:off x="8086358" y="3676389"/>
                <a:ext cx="598936" cy="688221"/>
              </a:xfrm>
              <a:prstGeom prst="rect">
                <a:avLst/>
              </a:prstGeom>
            </p:spPr>
          </p:pic>
          <p:pic>
            <p:nvPicPr>
              <p:cNvPr id="45" name="그림 44" descr="18 KS마크.png">
                <a:extLst>
                  <a:ext uri="{FF2B5EF4-FFF2-40B4-BE49-F238E27FC236}">
                    <a16:creationId xmlns:a16="http://schemas.microsoft.com/office/drawing/2014/main" id="{F5901B80-51CD-A5B5-6D1E-26A6CCE53F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/>
              <a:srcRect l="58791" r="2520"/>
              <a:stretch/>
            </p:blipFill>
            <p:spPr>
              <a:xfrm>
                <a:off x="8700958" y="3676389"/>
                <a:ext cx="598936" cy="688221"/>
              </a:xfrm>
              <a:prstGeom prst="rect">
                <a:avLst/>
              </a:prstGeom>
            </p:spPr>
          </p:pic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CF7B1F42-363A-E974-0C0B-538D8D110CEE}"/>
                </a:ext>
              </a:extLst>
            </p:cNvPr>
            <p:cNvGrpSpPr/>
            <p:nvPr/>
          </p:nvGrpSpPr>
          <p:grpSpPr>
            <a:xfrm>
              <a:off x="7656433" y="4483767"/>
              <a:ext cx="2004952" cy="2037643"/>
              <a:chOff x="7656433" y="4483767"/>
              <a:chExt cx="2004952" cy="2037643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A9E1C20A-47E5-B4C9-303E-501B376C3195}"/>
                  </a:ext>
                </a:extLst>
              </p:cNvPr>
              <p:cNvGrpSpPr/>
              <p:nvPr/>
            </p:nvGrpSpPr>
            <p:grpSpPr>
              <a:xfrm>
                <a:off x="7656433" y="4803674"/>
                <a:ext cx="2004952" cy="1717736"/>
                <a:chOff x="7656433" y="4803674"/>
                <a:chExt cx="2004952" cy="1717736"/>
              </a:xfrm>
            </p:grpSpPr>
            <p:grpSp>
              <p:nvGrpSpPr>
                <p:cNvPr id="54" name="그룹 53">
                  <a:extLst>
                    <a:ext uri="{FF2B5EF4-FFF2-40B4-BE49-F238E27FC236}">
                      <a16:creationId xmlns:a16="http://schemas.microsoft.com/office/drawing/2014/main" id="{0C50D4A5-1C75-DC79-C66D-65EC397688C2}"/>
                    </a:ext>
                  </a:extLst>
                </p:cNvPr>
                <p:cNvGrpSpPr/>
                <p:nvPr/>
              </p:nvGrpSpPr>
              <p:grpSpPr>
                <a:xfrm>
                  <a:off x="7656433" y="4803674"/>
                  <a:ext cx="2004952" cy="480003"/>
                  <a:chOff x="7656433" y="4715305"/>
                  <a:chExt cx="2004952" cy="480003"/>
                </a:xfrm>
              </p:grpSpPr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66A98648-4C40-0F61-D5BD-AE6B2076DD44}"/>
                      </a:ext>
                    </a:extLst>
                  </p:cNvPr>
                  <p:cNvSpPr txBox="1"/>
                  <p:nvPr/>
                </p:nvSpPr>
                <p:spPr>
                  <a:xfrm>
                    <a:off x="7656433" y="4715305"/>
                    <a:ext cx="2004952" cy="48000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288000">
                      <a:lnSpc>
                        <a:spcPct val="125000"/>
                      </a:lnSpc>
                      <a:buClr>
                        <a:srgbClr val="33CCCC"/>
                      </a:buClr>
                    </a:pPr>
                    <a:r>
                      <a:rPr lang="en-US" altLang="ko-KR" sz="1300" spc="-133" dirty="0">
                        <a:solidFill>
                          <a:prstClr val="black"/>
                        </a:solidFill>
                        <a:latin typeface="+mn-ea"/>
                      </a:rPr>
                      <a:t>KCS</a:t>
                    </a: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마크 </a:t>
                    </a:r>
                    <a:r>
                      <a:rPr lang="en-US" altLang="ko-KR" sz="1300" spc="-133" dirty="0">
                        <a:solidFill>
                          <a:prstClr val="black"/>
                        </a:solidFill>
                      </a:rPr>
                      <a:t>: </a:t>
                    </a: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안전인증 및 자율안전확인의 표시</a:t>
                    </a:r>
                    <a:endParaRPr lang="en-US" altLang="ko-KR" sz="1300" spc="-133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0" name="타원 49">
                    <a:extLst>
                      <a:ext uri="{FF2B5EF4-FFF2-40B4-BE49-F238E27FC236}">
                        <a16:creationId xmlns:a16="http://schemas.microsoft.com/office/drawing/2014/main" id="{51566DEE-DE3B-1BD9-3076-E2664C8ADA07}"/>
                      </a:ext>
                    </a:extLst>
                  </p:cNvPr>
                  <p:cNvSpPr/>
                  <p:nvPr/>
                </p:nvSpPr>
                <p:spPr>
                  <a:xfrm>
                    <a:off x="7821100" y="4818844"/>
                    <a:ext cx="77352" cy="77352"/>
                  </a:xfrm>
                  <a:prstGeom prst="ellipse">
                    <a:avLst/>
                  </a:prstGeom>
                  <a:noFill/>
                  <a:ln w="22225">
                    <a:solidFill>
                      <a:srgbClr val="DD5F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grpSp>
              <p:nvGrpSpPr>
                <p:cNvPr id="55" name="그룹 54">
                  <a:extLst>
                    <a:ext uri="{FF2B5EF4-FFF2-40B4-BE49-F238E27FC236}">
                      <a16:creationId xmlns:a16="http://schemas.microsoft.com/office/drawing/2014/main" id="{770F74E1-B82A-9A7A-4864-86C8A38C729A}"/>
                    </a:ext>
                  </a:extLst>
                </p:cNvPr>
                <p:cNvGrpSpPr/>
                <p:nvPr/>
              </p:nvGrpSpPr>
              <p:grpSpPr>
                <a:xfrm>
                  <a:off x="7656433" y="5291201"/>
                  <a:ext cx="2004952" cy="1230209"/>
                  <a:chOff x="7656433" y="5253493"/>
                  <a:chExt cx="2004952" cy="1230209"/>
                </a:xfrm>
              </p:grpSpPr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B6F82FF4-C3DD-164E-FA94-050B6FCA9B2E}"/>
                      </a:ext>
                    </a:extLst>
                  </p:cNvPr>
                  <p:cNvSpPr txBox="1"/>
                  <p:nvPr/>
                </p:nvSpPr>
                <p:spPr>
                  <a:xfrm>
                    <a:off x="7656433" y="5253493"/>
                    <a:ext cx="2004952" cy="123020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288000">
                      <a:lnSpc>
                        <a:spcPct val="125000"/>
                      </a:lnSpc>
                      <a:buClr>
                        <a:srgbClr val="33CCCC"/>
                      </a:buClr>
                    </a:pPr>
                    <a:r>
                      <a:rPr lang="en-US" altLang="ko-KR" sz="1300" spc="-133" dirty="0">
                        <a:solidFill>
                          <a:prstClr val="black"/>
                        </a:solidFill>
                        <a:latin typeface="+mn-ea"/>
                      </a:rPr>
                      <a:t>S</a:t>
                    </a: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마크 </a:t>
                    </a:r>
                    <a:r>
                      <a:rPr lang="en-US" altLang="ko-KR" sz="1300" spc="-133" dirty="0">
                        <a:solidFill>
                          <a:prstClr val="black"/>
                        </a:solidFill>
                      </a:rPr>
                      <a:t>: </a:t>
                    </a: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산업안전보건법</a:t>
                    </a:r>
                    <a:endParaRPr lang="en-US" altLang="ko-KR" sz="1300" spc="-133" dirty="0">
                      <a:solidFill>
                        <a:prstClr val="black"/>
                      </a:solidFill>
                    </a:endParaRPr>
                  </a:p>
                  <a:p>
                    <a:pPr marL="288000">
                      <a:lnSpc>
                        <a:spcPct val="125000"/>
                      </a:lnSpc>
                      <a:buClr>
                        <a:srgbClr val="33CCCC"/>
                      </a:buClr>
                    </a:pP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제</a:t>
                    </a:r>
                    <a:r>
                      <a:rPr lang="en-US" altLang="ko-KR" sz="1300" spc="-133" dirty="0">
                        <a:solidFill>
                          <a:prstClr val="black"/>
                        </a:solidFill>
                      </a:rPr>
                      <a:t>84</a:t>
                    </a: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조 제</a:t>
                    </a:r>
                    <a:r>
                      <a:rPr lang="en-US" altLang="ko-KR" sz="1300" spc="-133" dirty="0">
                        <a:solidFill>
                          <a:prstClr val="black"/>
                        </a:solidFill>
                      </a:rPr>
                      <a:t>3</a:t>
                    </a: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항에 따른</a:t>
                    </a:r>
                    <a:endParaRPr lang="en-US" altLang="ko-KR" sz="1300" spc="-133" dirty="0">
                      <a:solidFill>
                        <a:prstClr val="black"/>
                      </a:solidFill>
                    </a:endParaRPr>
                  </a:p>
                  <a:p>
                    <a:pPr marL="288000">
                      <a:lnSpc>
                        <a:spcPct val="125000"/>
                      </a:lnSpc>
                      <a:buClr>
                        <a:srgbClr val="33CCCC"/>
                      </a:buClr>
                    </a:pPr>
                    <a:r>
                      <a:rPr lang="ko-KR" altLang="en-US" sz="1300" spc="-133" dirty="0" err="1">
                        <a:solidFill>
                          <a:prstClr val="black"/>
                        </a:solidFill>
                      </a:rPr>
                      <a:t>안전인증대상기계등이</a:t>
                    </a:r>
                    <a:endParaRPr lang="en-US" altLang="ko-KR" sz="1300" spc="-133" dirty="0">
                      <a:solidFill>
                        <a:prstClr val="black"/>
                      </a:solidFill>
                    </a:endParaRPr>
                  </a:p>
                  <a:p>
                    <a:pPr marL="288000">
                      <a:lnSpc>
                        <a:spcPct val="125000"/>
                      </a:lnSpc>
                      <a:buClr>
                        <a:srgbClr val="33CCCC"/>
                      </a:buClr>
                    </a:pP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아닌 </a:t>
                    </a:r>
                    <a:r>
                      <a:rPr lang="ko-KR" altLang="en-US" sz="1300" spc="-133" dirty="0" err="1">
                        <a:solidFill>
                          <a:prstClr val="black"/>
                        </a:solidFill>
                      </a:rPr>
                      <a:t>유해・위험기계</a:t>
                    </a:r>
                    <a:r>
                      <a:rPr lang="ko-KR" altLang="en-US" sz="1300" spc="-133" dirty="0">
                        <a:solidFill>
                          <a:prstClr val="black"/>
                        </a:solidFill>
                      </a:rPr>
                      <a:t> 등의 안전인증 표시</a:t>
                    </a:r>
                    <a:endParaRPr lang="en-US" altLang="ko-KR" sz="1300" spc="-133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2" name="타원 51">
                    <a:extLst>
                      <a:ext uri="{FF2B5EF4-FFF2-40B4-BE49-F238E27FC236}">
                        <a16:creationId xmlns:a16="http://schemas.microsoft.com/office/drawing/2014/main" id="{0AA77734-A421-2821-65A3-883565AAC8B1}"/>
                      </a:ext>
                    </a:extLst>
                  </p:cNvPr>
                  <p:cNvSpPr/>
                  <p:nvPr/>
                </p:nvSpPr>
                <p:spPr>
                  <a:xfrm>
                    <a:off x="7821100" y="5357032"/>
                    <a:ext cx="77352" cy="77352"/>
                  </a:xfrm>
                  <a:prstGeom prst="ellipse">
                    <a:avLst/>
                  </a:prstGeom>
                  <a:noFill/>
                  <a:ln w="22225">
                    <a:solidFill>
                      <a:srgbClr val="DD5F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</p:grpSp>
          <p:sp>
            <p:nvSpPr>
              <p:cNvPr id="56" name="모서리가 둥근 직사각형 55">
                <a:extLst>
                  <a:ext uri="{FF2B5EF4-FFF2-40B4-BE49-F238E27FC236}">
                    <a16:creationId xmlns:a16="http://schemas.microsoft.com/office/drawing/2014/main" id="{CE32EB54-3DC9-53BA-19F9-86F39E1BE506}"/>
                  </a:ext>
                </a:extLst>
              </p:cNvPr>
              <p:cNvSpPr/>
              <p:nvPr/>
            </p:nvSpPr>
            <p:spPr>
              <a:xfrm>
                <a:off x="7748833" y="4483767"/>
                <a:ext cx="1846564" cy="270905"/>
              </a:xfrm>
              <a:prstGeom prst="roundRect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ore-KR" altLang="en-US" sz="1400" spc="-133" dirty="0">
                    <a:solidFill>
                      <a:schemeClr val="bg1"/>
                    </a:solidFill>
                    <a:latin typeface="+mn-ea"/>
                  </a:rPr>
                  <a:t>* 관련설명</a:t>
                </a:r>
                <a:endParaRPr lang="en-US" altLang="ko-KR" sz="1400" spc="-133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46E23D25-05BC-C8DD-E967-5CE8292DC21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6888D1D1-2B9E-A3DA-917F-78BBDD64373F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0" name="직각 삼각형[R] 9">
              <a:extLst>
                <a:ext uri="{FF2B5EF4-FFF2-40B4-BE49-F238E27FC236}">
                  <a16:creationId xmlns:a16="http://schemas.microsoft.com/office/drawing/2014/main" id="{26334595-4D4F-AEA1-BF99-614CA617B404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1" name="직선 연결선[R] 10">
              <a:extLst>
                <a:ext uri="{FF2B5EF4-FFF2-40B4-BE49-F238E27FC236}">
                  <a16:creationId xmlns:a16="http://schemas.microsoft.com/office/drawing/2014/main" id="{7E434B2F-A693-7EA4-DF99-5FED2EE5BE28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45D21A-6406-CBF7-201F-531AD7810E9F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E95586-E3D8-BBDE-13E7-153FD722AF51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583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24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AB6F7E0-7CD1-F1F0-0B05-9167A1EF7E41}"/>
              </a:ext>
            </a:extLst>
          </p:cNvPr>
          <p:cNvGrpSpPr/>
          <p:nvPr/>
        </p:nvGrpSpPr>
        <p:grpSpPr>
          <a:xfrm>
            <a:off x="891707" y="1224268"/>
            <a:ext cx="6923114" cy="279694"/>
            <a:chOff x="891707" y="1224268"/>
            <a:chExt cx="6923114" cy="279694"/>
          </a:xfrm>
        </p:grpSpPr>
        <p:sp>
          <p:nvSpPr>
            <p:cNvPr id="29" name="모서리가 둥근 직사각형 28">
              <a:extLst>
                <a:ext uri="{FF2B5EF4-FFF2-40B4-BE49-F238E27FC236}">
                  <a16:creationId xmlns:a16="http://schemas.microsoft.com/office/drawing/2014/main" id="{96328BB9-EFD0-848A-9DE1-6279B2C036F9}"/>
                </a:ext>
              </a:extLst>
            </p:cNvPr>
            <p:cNvSpPr/>
            <p:nvPr/>
          </p:nvSpPr>
          <p:spPr>
            <a:xfrm>
              <a:off x="891707" y="1224268"/>
              <a:ext cx="252472" cy="252472"/>
            </a:xfrm>
            <a:prstGeom prst="round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1600" dirty="0">
                  <a:latin typeface="+mn-ea"/>
                </a:rPr>
                <a:t>2</a:t>
              </a:r>
              <a:endParaRPr kumimoji="1" lang="ko-Kore-KR" altLang="en-US" sz="1600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D83B5E-BE25-86FE-00C3-7B109872E15F}"/>
                </a:ext>
              </a:extLst>
            </p:cNvPr>
            <p:cNvSpPr txBox="1"/>
            <p:nvPr/>
          </p:nvSpPr>
          <p:spPr>
            <a:xfrm>
              <a:off x="1215709" y="1233695"/>
              <a:ext cx="6599112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DD5F84"/>
                  </a:solidFill>
                </a:rPr>
                <a:t>사전 안전성이 확보된 유해 위험한 </a:t>
              </a:r>
              <a:r>
                <a:rPr lang="ko-KR" altLang="en-US" b="1" spc="-133" dirty="0" err="1">
                  <a:solidFill>
                    <a:srgbClr val="DD5F84"/>
                  </a:solidFill>
                </a:rPr>
                <a:t>기계・기구</a:t>
              </a:r>
              <a:r>
                <a:rPr lang="ko-KR" altLang="en-US" b="1" spc="-133" dirty="0">
                  <a:solidFill>
                    <a:srgbClr val="DD5F84"/>
                  </a:solidFill>
                </a:rPr>
                <a:t> ・설비 등의 사용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</p:grpSp>
      <p:graphicFrame>
        <p:nvGraphicFramePr>
          <p:cNvPr id="34" name="표 2">
            <a:extLst>
              <a:ext uri="{FF2B5EF4-FFF2-40B4-BE49-F238E27FC236}">
                <a16:creationId xmlns:a16="http://schemas.microsoft.com/office/drawing/2014/main" id="{4EC093D7-230D-5BAA-127D-B2BE19544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707173"/>
              </p:ext>
            </p:extLst>
          </p:nvPr>
        </p:nvGraphicFramePr>
        <p:xfrm>
          <a:off x="951132" y="1703501"/>
          <a:ext cx="8406656" cy="2133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1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664">
                  <a:extLst>
                    <a:ext uri="{9D8B030D-6E8A-4147-A177-3AD203B41FA5}">
                      <a16:colId xmlns:a16="http://schemas.microsoft.com/office/drawing/2014/main" val="2971457819"/>
                    </a:ext>
                  </a:extLst>
                </a:gridCol>
                <a:gridCol w="2101664">
                  <a:extLst>
                    <a:ext uri="{9D8B030D-6E8A-4147-A177-3AD203B41FA5}">
                      <a16:colId xmlns:a16="http://schemas.microsoft.com/office/drawing/2014/main" val="90642423"/>
                    </a:ext>
                  </a:extLst>
                </a:gridCol>
              </a:tblGrid>
              <a:tr h="8576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1600" b="1" spc="-133" baseline="0" dirty="0">
                          <a:solidFill>
                            <a:srgbClr val="5175B2"/>
                          </a:solidFill>
                          <a:latin typeface="+mj-ea"/>
                          <a:ea typeface="+mj-ea"/>
                        </a:rPr>
                        <a:t>보일러</a:t>
                      </a:r>
                      <a:endParaRPr lang="en-US" altLang="ko-Kore-KR" sz="1600" b="1" spc="-133" baseline="0" dirty="0">
                        <a:solidFill>
                          <a:srgbClr val="5175B2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ore-KR" altLang="en-US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안전밸브</a:t>
                      </a:r>
                      <a:r>
                        <a:rPr lang="en-US" altLang="ko-KR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롤러기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맑은 고딕" panose="020B0503020000020004" pitchFamily="34" charset="-127"/>
                          <a:cs typeface="+mn-cs"/>
                        </a:rPr>
                        <a:t>(</a:t>
                      </a:r>
                      <a:r>
                        <a:rPr kumimoji="0" lang="ko-Kore-KR" altLang="en-US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급정거장치</a:t>
                      </a: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R" altLang="en-US" sz="1400" b="0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34" charset="-127"/>
                        <a:ea typeface="맑은 고딕" panose="020B0503020000020004" pitchFamily="34" charset="-127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연삭기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맑은 고딕" panose="020B0503020000020004" pitchFamily="34" charset="-127"/>
                          <a:cs typeface="+mn-cs"/>
                        </a:rPr>
                        <a:t>(</a:t>
                      </a:r>
                      <a:r>
                        <a:rPr kumimoji="0" lang="ko-Kore-KR" altLang="en-US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덮개</a:t>
                      </a: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R" altLang="en-US" sz="1400" b="0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34" charset="-127"/>
                        <a:ea typeface="맑은 고딕" panose="020B0503020000020004" pitchFamily="34" charset="-127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목재가공용</a:t>
                      </a:r>
                      <a:r>
                        <a:rPr kumimoji="0" lang="ko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둥근톱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ore-KR" altLang="en-US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반발예방장치</a:t>
                      </a:r>
                      <a:r>
                        <a:rPr kumimoji="0" lang="ko-KR" altLang="en-US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및 </a:t>
                      </a:r>
                      <a:endParaRPr kumimoji="0" lang="en-US" altLang="ko-KR" sz="1400" b="0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날접촉예방장치</a:t>
                      </a: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+mn-ea"/>
                          <a:cs typeface="+mn-cs"/>
                        </a:rPr>
                        <a:t>)</a:t>
                      </a:r>
                      <a:endParaRPr kumimoji="0" lang="ko-KR" altLang="en-US" sz="1400" b="0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34" charset="-127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546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en-US" altLang="ko-KR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2" name="그룹 21">
            <a:extLst>
              <a:ext uri="{FF2B5EF4-FFF2-40B4-BE49-F238E27FC236}">
                <a16:creationId xmlns:a16="http://schemas.microsoft.com/office/drawing/2014/main" id="{347D9400-F420-5298-BDD7-51CFC5FA19BB}"/>
              </a:ext>
            </a:extLst>
          </p:cNvPr>
          <p:cNvGrpSpPr/>
          <p:nvPr/>
        </p:nvGrpSpPr>
        <p:grpSpPr>
          <a:xfrm>
            <a:off x="979413" y="2695109"/>
            <a:ext cx="8268280" cy="992065"/>
            <a:chOff x="979413" y="3740614"/>
            <a:chExt cx="8268280" cy="992065"/>
          </a:xfrm>
        </p:grpSpPr>
        <p:pic>
          <p:nvPicPr>
            <p:cNvPr id="7" name="그림 6" descr="19 표2.png">
              <a:extLst>
                <a:ext uri="{FF2B5EF4-FFF2-40B4-BE49-F238E27FC236}">
                  <a16:creationId xmlns:a16="http://schemas.microsoft.com/office/drawing/2014/main" id="{412E5929-DC7F-3CF8-8A47-20373FC9E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882" t="22197" r="73284" b="53005"/>
            <a:stretch/>
          </p:blipFill>
          <p:spPr>
            <a:xfrm>
              <a:off x="979413" y="3740614"/>
              <a:ext cx="1989055" cy="992065"/>
            </a:xfrm>
            <a:prstGeom prst="rect">
              <a:avLst/>
            </a:prstGeom>
          </p:spPr>
        </p:pic>
        <p:pic>
          <p:nvPicPr>
            <p:cNvPr id="8" name="그림 7" descr="19 표2.png">
              <a:extLst>
                <a:ext uri="{FF2B5EF4-FFF2-40B4-BE49-F238E27FC236}">
                  <a16:creationId xmlns:a16="http://schemas.microsoft.com/office/drawing/2014/main" id="{D7C7FB78-EAF8-25F9-889F-59D2C7AD9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8038" t="22197" r="46128" b="53005"/>
            <a:stretch/>
          </p:blipFill>
          <p:spPr>
            <a:xfrm>
              <a:off x="3062736" y="3740614"/>
              <a:ext cx="1989055" cy="992065"/>
            </a:xfrm>
            <a:prstGeom prst="rect">
              <a:avLst/>
            </a:prstGeom>
          </p:spPr>
        </p:pic>
        <p:pic>
          <p:nvPicPr>
            <p:cNvPr id="10" name="그림 9" descr="19 표2.png">
              <a:extLst>
                <a:ext uri="{FF2B5EF4-FFF2-40B4-BE49-F238E27FC236}">
                  <a16:creationId xmlns:a16="http://schemas.microsoft.com/office/drawing/2014/main" id="{E0C1516C-60AF-21DF-2B9D-4A5401CA5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56641" t="22197" r="26586" b="53005"/>
            <a:stretch/>
          </p:blipFill>
          <p:spPr>
            <a:xfrm>
              <a:off x="5505254" y="3740614"/>
              <a:ext cx="1291472" cy="992065"/>
            </a:xfrm>
            <a:prstGeom prst="rect">
              <a:avLst/>
            </a:prstGeom>
          </p:spPr>
        </p:pic>
        <p:pic>
          <p:nvPicPr>
            <p:cNvPr id="11" name="그림 10" descr="19 표2.png">
              <a:extLst>
                <a:ext uri="{FF2B5EF4-FFF2-40B4-BE49-F238E27FC236}">
                  <a16:creationId xmlns:a16="http://schemas.microsoft.com/office/drawing/2014/main" id="{D1906225-CA5E-9D1C-BE0F-F33B67430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74059" t="22197" r="1699" b="53005"/>
            <a:stretch/>
          </p:blipFill>
          <p:spPr>
            <a:xfrm>
              <a:off x="7381186" y="3740614"/>
              <a:ext cx="1866507" cy="992065"/>
            </a:xfrm>
            <a:prstGeom prst="rect">
              <a:avLst/>
            </a:prstGeom>
          </p:spPr>
        </p:pic>
      </p:grpSp>
      <p:graphicFrame>
        <p:nvGraphicFramePr>
          <p:cNvPr id="57" name="표 2">
            <a:extLst>
              <a:ext uri="{FF2B5EF4-FFF2-40B4-BE49-F238E27FC236}">
                <a16:creationId xmlns:a16="http://schemas.microsoft.com/office/drawing/2014/main" id="{4AD2E4AE-151E-FDE1-4D9E-973110AEE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64413"/>
              </p:ext>
            </p:extLst>
          </p:nvPr>
        </p:nvGraphicFramePr>
        <p:xfrm>
          <a:off x="951131" y="4087899"/>
          <a:ext cx="8406654" cy="2133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2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2218">
                  <a:extLst>
                    <a:ext uri="{9D8B030D-6E8A-4147-A177-3AD203B41FA5}">
                      <a16:colId xmlns:a16="http://schemas.microsoft.com/office/drawing/2014/main" val="2971457819"/>
                    </a:ext>
                  </a:extLst>
                </a:gridCol>
              </a:tblGrid>
              <a:tr h="8576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ore-KR" altLang="en-US" sz="1600" b="1" spc="-133" baseline="0" dirty="0">
                          <a:solidFill>
                            <a:srgbClr val="5175B2"/>
                          </a:solidFill>
                          <a:latin typeface="+mj-ea"/>
                          <a:ea typeface="+mj-ea"/>
                        </a:rPr>
                        <a:t>동력식 수동대패</a:t>
                      </a:r>
                      <a:endParaRPr lang="en-US" altLang="ko-Kore-KR" sz="1600" b="1" spc="-133" baseline="0" dirty="0">
                        <a:solidFill>
                          <a:srgbClr val="5175B2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ore-KR" altLang="en-US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칼날 접촉예방장치</a:t>
                      </a:r>
                      <a:r>
                        <a:rPr lang="en-US" altLang="ko-KR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산업용 로봇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맑은 고딕" panose="020B0503020000020004" pitchFamily="34" charset="-127"/>
                          <a:cs typeface="+mn-cs"/>
                        </a:rPr>
                        <a:t>(</a:t>
                      </a:r>
                      <a:r>
                        <a:rPr kumimoji="0" lang="ko-Kore-KR" altLang="en-US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안전매트</a:t>
                      </a:r>
                      <a:r>
                        <a:rPr kumimoji="0" lang="en-US" altLang="ko-Kore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ore-KR" altLang="en-US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광전자식 방호장치</a:t>
                      </a: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R" altLang="en-US" sz="1400" b="0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34" charset="-127"/>
                        <a:ea typeface="맑은 고딕" panose="020B0503020000020004" pitchFamily="34" charset="-127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정전 및 활선작업용 절연용기구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맑은 고딕" panose="020B0503020000020004" pitchFamily="34" charset="-127"/>
                          <a:cs typeface="+mn-cs"/>
                        </a:rPr>
                        <a:t>(</a:t>
                      </a:r>
                      <a:r>
                        <a:rPr kumimoji="0" lang="ko-Kore-KR" altLang="en-US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절연용 방호구 및 활선작업용 기구</a:t>
                      </a:r>
                      <a:r>
                        <a:rPr kumimoji="0" lang="en-US" altLang="ko-KR" sz="1400" b="0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34" charset="-127"/>
                          <a:ea typeface="맑은 고딕" panose="020B0503020000020004" pitchFamily="34" charset="-127"/>
                          <a:cs typeface="+mn-cs"/>
                        </a:rPr>
                        <a:t>)</a:t>
                      </a:r>
                      <a:endParaRPr kumimoji="0" lang="ko-KR" altLang="en-US" sz="1400" b="0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34" charset="-127"/>
                        <a:ea typeface="맑은 고딕" panose="020B0503020000020004" pitchFamily="34" charset="-127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546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en-US" altLang="ko-KR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그룹 3">
            <a:extLst>
              <a:ext uri="{FF2B5EF4-FFF2-40B4-BE49-F238E27FC236}">
                <a16:creationId xmlns:a16="http://schemas.microsoft.com/office/drawing/2014/main" id="{7B1BC8A8-C034-697C-14B1-689FA18D3EA8}"/>
              </a:ext>
            </a:extLst>
          </p:cNvPr>
          <p:cNvGrpSpPr/>
          <p:nvPr/>
        </p:nvGrpSpPr>
        <p:grpSpPr>
          <a:xfrm>
            <a:off x="1361747" y="5040568"/>
            <a:ext cx="7579150" cy="992065"/>
            <a:chOff x="1361747" y="5040568"/>
            <a:chExt cx="7579150" cy="992065"/>
          </a:xfrm>
        </p:grpSpPr>
        <p:pic>
          <p:nvPicPr>
            <p:cNvPr id="58" name="그림 57" descr="19 표2.png">
              <a:extLst>
                <a:ext uri="{FF2B5EF4-FFF2-40B4-BE49-F238E27FC236}">
                  <a16:creationId xmlns:a16="http://schemas.microsoft.com/office/drawing/2014/main" id="{1CB503C1-0895-80E8-D9AF-FD67CC687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4235" t="70491" r="69931" b="4711"/>
            <a:stretch/>
          </p:blipFill>
          <p:spPr>
            <a:xfrm>
              <a:off x="1361747" y="5040568"/>
              <a:ext cx="1989055" cy="992065"/>
            </a:xfrm>
            <a:prstGeom prst="rect">
              <a:avLst/>
            </a:prstGeom>
          </p:spPr>
        </p:pic>
        <p:pic>
          <p:nvPicPr>
            <p:cNvPr id="59" name="그림 58" descr="19 표2.png">
              <a:extLst>
                <a:ext uri="{FF2B5EF4-FFF2-40B4-BE49-F238E27FC236}">
                  <a16:creationId xmlns:a16="http://schemas.microsoft.com/office/drawing/2014/main" id="{B9095FB2-EBC2-5B2F-1F59-406318B2B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8315" t="70491" r="35852" b="4711"/>
            <a:stretch/>
          </p:blipFill>
          <p:spPr>
            <a:xfrm>
              <a:off x="4152081" y="5040568"/>
              <a:ext cx="1989055" cy="992065"/>
            </a:xfrm>
            <a:prstGeom prst="rect">
              <a:avLst/>
            </a:prstGeom>
          </p:spPr>
        </p:pic>
        <p:pic>
          <p:nvPicPr>
            <p:cNvPr id="60" name="그림 59" descr="19 표2.png">
              <a:extLst>
                <a:ext uri="{FF2B5EF4-FFF2-40B4-BE49-F238E27FC236}">
                  <a16:creationId xmlns:a16="http://schemas.microsoft.com/office/drawing/2014/main" id="{2AC7651A-8D95-CBE6-05C6-A1683159B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68788" t="70491" r="5379" b="4711"/>
            <a:stretch/>
          </p:blipFill>
          <p:spPr>
            <a:xfrm>
              <a:off x="6951842" y="5040568"/>
              <a:ext cx="1989055" cy="992065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1A9EFFC-0A46-A105-3AB8-C4F1225DA5D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457831D-EA70-8FE7-61B1-BE309AC2BF33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4" name="직각 삼각형[R] 13">
              <a:extLst>
                <a:ext uri="{FF2B5EF4-FFF2-40B4-BE49-F238E27FC236}">
                  <a16:creationId xmlns:a16="http://schemas.microsoft.com/office/drawing/2014/main" id="{670B089A-2DC9-DB62-8135-4A94284CB4F3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5" name="직선 연결선[R] 14">
              <a:extLst>
                <a:ext uri="{FF2B5EF4-FFF2-40B4-BE49-F238E27FC236}">
                  <a16:creationId xmlns:a16="http://schemas.microsoft.com/office/drawing/2014/main" id="{5039C021-54FF-07A0-B50F-93F013AD748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B8E901-0F2E-0D74-4A2A-4AB89BD00006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507941-2D7F-7265-7C13-5882052C02B8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256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25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5F44A6C-E1A5-B922-8A2A-B4EB71465D2E}"/>
              </a:ext>
            </a:extLst>
          </p:cNvPr>
          <p:cNvGrpSpPr/>
          <p:nvPr/>
        </p:nvGrpSpPr>
        <p:grpSpPr>
          <a:xfrm>
            <a:off x="891707" y="1224268"/>
            <a:ext cx="6923114" cy="279694"/>
            <a:chOff x="891707" y="1224268"/>
            <a:chExt cx="6923114" cy="279694"/>
          </a:xfrm>
        </p:grpSpPr>
        <p:sp>
          <p:nvSpPr>
            <p:cNvPr id="29" name="모서리가 둥근 직사각형 28">
              <a:extLst>
                <a:ext uri="{FF2B5EF4-FFF2-40B4-BE49-F238E27FC236}">
                  <a16:creationId xmlns:a16="http://schemas.microsoft.com/office/drawing/2014/main" id="{96328BB9-EFD0-848A-9DE1-6279B2C036F9}"/>
                </a:ext>
              </a:extLst>
            </p:cNvPr>
            <p:cNvSpPr/>
            <p:nvPr/>
          </p:nvSpPr>
          <p:spPr>
            <a:xfrm>
              <a:off x="891707" y="1224268"/>
              <a:ext cx="252472" cy="252472"/>
            </a:xfrm>
            <a:prstGeom prst="round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1600" dirty="0">
                  <a:latin typeface="+mn-ea"/>
                </a:rPr>
                <a:t>3</a:t>
              </a:r>
              <a:endParaRPr kumimoji="1" lang="ko-Kore-KR" altLang="en-US" sz="1600" dirty="0"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D83B5E-BE25-86FE-00C3-7B109872E15F}"/>
                </a:ext>
              </a:extLst>
            </p:cNvPr>
            <p:cNvSpPr txBox="1"/>
            <p:nvPr/>
          </p:nvSpPr>
          <p:spPr>
            <a:xfrm>
              <a:off x="1215709" y="1233695"/>
              <a:ext cx="6599112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DD5F84"/>
                  </a:solidFill>
                </a:rPr>
                <a:t>유해위험 </a:t>
              </a:r>
              <a:r>
                <a:rPr lang="ko-KR" altLang="en-US" b="1" spc="-133" dirty="0" err="1">
                  <a:solidFill>
                    <a:srgbClr val="DD5F84"/>
                  </a:solidFill>
                </a:rPr>
                <a:t>기계・기구</a:t>
              </a:r>
              <a:r>
                <a:rPr lang="ko-KR" altLang="en-US" b="1" spc="-133" dirty="0">
                  <a:solidFill>
                    <a:srgbClr val="DD5F84"/>
                  </a:solidFill>
                </a:rPr>
                <a:t> ・설비에 대한 정기적 안전검사를 통한 안전확보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</p:grpSp>
      <p:graphicFrame>
        <p:nvGraphicFramePr>
          <p:cNvPr id="34" name="표 2">
            <a:extLst>
              <a:ext uri="{FF2B5EF4-FFF2-40B4-BE49-F238E27FC236}">
                <a16:creationId xmlns:a16="http://schemas.microsoft.com/office/drawing/2014/main" id="{4EC093D7-230D-5BAA-127D-B2BE19544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289278"/>
              </p:ext>
            </p:extLst>
          </p:nvPr>
        </p:nvGraphicFramePr>
        <p:xfrm>
          <a:off x="951132" y="1703501"/>
          <a:ext cx="8406655" cy="458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1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1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331">
                  <a:extLst>
                    <a:ext uri="{9D8B030D-6E8A-4147-A177-3AD203B41FA5}">
                      <a16:colId xmlns:a16="http://schemas.microsoft.com/office/drawing/2014/main" val="2971457819"/>
                    </a:ext>
                  </a:extLst>
                </a:gridCol>
                <a:gridCol w="1681331">
                  <a:extLst>
                    <a:ext uri="{9D8B030D-6E8A-4147-A177-3AD203B41FA5}">
                      <a16:colId xmlns:a16="http://schemas.microsoft.com/office/drawing/2014/main" val="90642423"/>
                    </a:ext>
                  </a:extLst>
                </a:gridCol>
                <a:gridCol w="1681331">
                  <a:extLst>
                    <a:ext uri="{9D8B030D-6E8A-4147-A177-3AD203B41FA5}">
                      <a16:colId xmlns:a16="http://schemas.microsoft.com/office/drawing/2014/main" val="1522361942"/>
                    </a:ext>
                  </a:extLst>
                </a:gridCol>
              </a:tblGrid>
              <a:tr h="115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ore-KR" sz="1600" b="1" spc="-133" baseline="0" dirty="0">
                        <a:solidFill>
                          <a:srgbClr val="5175B2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크레인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압력용기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프레스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전단기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사출성형기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55928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원심기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롤러기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곤돌라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리프트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고소작업대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988994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8940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컨베이어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산업용로봇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국소배기장치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크레인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6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크레인</a:t>
                      </a:r>
                      <a:endParaRPr kumimoji="0" lang="en-US" altLang="ko-Kore-KR" sz="16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8000" marR="108000" marT="108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00742"/>
                  </a:ext>
                </a:extLst>
              </a:tr>
            </a:tbl>
          </a:graphicData>
        </a:graphic>
      </p:graphicFrame>
      <p:grpSp>
        <p:nvGrpSpPr>
          <p:cNvPr id="3" name="그룹 2">
            <a:extLst>
              <a:ext uri="{FF2B5EF4-FFF2-40B4-BE49-F238E27FC236}">
                <a16:creationId xmlns:a16="http://schemas.microsoft.com/office/drawing/2014/main" id="{8B58EC0F-73E2-1854-C80D-7D9F8CB9E0E2}"/>
              </a:ext>
            </a:extLst>
          </p:cNvPr>
          <p:cNvGrpSpPr/>
          <p:nvPr/>
        </p:nvGrpSpPr>
        <p:grpSpPr>
          <a:xfrm>
            <a:off x="1144179" y="1730723"/>
            <a:ext cx="8028102" cy="4147947"/>
            <a:chOff x="1144179" y="1730723"/>
            <a:chExt cx="8028102" cy="4147947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9F2E6A8-70F7-1752-083C-423E131C5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35" t="2684" r="80426" b="74244"/>
            <a:stretch/>
          </p:blipFill>
          <p:spPr>
            <a:xfrm>
              <a:off x="1144179" y="1730723"/>
              <a:ext cx="1297363" cy="1046669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020FD0AF-923F-8CFC-094E-444057F25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892" t="1740" r="62213" b="75188"/>
            <a:stretch/>
          </p:blipFill>
          <p:spPr>
            <a:xfrm>
              <a:off x="2822150" y="1749577"/>
              <a:ext cx="1155961" cy="1046669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B7D319F6-03B3-1F9C-E157-E1EC8D03C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956" t="2713" r="41149" b="75188"/>
            <a:stretch/>
          </p:blipFill>
          <p:spPr>
            <a:xfrm>
              <a:off x="4553399" y="1749577"/>
              <a:ext cx="1206848" cy="1046669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7F2AA4D0-406C-B05A-2A76-00958171E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186" t="2713" r="20559" b="75188"/>
            <a:stretch/>
          </p:blipFill>
          <p:spPr>
            <a:xfrm>
              <a:off x="6212516" y="1749577"/>
              <a:ext cx="1310073" cy="1046669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D6E1DC46-E7AA-D9A9-0A28-9AFB3AF70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928" t="2713" r="817" b="75188"/>
            <a:stretch/>
          </p:blipFill>
          <p:spPr>
            <a:xfrm>
              <a:off x="7862208" y="1787285"/>
              <a:ext cx="1310073" cy="1046669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83C9550B-07BB-4571-003C-97409CEC3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35" t="34781" r="80426" b="42147"/>
            <a:stretch/>
          </p:blipFill>
          <p:spPr>
            <a:xfrm>
              <a:off x="1144179" y="3281362"/>
              <a:ext cx="1297363" cy="104666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AC95D56-029E-F81A-26AF-A88B56DE6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23" t="40807" r="60334" b="42147"/>
            <a:stretch/>
          </p:blipFill>
          <p:spPr>
            <a:xfrm>
              <a:off x="2766990" y="3353321"/>
              <a:ext cx="1488913" cy="974711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EF6875CB-E394-D6C8-05DB-EC46889E9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550" t="38677" r="40611" b="41477"/>
            <a:stretch/>
          </p:blipFill>
          <p:spPr>
            <a:xfrm>
              <a:off x="4431070" y="3334466"/>
              <a:ext cx="1404593" cy="974711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A31F29C2-D5F4-AFA4-DAAE-D4110861B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067" t="37803" r="23755" b="40886"/>
            <a:stretch/>
          </p:blipFill>
          <p:spPr>
            <a:xfrm>
              <a:off x="6161111" y="3290789"/>
              <a:ext cx="1116384" cy="1046669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C406BFD6-1450-9B54-6B03-94D0E4615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926" t="34714" r="2721" b="40037"/>
            <a:stretch/>
          </p:blipFill>
          <p:spPr>
            <a:xfrm>
              <a:off x="8032277" y="3294433"/>
              <a:ext cx="1016816" cy="1043025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AEDD12EC-AC6E-95E7-8981-E488C062B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35" t="69562" r="80426" b="7366"/>
            <a:stretch/>
          </p:blipFill>
          <p:spPr>
            <a:xfrm>
              <a:off x="1144179" y="4832001"/>
              <a:ext cx="1297363" cy="1046669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3C851EF9-8BA0-306D-FA60-4F580D13B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790" t="69562" r="61371" b="7366"/>
            <a:stretch/>
          </p:blipFill>
          <p:spPr>
            <a:xfrm>
              <a:off x="2841004" y="4832001"/>
              <a:ext cx="1297363" cy="1046669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D30F6F32-1893-6C5E-24AD-34E2F97C5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947" t="68811" r="21074" b="7366"/>
            <a:stretch/>
          </p:blipFill>
          <p:spPr>
            <a:xfrm>
              <a:off x="5367051" y="4797937"/>
              <a:ext cx="2762052" cy="1080733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0BDB8E59-DA27-B002-FE5B-CEA78122578E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A12687B-9AAF-6B6D-29A4-C40B7300E028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8" name="직각 삼각형[R] 7">
              <a:extLst>
                <a:ext uri="{FF2B5EF4-FFF2-40B4-BE49-F238E27FC236}">
                  <a16:creationId xmlns:a16="http://schemas.microsoft.com/office/drawing/2014/main" id="{B964E03D-AF0D-CD60-6A66-3D48542A6820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0" name="직선 연결선[R] 9">
              <a:extLst>
                <a:ext uri="{FF2B5EF4-FFF2-40B4-BE49-F238E27FC236}">
                  <a16:creationId xmlns:a16="http://schemas.microsoft.com/office/drawing/2014/main" id="{0F9A2295-1E50-FCD0-0F0B-415AA57809FD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F845D7-E209-27ED-FDBF-0DCE97C6BB95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46C394-0DD4-5A90-897C-B26B05FE4CBC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674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26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C295BCA-D6E1-D340-E960-9AF3D291C9F5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55D2F8-A54D-B16F-8AED-4C10F53E93D8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건강장해 예방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DEEF52B9-4643-80D4-2166-F435312D6F8C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59007086-C1D7-222E-5DC7-7E1A3DD65418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58" name="모서리가 둥근 직사각형 57">
                  <a:extLst>
                    <a:ext uri="{FF2B5EF4-FFF2-40B4-BE49-F238E27FC236}">
                      <a16:creationId xmlns:a16="http://schemas.microsoft.com/office/drawing/2014/main" id="{B3C58DEF-FD9F-3476-FCC2-C23BB0BAF228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59" name="모서리가 둥근 직사각형 58">
                  <a:extLst>
                    <a:ext uri="{FF2B5EF4-FFF2-40B4-BE49-F238E27FC236}">
                      <a16:creationId xmlns:a16="http://schemas.microsoft.com/office/drawing/2014/main" id="{1E9A67B1-F860-E66C-2F6F-955C4025C18A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41E2A7-1479-6A27-0B4F-6336B7B1E45B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8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5F61726-2A7C-0A1E-BB18-D22AFB17ABEB}"/>
              </a:ext>
            </a:extLst>
          </p:cNvPr>
          <p:cNvSpPr txBox="1"/>
          <p:nvPr/>
        </p:nvSpPr>
        <p:spPr>
          <a:xfrm>
            <a:off x="900089" y="1913955"/>
            <a:ext cx="8627692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R" altLang="en-US" sz="1600" b="1" spc="-133" dirty="0"/>
              <a:t>현장에는 안전 뿐만 아니라 건강을 지키기 위한 건강장해 예방설비가 마련되어 있다</a:t>
            </a:r>
            <a:r>
              <a:rPr lang="en-US" altLang="ko-KR" sz="1600" b="1" spc="-133" dirty="0"/>
              <a:t>.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5621442-89FA-E9BB-E2E9-ED1AA8E61373}"/>
              </a:ext>
            </a:extLst>
          </p:cNvPr>
          <p:cNvGrpSpPr/>
          <p:nvPr/>
        </p:nvGrpSpPr>
        <p:grpSpPr>
          <a:xfrm>
            <a:off x="1068935" y="2335390"/>
            <a:ext cx="8419632" cy="1173204"/>
            <a:chOff x="1068935" y="2335390"/>
            <a:chExt cx="8419632" cy="1173204"/>
          </a:xfrm>
        </p:grpSpPr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3F7881E3-D6F9-FB07-6EDF-D4E25648011F}"/>
                </a:ext>
              </a:extLst>
            </p:cNvPr>
            <p:cNvGrpSpPr/>
            <p:nvPr/>
          </p:nvGrpSpPr>
          <p:grpSpPr>
            <a:xfrm>
              <a:off x="1068935" y="2335390"/>
              <a:ext cx="8419632" cy="1173204"/>
              <a:chOff x="1241753" y="3292452"/>
              <a:chExt cx="8419632" cy="1173038"/>
            </a:xfrm>
          </p:grpSpPr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A23F8582-37C8-BF53-28E9-1A169C443CB8}"/>
                  </a:ext>
                </a:extLst>
              </p:cNvPr>
              <p:cNvGrpSpPr/>
              <p:nvPr/>
            </p:nvGrpSpPr>
            <p:grpSpPr>
              <a:xfrm>
                <a:off x="1241753" y="3292452"/>
                <a:ext cx="8419632" cy="1173038"/>
                <a:chOff x="1093392" y="3341501"/>
                <a:chExt cx="8561756" cy="1173038"/>
              </a:xfrm>
            </p:grpSpPr>
            <p:sp>
              <p:nvSpPr>
                <p:cNvPr id="23" name="모서리가 둥근 직사각형 22">
                  <a:extLst>
                    <a:ext uri="{FF2B5EF4-FFF2-40B4-BE49-F238E27FC236}">
                      <a16:creationId xmlns:a16="http://schemas.microsoft.com/office/drawing/2014/main" id="{2B9F52D8-EBA8-4B57-AE69-5A7F0BA70302}"/>
                    </a:ext>
                  </a:extLst>
                </p:cNvPr>
                <p:cNvSpPr/>
                <p:nvPr/>
              </p:nvSpPr>
              <p:spPr>
                <a:xfrm>
                  <a:off x="1093392" y="3341501"/>
                  <a:ext cx="8561756" cy="831898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1F3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  <p:sp>
              <p:nvSpPr>
                <p:cNvPr id="24" name="모서리가 둥근 직사각형 23">
                  <a:extLst>
                    <a:ext uri="{FF2B5EF4-FFF2-40B4-BE49-F238E27FC236}">
                      <a16:creationId xmlns:a16="http://schemas.microsoft.com/office/drawing/2014/main" id="{1A3D7157-571B-F613-ACE4-DCD4741F555C}"/>
                    </a:ext>
                  </a:extLst>
                </p:cNvPr>
                <p:cNvSpPr/>
                <p:nvPr/>
              </p:nvSpPr>
              <p:spPr>
                <a:xfrm>
                  <a:off x="1093392" y="4030234"/>
                  <a:ext cx="6240107" cy="48430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1F3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  <p:sp>
              <p:nvSpPr>
                <p:cNvPr id="25" name="모서리가 둥근 직사각형 24">
                  <a:extLst>
                    <a:ext uri="{FF2B5EF4-FFF2-40B4-BE49-F238E27FC236}">
                      <a16:creationId xmlns:a16="http://schemas.microsoft.com/office/drawing/2014/main" id="{1BC06392-22A0-DE52-3CAE-FE21B00E2733}"/>
                    </a:ext>
                  </a:extLst>
                </p:cNvPr>
                <p:cNvSpPr/>
                <p:nvPr/>
              </p:nvSpPr>
              <p:spPr>
                <a:xfrm>
                  <a:off x="3415041" y="4030235"/>
                  <a:ext cx="6240107" cy="484304"/>
                </a:xfrm>
                <a:prstGeom prst="roundRect">
                  <a:avLst>
                    <a:gd name="adj" fmla="val 31334"/>
                  </a:avLst>
                </a:prstGeom>
                <a:solidFill>
                  <a:srgbClr val="F1F3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F60D33-256C-CA72-B38F-34F697961018}"/>
                  </a:ext>
                </a:extLst>
              </p:cNvPr>
              <p:cNvSpPr txBox="1"/>
              <p:nvPr/>
            </p:nvSpPr>
            <p:spPr>
              <a:xfrm>
                <a:off x="1388527" y="3327761"/>
                <a:ext cx="7798584" cy="1022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  <a:buClr>
                    <a:prstClr val="white"/>
                  </a:buClr>
                </a:pPr>
                <a:r>
                  <a:rPr lang="ko-KR" altLang="en-US" sz="1500" b="1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500" b="1" spc="-133" dirty="0" err="1">
                    <a:solidFill>
                      <a:prstClr val="black"/>
                    </a:solidFill>
                  </a:rPr>
                  <a:t>건강장해예방</a:t>
                </a:r>
                <a:r>
                  <a:rPr lang="ko-KR" altLang="en-US" sz="1500" b="1" spc="-133" dirty="0">
                    <a:solidFill>
                      <a:prstClr val="black"/>
                    </a:solidFill>
                  </a:rPr>
                  <a:t> 설비는 작동</a:t>
                </a:r>
                <a:r>
                  <a:rPr lang="en-US" altLang="ko-KR" sz="1500" b="1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500" b="1" spc="-133" dirty="0">
                    <a:solidFill>
                      <a:prstClr val="black"/>
                    </a:solidFill>
                  </a:rPr>
                  <a:t>유지되는 것이 중요</a:t>
                </a:r>
                <a:endParaRPr lang="en-US" altLang="ko-KR" sz="1500" b="1" spc="-133" dirty="0">
                  <a:solidFill>
                    <a:prstClr val="black"/>
                  </a:solidFill>
                </a:endParaRPr>
              </a:p>
              <a:p>
                <a:pPr marL="288000">
                  <a:lnSpc>
                    <a:spcPts val="2500"/>
                  </a:lnSpc>
                  <a:buClr>
                    <a:prstClr val="white"/>
                  </a:buClr>
                </a:pPr>
                <a:r>
                  <a:rPr lang="ko-KR" altLang="en-US" sz="1500" spc="-133" dirty="0">
                    <a:solidFill>
                      <a:prstClr val="black"/>
                    </a:solidFill>
                  </a:rPr>
                  <a:t>사업장 내 구성원 모두가</a:t>
                </a:r>
                <a:r>
                  <a:rPr lang="en-US" altLang="ko-KR" sz="1500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500" spc="-133" dirty="0">
                    <a:solidFill>
                      <a:prstClr val="black"/>
                    </a:solidFill>
                  </a:rPr>
                  <a:t>장치 작동상태에 항상 관심을 가져야 하며</a:t>
                </a:r>
                <a:r>
                  <a:rPr lang="en-US" altLang="ko-KR" sz="1500" spc="-133" dirty="0">
                    <a:solidFill>
                      <a:prstClr val="black"/>
                    </a:solidFill>
                  </a:rPr>
                  <a:t>,</a:t>
                </a:r>
              </a:p>
              <a:p>
                <a:pPr marL="288000">
                  <a:lnSpc>
                    <a:spcPts val="2500"/>
                  </a:lnSpc>
                  <a:buClr>
                    <a:prstClr val="white"/>
                  </a:buClr>
                </a:pPr>
                <a:r>
                  <a:rPr lang="ko-KR" altLang="en-US" sz="1500" spc="-133" dirty="0">
                    <a:solidFill>
                      <a:prstClr val="black"/>
                    </a:solidFill>
                  </a:rPr>
                  <a:t>임의로 장치의 형상</a:t>
                </a:r>
                <a:r>
                  <a:rPr lang="en-US" altLang="ko-KR" sz="15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500" spc="-133" dirty="0">
                    <a:solidFill>
                      <a:prstClr val="black"/>
                    </a:solidFill>
                  </a:rPr>
                  <a:t>위치를 변경시키지 않아야 함</a:t>
                </a:r>
                <a:endParaRPr lang="ko-KR" altLang="en-US" sz="15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EA71ED49-D51F-132B-3416-8C094E7A5AAC}"/>
                </a:ext>
              </a:extLst>
            </p:cNvPr>
            <p:cNvGrpSpPr/>
            <p:nvPr/>
          </p:nvGrpSpPr>
          <p:grpSpPr>
            <a:xfrm>
              <a:off x="1348467" y="2796961"/>
              <a:ext cx="193440" cy="511074"/>
              <a:chOff x="1348467" y="2796961"/>
              <a:chExt cx="193440" cy="511074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FA2A3FC7-CDC8-F9E6-02FD-A85CEE864284}"/>
                  </a:ext>
                </a:extLst>
              </p:cNvPr>
              <p:cNvGrpSpPr/>
              <p:nvPr/>
            </p:nvGrpSpPr>
            <p:grpSpPr>
              <a:xfrm>
                <a:off x="1348467" y="2796961"/>
                <a:ext cx="193440" cy="193440"/>
                <a:chOff x="1348467" y="2796961"/>
                <a:chExt cx="193440" cy="193440"/>
              </a:xfrm>
            </p:grpSpPr>
            <p:sp>
              <p:nvSpPr>
                <p:cNvPr id="7" name="타원 6">
                  <a:extLst>
                    <a:ext uri="{FF2B5EF4-FFF2-40B4-BE49-F238E27FC236}">
                      <a16:creationId xmlns:a16="http://schemas.microsoft.com/office/drawing/2014/main" id="{A37B8E19-FBE6-FE2E-4BC9-A83B491F11D7}"/>
                    </a:ext>
                  </a:extLst>
                </p:cNvPr>
                <p:cNvSpPr/>
                <p:nvPr/>
              </p:nvSpPr>
              <p:spPr>
                <a:xfrm>
                  <a:off x="1348467" y="2796961"/>
                  <a:ext cx="193440" cy="193440"/>
                </a:xfrm>
                <a:prstGeom prst="ellipse">
                  <a:avLst/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8" name="삼각형 7">
                  <a:extLst>
                    <a:ext uri="{FF2B5EF4-FFF2-40B4-BE49-F238E27FC236}">
                      <a16:creationId xmlns:a16="http://schemas.microsoft.com/office/drawing/2014/main" id="{8DF08B7A-D631-AE1E-2A0C-3113E31C5C75}"/>
                    </a:ext>
                  </a:extLst>
                </p:cNvPr>
                <p:cNvSpPr/>
                <p:nvPr/>
              </p:nvSpPr>
              <p:spPr>
                <a:xfrm rot="5400000">
                  <a:off x="1397255" y="2843410"/>
                  <a:ext cx="114639" cy="98827"/>
                </a:xfrm>
                <a:prstGeom prst="triangle">
                  <a:avLst/>
                </a:prstGeom>
                <a:solidFill>
                  <a:srgbClr val="F1F3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80D45F27-A36C-8B69-C4F3-87C0C23137B6}"/>
                  </a:ext>
                </a:extLst>
              </p:cNvPr>
              <p:cNvGrpSpPr/>
              <p:nvPr/>
            </p:nvGrpSpPr>
            <p:grpSpPr>
              <a:xfrm>
                <a:off x="1348467" y="3114595"/>
                <a:ext cx="193440" cy="193440"/>
                <a:chOff x="1348467" y="2796961"/>
                <a:chExt cx="193440" cy="193440"/>
              </a:xfrm>
            </p:grpSpPr>
            <p:sp>
              <p:nvSpPr>
                <p:cNvPr id="11" name="타원 10">
                  <a:extLst>
                    <a:ext uri="{FF2B5EF4-FFF2-40B4-BE49-F238E27FC236}">
                      <a16:creationId xmlns:a16="http://schemas.microsoft.com/office/drawing/2014/main" id="{EA976609-CF81-4FDC-4053-E4B2487BD646}"/>
                    </a:ext>
                  </a:extLst>
                </p:cNvPr>
                <p:cNvSpPr/>
                <p:nvPr/>
              </p:nvSpPr>
              <p:spPr>
                <a:xfrm>
                  <a:off x="1348467" y="2796961"/>
                  <a:ext cx="193440" cy="193440"/>
                </a:xfrm>
                <a:prstGeom prst="ellipse">
                  <a:avLst/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12" name="삼각형 11">
                  <a:extLst>
                    <a:ext uri="{FF2B5EF4-FFF2-40B4-BE49-F238E27FC236}">
                      <a16:creationId xmlns:a16="http://schemas.microsoft.com/office/drawing/2014/main" id="{906C2CA9-0280-D2C3-E4B6-BB5F728BF49D}"/>
                    </a:ext>
                  </a:extLst>
                </p:cNvPr>
                <p:cNvSpPr/>
                <p:nvPr/>
              </p:nvSpPr>
              <p:spPr>
                <a:xfrm rot="5400000">
                  <a:off x="1397255" y="2843410"/>
                  <a:ext cx="114639" cy="98827"/>
                </a:xfrm>
                <a:prstGeom prst="triangle">
                  <a:avLst/>
                </a:prstGeom>
                <a:solidFill>
                  <a:srgbClr val="F1F3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6928A212-257B-739C-06A7-03485A1C4E53}"/>
              </a:ext>
            </a:extLst>
          </p:cNvPr>
          <p:cNvGrpSpPr/>
          <p:nvPr/>
        </p:nvGrpSpPr>
        <p:grpSpPr>
          <a:xfrm>
            <a:off x="891707" y="5651925"/>
            <a:ext cx="6990421" cy="987057"/>
            <a:chOff x="891707" y="5651925"/>
            <a:chExt cx="6990421" cy="987057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F72D4888-B797-14FE-81D8-A0E497582DDD}"/>
                </a:ext>
              </a:extLst>
            </p:cNvPr>
            <p:cNvGrpSpPr/>
            <p:nvPr/>
          </p:nvGrpSpPr>
          <p:grpSpPr>
            <a:xfrm>
              <a:off x="891707" y="5651925"/>
              <a:ext cx="6990421" cy="987057"/>
              <a:chOff x="891707" y="5651925"/>
              <a:chExt cx="6990421" cy="987057"/>
            </a:xfrm>
          </p:grpSpPr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A7560FF1-2215-2EB1-C22A-3436A2B020B7}"/>
                  </a:ext>
                </a:extLst>
              </p:cNvPr>
              <p:cNvGrpSpPr/>
              <p:nvPr/>
            </p:nvGrpSpPr>
            <p:grpSpPr>
              <a:xfrm>
                <a:off x="891707" y="5651925"/>
                <a:ext cx="3470099" cy="279694"/>
                <a:chOff x="891707" y="5651925"/>
                <a:chExt cx="3470099" cy="279694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3421615F-D43D-9D0D-6198-DF790E725336}"/>
                    </a:ext>
                  </a:extLst>
                </p:cNvPr>
                <p:cNvSpPr/>
                <p:nvPr/>
              </p:nvSpPr>
              <p:spPr>
                <a:xfrm>
                  <a:off x="891707" y="5651925"/>
                  <a:ext cx="252472" cy="252472"/>
                </a:xfrm>
                <a:prstGeom prst="roundRect">
                  <a:avLst/>
                </a:prstGeom>
                <a:solidFill>
                  <a:srgbClr val="DD5F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sz="1600" dirty="0">
                      <a:latin typeface="+mn-ea"/>
                    </a:rPr>
                    <a:t>2</a:t>
                  </a:r>
                  <a:endParaRPr kumimoji="1" lang="ko-Kore-KR" altLang="en-US" sz="1600" dirty="0">
                    <a:latin typeface="+mn-ea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AE663F9-B88E-8832-D2B7-81912A447DEB}"/>
                    </a:ext>
                  </a:extLst>
                </p:cNvPr>
                <p:cNvSpPr txBox="1"/>
                <p:nvPr/>
              </p:nvSpPr>
              <p:spPr>
                <a:xfrm>
                  <a:off x="1215709" y="5661352"/>
                  <a:ext cx="3146097" cy="27026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2200"/>
                    </a:lnSpc>
                    <a:buClr>
                      <a:srgbClr val="33CCCC"/>
                    </a:buClr>
                  </a:pPr>
                  <a:r>
                    <a:rPr lang="ko-KR" altLang="en-US" b="1" spc="-133" dirty="0">
                      <a:solidFill>
                        <a:srgbClr val="DD5F84"/>
                      </a:solidFill>
                    </a:rPr>
                    <a:t>전체환기장치란</a:t>
                  </a:r>
                  <a:r>
                    <a:rPr lang="en-US" altLang="ko-KR" b="1" spc="-133" dirty="0">
                      <a:solidFill>
                        <a:srgbClr val="DD5F84"/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F290F71-509E-7F9D-8321-2F2AB7DF2B06}"/>
                  </a:ext>
                </a:extLst>
              </p:cNvPr>
              <p:cNvSpPr txBox="1"/>
              <p:nvPr/>
            </p:nvSpPr>
            <p:spPr>
              <a:xfrm>
                <a:off x="1215709" y="6005667"/>
                <a:ext cx="6666419" cy="6333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ct val="12000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en-US" altLang="ko-KR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600" spc="-133" dirty="0">
                    <a:solidFill>
                      <a:schemeClr val="bg1">
                        <a:lumMod val="85000"/>
                      </a:schemeClr>
                    </a:solidFill>
                  </a:rPr>
                  <a:t> 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유해물질을 공기 중에 확산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희석하는 장치</a:t>
                </a:r>
                <a:endParaRPr lang="en-US" altLang="ko-KR" sz="1600" spc="-133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432000" latinLnBrk="0">
                  <a:lnSpc>
                    <a:spcPct val="12000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ore-KR" altLang="en-US" sz="1600" spc="-133" dirty="0">
                    <a:solidFill>
                      <a:prstClr val="black"/>
                    </a:solidFill>
                  </a:rPr>
                  <a:t>송기</a:t>
                </a:r>
                <a:r>
                  <a:rPr lang="en-US" altLang="ko-Kore-KR" sz="1600" spc="-133" dirty="0">
                    <a:solidFill>
                      <a:prstClr val="black"/>
                    </a:solidFill>
                  </a:rPr>
                  <a:t>,</a:t>
                </a:r>
                <a:r>
                  <a:rPr lang="ko-Kore-KR" altLang="en-US" sz="1600" spc="-133" dirty="0">
                    <a:solidFill>
                      <a:prstClr val="black"/>
                    </a:solidFill>
                  </a:rPr>
                  <a:t> 배기를 통해 유해물질을 희석시켜 농도를 낮추는 방법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EA00D83D-68D7-8ED1-B36B-11ED2B00CD4C}"/>
                </a:ext>
              </a:extLst>
            </p:cNvPr>
            <p:cNvGrpSpPr/>
            <p:nvPr/>
          </p:nvGrpSpPr>
          <p:grpSpPr>
            <a:xfrm>
              <a:off x="1374613" y="6415910"/>
              <a:ext cx="193440" cy="193440"/>
              <a:chOff x="1348467" y="2796961"/>
              <a:chExt cx="193440" cy="193440"/>
            </a:xfrm>
          </p:grpSpPr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0FF54FF3-B06A-1396-EC30-BF32457B3BDF}"/>
                  </a:ext>
                </a:extLst>
              </p:cNvPr>
              <p:cNvSpPr/>
              <p:nvPr/>
            </p:nvSpPr>
            <p:spPr>
              <a:xfrm>
                <a:off x="1348467" y="2796961"/>
                <a:ext cx="193440" cy="193440"/>
              </a:xfrm>
              <a:prstGeom prst="ellipse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7" name="삼각형 36">
                <a:extLst>
                  <a:ext uri="{FF2B5EF4-FFF2-40B4-BE49-F238E27FC236}">
                    <a16:creationId xmlns:a16="http://schemas.microsoft.com/office/drawing/2014/main" id="{65AB2E4F-B46E-A970-E3A6-87F88E21190C}"/>
                  </a:ext>
                </a:extLst>
              </p:cNvPr>
              <p:cNvSpPr/>
              <p:nvPr/>
            </p:nvSpPr>
            <p:spPr>
              <a:xfrm rot="5400000">
                <a:off x="1397255" y="2843410"/>
                <a:ext cx="114639" cy="9882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98B31CFF-802C-BDCE-D2EF-0974F49E3A7E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0360B67-1FAF-D63C-EC8C-920FD786423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" name="직각 삼각형[R] 4">
              <a:extLst>
                <a:ext uri="{FF2B5EF4-FFF2-40B4-BE49-F238E27FC236}">
                  <a16:creationId xmlns:a16="http://schemas.microsoft.com/office/drawing/2014/main" id="{CA64DA5F-61FF-4A31-8120-FDE82C9F2220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6" name="직선 연결선[R] 5">
              <a:extLst>
                <a:ext uri="{FF2B5EF4-FFF2-40B4-BE49-F238E27FC236}">
                  <a16:creationId xmlns:a16="http://schemas.microsoft.com/office/drawing/2014/main" id="{A505C69D-935F-D893-B448-A00CDA50D511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4A5451-234A-2D5E-FD43-B563482ECAB5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94A872-0082-3E00-ADC6-B99F5DC729D5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65DFAD92-3CC1-60CA-35C8-5436B9958B57}"/>
              </a:ext>
            </a:extLst>
          </p:cNvPr>
          <p:cNvGrpSpPr/>
          <p:nvPr/>
        </p:nvGrpSpPr>
        <p:grpSpPr>
          <a:xfrm>
            <a:off x="891707" y="3681969"/>
            <a:ext cx="8860409" cy="1824986"/>
            <a:chOff x="891707" y="3681969"/>
            <a:chExt cx="8860409" cy="1824986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1C55FAE3-0374-3ACE-32D8-015666827B5A}"/>
                </a:ext>
              </a:extLst>
            </p:cNvPr>
            <p:cNvGrpSpPr/>
            <p:nvPr/>
          </p:nvGrpSpPr>
          <p:grpSpPr>
            <a:xfrm>
              <a:off x="891707" y="3711675"/>
              <a:ext cx="3470099" cy="279694"/>
              <a:chOff x="891707" y="3711675"/>
              <a:chExt cx="3470099" cy="279694"/>
            </a:xfrm>
          </p:grpSpPr>
          <p:sp>
            <p:nvSpPr>
              <p:cNvPr id="13" name="모서리가 둥근 직사각형 12">
                <a:extLst>
                  <a:ext uri="{FF2B5EF4-FFF2-40B4-BE49-F238E27FC236}">
                    <a16:creationId xmlns:a16="http://schemas.microsoft.com/office/drawing/2014/main" id="{AE7648D3-F9F3-E780-5A4D-4040F99749D0}"/>
                  </a:ext>
                </a:extLst>
              </p:cNvPr>
              <p:cNvSpPr/>
              <p:nvPr/>
            </p:nvSpPr>
            <p:spPr>
              <a:xfrm>
                <a:off x="891707" y="3711675"/>
                <a:ext cx="252472" cy="252472"/>
              </a:xfrm>
              <a:prstGeom prst="roundRect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ore-KR" sz="1600" dirty="0">
                    <a:latin typeface="+mn-ea"/>
                  </a:rPr>
                  <a:t>1</a:t>
                </a:r>
                <a:endParaRPr kumimoji="1" lang="ko-Kore-KR" altLang="en-US" sz="1600" dirty="0">
                  <a:latin typeface="+mn-ea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7E9D36-1616-54DE-F58E-F6952B34CB2A}"/>
                  </a:ext>
                </a:extLst>
              </p:cNvPr>
              <p:cNvSpPr txBox="1"/>
              <p:nvPr/>
            </p:nvSpPr>
            <p:spPr>
              <a:xfrm>
                <a:off x="1215709" y="3721102"/>
                <a:ext cx="3146097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b="1" spc="-133" dirty="0">
                    <a:solidFill>
                      <a:srgbClr val="DD5F84"/>
                    </a:solidFill>
                  </a:rPr>
                  <a:t>국소배기장치란</a:t>
                </a:r>
                <a:r>
                  <a:rPr lang="en-US" altLang="ko-KR" b="1" spc="-133" dirty="0">
                    <a:solidFill>
                      <a:srgbClr val="DD5F84"/>
                    </a:solidFill>
                  </a:rPr>
                  <a:t>?</a:t>
                </a: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19C29D68-B7A8-7250-A3A2-2C354A9B6287}"/>
                </a:ext>
              </a:extLst>
            </p:cNvPr>
            <p:cNvGrpSpPr/>
            <p:nvPr/>
          </p:nvGrpSpPr>
          <p:grpSpPr>
            <a:xfrm>
              <a:off x="1215709" y="4065417"/>
              <a:ext cx="6666419" cy="1441538"/>
              <a:chOff x="1215709" y="4065417"/>
              <a:chExt cx="6666419" cy="144153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32A4AC-921F-05D1-010A-41FE646C3AA8}"/>
                  </a:ext>
                </a:extLst>
              </p:cNvPr>
              <p:cNvSpPr txBox="1"/>
              <p:nvPr/>
            </p:nvSpPr>
            <p:spPr>
              <a:xfrm>
                <a:off x="1215709" y="4065417"/>
                <a:ext cx="6666419" cy="9929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ct val="12000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en-US" altLang="ko-KR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600" spc="-133" dirty="0">
                    <a:solidFill>
                      <a:schemeClr val="bg1">
                        <a:lumMod val="85000"/>
                      </a:schemeClr>
                    </a:solidFill>
                  </a:rPr>
                  <a:t> 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유해물질이 주변으로 확산되기 전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  </a:t>
                </a:r>
                <a:endParaRPr lang="en-US" altLang="ko-KR" sz="1600" spc="-133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144000" latinLnBrk="0">
                  <a:lnSpc>
                    <a:spcPct val="12000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spc="-133" dirty="0">
                    <a:solidFill>
                      <a:prstClr val="black"/>
                    </a:solidFill>
                  </a:rPr>
                  <a:t>가능한 고농도 상태에서 국소적으로 공기를 </a:t>
                </a:r>
                <a:r>
                  <a:rPr lang="ko-KR" altLang="en-US" sz="1600" spc="-133" dirty="0" err="1">
                    <a:solidFill>
                      <a:prstClr val="black"/>
                    </a:solidFill>
                  </a:rPr>
                  <a:t>포집하여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 marL="144000" latinLnBrk="0">
                  <a:lnSpc>
                    <a:spcPct val="12000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spc="-133" dirty="0">
                    <a:solidFill>
                      <a:prstClr val="black"/>
                    </a:solidFill>
                  </a:rPr>
                  <a:t>유해물질의 확산을 사전에 방지할 수 있도록 처리하는 방법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모서리가 둥근 직사각형 21">
                <a:extLst>
                  <a:ext uri="{FF2B5EF4-FFF2-40B4-BE49-F238E27FC236}">
                    <a16:creationId xmlns:a16="http://schemas.microsoft.com/office/drawing/2014/main" id="{133A36C8-5C6F-4B0D-2000-FC5F4D77B29D}"/>
                  </a:ext>
                </a:extLst>
              </p:cNvPr>
              <p:cNvSpPr/>
              <p:nvPr/>
            </p:nvSpPr>
            <p:spPr>
              <a:xfrm>
                <a:off x="1374613" y="5164266"/>
                <a:ext cx="5107467" cy="34268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300" spc="-133" dirty="0">
                    <a:solidFill>
                      <a:prstClr val="black"/>
                    </a:solidFill>
                  </a:rPr>
                  <a:t>* 국소배기장치의 구성 </a:t>
                </a:r>
                <a:r>
                  <a:rPr lang="en-US" altLang="ko-KR" sz="1300" spc="-133" dirty="0">
                    <a:solidFill>
                      <a:prstClr val="black"/>
                    </a:solidFill>
                  </a:rPr>
                  <a:t>: </a:t>
                </a:r>
                <a:r>
                  <a:rPr lang="ko-KR" altLang="en-US" sz="1300" spc="-133" dirty="0">
                    <a:solidFill>
                      <a:prstClr val="black"/>
                    </a:solidFill>
                  </a:rPr>
                  <a:t>후드</a:t>
                </a:r>
                <a:r>
                  <a:rPr lang="en-US" altLang="ko-KR" sz="13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300" spc="-133" dirty="0" err="1">
                    <a:solidFill>
                      <a:prstClr val="black"/>
                    </a:solidFill>
                  </a:rPr>
                  <a:t>덕트</a:t>
                </a:r>
                <a:r>
                  <a:rPr lang="en-US" altLang="ko-KR" sz="13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300" spc="-133" dirty="0">
                    <a:solidFill>
                      <a:prstClr val="black"/>
                    </a:solidFill>
                  </a:rPr>
                  <a:t>공기정화장치</a:t>
                </a:r>
                <a:r>
                  <a:rPr lang="en-US" altLang="ko-KR" sz="13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300" spc="-133" dirty="0" err="1">
                    <a:solidFill>
                      <a:prstClr val="black"/>
                    </a:solidFill>
                  </a:rPr>
                  <a:t>배풍기</a:t>
                </a:r>
                <a:r>
                  <a:rPr lang="en-US" altLang="ko-KR" sz="13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300" spc="-133" dirty="0" err="1">
                    <a:solidFill>
                      <a:prstClr val="black"/>
                    </a:solidFill>
                  </a:rPr>
                  <a:t>배기덕트</a:t>
                </a:r>
                <a:r>
                  <a:rPr lang="ko-KR" altLang="en-US" sz="1300" spc="-133" dirty="0">
                    <a:solidFill>
                      <a:prstClr val="black"/>
                    </a:solidFill>
                  </a:rPr>
                  <a:t> 및 배기구</a:t>
                </a:r>
                <a:endParaRPr lang="en-US" altLang="ko-KR" sz="1300" spc="-133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1B2C034A-B5BE-5525-EA4C-6E7C8EBDB838}"/>
                </a:ext>
              </a:extLst>
            </p:cNvPr>
            <p:cNvGrpSpPr/>
            <p:nvPr/>
          </p:nvGrpSpPr>
          <p:grpSpPr>
            <a:xfrm>
              <a:off x="6149307" y="3681969"/>
              <a:ext cx="3602809" cy="1382895"/>
              <a:chOff x="6149307" y="3730538"/>
              <a:chExt cx="3602809" cy="1382895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1E698EEF-8FF0-EE0A-688C-61471B95A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87196" y="3755542"/>
                <a:ext cx="3327400" cy="1320800"/>
              </a:xfrm>
              <a:prstGeom prst="rect">
                <a:avLst/>
              </a:prstGeom>
            </p:spPr>
          </p:pic>
          <p:grpSp>
            <p:nvGrpSpPr>
              <p:cNvPr id="77" name="그룹 76">
                <a:extLst>
                  <a:ext uri="{FF2B5EF4-FFF2-40B4-BE49-F238E27FC236}">
                    <a16:creationId xmlns:a16="http://schemas.microsoft.com/office/drawing/2014/main" id="{3FD95D9D-9F9D-97CE-3A49-144BE1459016}"/>
                  </a:ext>
                </a:extLst>
              </p:cNvPr>
              <p:cNvGrpSpPr/>
              <p:nvPr/>
            </p:nvGrpSpPr>
            <p:grpSpPr>
              <a:xfrm>
                <a:off x="6149307" y="4695168"/>
                <a:ext cx="457762" cy="247294"/>
                <a:chOff x="6149307" y="4695168"/>
                <a:chExt cx="457762" cy="247294"/>
              </a:xfrm>
            </p:grpSpPr>
            <p:sp>
              <p:nvSpPr>
                <p:cNvPr id="44" name="모서리가 둥근 직사각형 43">
                  <a:extLst>
                    <a:ext uri="{FF2B5EF4-FFF2-40B4-BE49-F238E27FC236}">
                      <a16:creationId xmlns:a16="http://schemas.microsoft.com/office/drawing/2014/main" id="{E5E1A081-1664-217C-140E-7D2DD9503CD4}"/>
                    </a:ext>
                  </a:extLst>
                </p:cNvPr>
                <p:cNvSpPr/>
                <p:nvPr/>
              </p:nvSpPr>
              <p:spPr>
                <a:xfrm>
                  <a:off x="6149307" y="4722916"/>
                  <a:ext cx="457762" cy="194597"/>
                </a:xfrm>
                <a:prstGeom prst="roundRect">
                  <a:avLst>
                    <a:gd name="adj" fmla="val 1493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sz="1000" spc="-150" dirty="0"/>
                </a:p>
              </p:txBody>
            </p:sp>
            <p:sp>
              <p:nvSpPr>
                <p:cNvPr id="45" name="직각 삼각형[R] 44">
                  <a:extLst>
                    <a:ext uri="{FF2B5EF4-FFF2-40B4-BE49-F238E27FC236}">
                      <a16:creationId xmlns:a16="http://schemas.microsoft.com/office/drawing/2014/main" id="{0066F7B1-0958-82B5-E6D9-AF5399408979}"/>
                    </a:ext>
                  </a:extLst>
                </p:cNvPr>
                <p:cNvSpPr/>
                <p:nvPr/>
              </p:nvSpPr>
              <p:spPr>
                <a:xfrm rot="4000150">
                  <a:off x="6494119" y="4673718"/>
                  <a:ext cx="80589" cy="123489"/>
                </a:xfrm>
                <a:prstGeom prst="rtTriangl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F89E9DF-3487-9B62-54D8-A0AC68FD6E94}"/>
                    </a:ext>
                  </a:extLst>
                </p:cNvPr>
                <p:cNvSpPr txBox="1"/>
                <p:nvPr/>
              </p:nvSpPr>
              <p:spPr>
                <a:xfrm>
                  <a:off x="6187660" y="4711630"/>
                  <a:ext cx="41940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ko-Kore-KR" altLang="en-US" sz="900" spc="-100" dirty="0">
                      <a:solidFill>
                        <a:schemeClr val="bg1"/>
                      </a:solidFill>
                    </a:rPr>
                    <a:t>후드</a:t>
                  </a:r>
                </a:p>
              </p:txBody>
            </p:sp>
          </p:grpSp>
          <p:grpSp>
            <p:nvGrpSpPr>
              <p:cNvPr id="78" name="그룹 77">
                <a:extLst>
                  <a:ext uri="{FF2B5EF4-FFF2-40B4-BE49-F238E27FC236}">
                    <a16:creationId xmlns:a16="http://schemas.microsoft.com/office/drawing/2014/main" id="{46D57305-F7F6-1487-6669-DF51BF393DB2}"/>
                  </a:ext>
                </a:extLst>
              </p:cNvPr>
              <p:cNvGrpSpPr/>
              <p:nvPr/>
            </p:nvGrpSpPr>
            <p:grpSpPr>
              <a:xfrm>
                <a:off x="7091055" y="3730538"/>
                <a:ext cx="491258" cy="277618"/>
                <a:chOff x="7091055" y="3730538"/>
                <a:chExt cx="491258" cy="277618"/>
              </a:xfrm>
            </p:grpSpPr>
            <p:sp>
              <p:nvSpPr>
                <p:cNvPr id="30" name="모서리가 둥근 직사각형 29">
                  <a:extLst>
                    <a:ext uri="{FF2B5EF4-FFF2-40B4-BE49-F238E27FC236}">
                      <a16:creationId xmlns:a16="http://schemas.microsoft.com/office/drawing/2014/main" id="{1277CCD2-2E2A-1A82-2E20-EA46F034362E}"/>
                    </a:ext>
                  </a:extLst>
                </p:cNvPr>
                <p:cNvSpPr/>
                <p:nvPr/>
              </p:nvSpPr>
              <p:spPr>
                <a:xfrm>
                  <a:off x="7091055" y="3736744"/>
                  <a:ext cx="457762" cy="194597"/>
                </a:xfrm>
                <a:prstGeom prst="roundRect">
                  <a:avLst>
                    <a:gd name="adj" fmla="val 1493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sz="1000" spc="-150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03121BA-BD75-F8A3-E972-2049AADB3821}"/>
                    </a:ext>
                  </a:extLst>
                </p:cNvPr>
                <p:cNvSpPr txBox="1"/>
                <p:nvPr/>
              </p:nvSpPr>
              <p:spPr>
                <a:xfrm>
                  <a:off x="7124551" y="3730538"/>
                  <a:ext cx="457762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ko-Kore-KR" altLang="en-US" sz="900" spc="-100" dirty="0">
                      <a:solidFill>
                        <a:schemeClr val="bg1"/>
                      </a:solidFill>
                    </a:rPr>
                    <a:t>덕트</a:t>
                  </a:r>
                </a:p>
              </p:txBody>
            </p:sp>
            <p:sp>
              <p:nvSpPr>
                <p:cNvPr id="49" name="직각 삼각형[R] 48">
                  <a:extLst>
                    <a:ext uri="{FF2B5EF4-FFF2-40B4-BE49-F238E27FC236}">
                      <a16:creationId xmlns:a16="http://schemas.microsoft.com/office/drawing/2014/main" id="{1A4DD427-3D8D-2117-1F55-044C105E5540}"/>
                    </a:ext>
                  </a:extLst>
                </p:cNvPr>
                <p:cNvSpPr/>
                <p:nvPr/>
              </p:nvSpPr>
              <p:spPr>
                <a:xfrm rot="10800000">
                  <a:off x="7414202" y="3884667"/>
                  <a:ext cx="80589" cy="123489"/>
                </a:xfrm>
                <a:prstGeom prst="rtTriangl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EE96113F-8B35-CCB4-42F1-8C0A4A51FFD8}"/>
                  </a:ext>
                </a:extLst>
              </p:cNvPr>
              <p:cNvGrpSpPr/>
              <p:nvPr/>
            </p:nvGrpSpPr>
            <p:grpSpPr>
              <a:xfrm>
                <a:off x="8174322" y="4805695"/>
                <a:ext cx="793646" cy="307738"/>
                <a:chOff x="8174322" y="4805695"/>
                <a:chExt cx="793646" cy="307738"/>
              </a:xfrm>
            </p:grpSpPr>
            <p:sp>
              <p:nvSpPr>
                <p:cNvPr id="53" name="모서리가 둥근 직사각형 52">
                  <a:extLst>
                    <a:ext uri="{FF2B5EF4-FFF2-40B4-BE49-F238E27FC236}">
                      <a16:creationId xmlns:a16="http://schemas.microsoft.com/office/drawing/2014/main" id="{FA3E49A2-9635-EA13-13E8-13E1B2FAFBC2}"/>
                    </a:ext>
                  </a:extLst>
                </p:cNvPr>
                <p:cNvSpPr/>
                <p:nvPr/>
              </p:nvSpPr>
              <p:spPr>
                <a:xfrm>
                  <a:off x="8220646" y="4888807"/>
                  <a:ext cx="721319" cy="194597"/>
                </a:xfrm>
                <a:prstGeom prst="roundRect">
                  <a:avLst>
                    <a:gd name="adj" fmla="val 1493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sz="1000" spc="-150" dirty="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BCD333A-B890-E258-EF5F-F7D96C389E72}"/>
                    </a:ext>
                  </a:extLst>
                </p:cNvPr>
                <p:cNvSpPr txBox="1"/>
                <p:nvPr/>
              </p:nvSpPr>
              <p:spPr>
                <a:xfrm>
                  <a:off x="8174322" y="4882601"/>
                  <a:ext cx="79364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ko-Kore-KR" altLang="en-US" sz="900" spc="-100" dirty="0">
                      <a:solidFill>
                        <a:schemeClr val="bg1"/>
                      </a:solidFill>
                    </a:rPr>
                    <a:t>공기정화장치</a:t>
                  </a:r>
                </a:p>
              </p:txBody>
            </p:sp>
            <p:sp>
              <p:nvSpPr>
                <p:cNvPr id="60" name="직각 삼각형[R] 59">
                  <a:extLst>
                    <a:ext uri="{FF2B5EF4-FFF2-40B4-BE49-F238E27FC236}">
                      <a16:creationId xmlns:a16="http://schemas.microsoft.com/office/drawing/2014/main" id="{784CB5F2-96F1-56BF-18CF-7BE12B506B1C}"/>
                    </a:ext>
                  </a:extLst>
                </p:cNvPr>
                <p:cNvSpPr/>
                <p:nvPr/>
              </p:nvSpPr>
              <p:spPr>
                <a:xfrm>
                  <a:off x="8827671" y="4805695"/>
                  <a:ext cx="80589" cy="123489"/>
                </a:xfrm>
                <a:prstGeom prst="rtTriangl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9795C334-CC72-2029-DAFA-ACE138717360}"/>
                  </a:ext>
                </a:extLst>
              </p:cNvPr>
              <p:cNvGrpSpPr/>
              <p:nvPr/>
            </p:nvGrpSpPr>
            <p:grpSpPr>
              <a:xfrm>
                <a:off x="9016851" y="4805695"/>
                <a:ext cx="526170" cy="306254"/>
                <a:chOff x="9016851" y="4805695"/>
                <a:chExt cx="526170" cy="306254"/>
              </a:xfrm>
            </p:grpSpPr>
            <p:sp>
              <p:nvSpPr>
                <p:cNvPr id="64" name="모서리가 둥근 직사각형 63">
                  <a:extLst>
                    <a:ext uri="{FF2B5EF4-FFF2-40B4-BE49-F238E27FC236}">
                      <a16:creationId xmlns:a16="http://schemas.microsoft.com/office/drawing/2014/main" id="{D614ABEA-AAA7-7537-2915-D4453BF13F6E}"/>
                    </a:ext>
                  </a:extLst>
                </p:cNvPr>
                <p:cNvSpPr/>
                <p:nvPr/>
              </p:nvSpPr>
              <p:spPr>
                <a:xfrm>
                  <a:off x="9030806" y="4888807"/>
                  <a:ext cx="457761" cy="194597"/>
                </a:xfrm>
                <a:prstGeom prst="roundRect">
                  <a:avLst>
                    <a:gd name="adj" fmla="val 1493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sz="1000" spc="-150" dirty="0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6C961F-4F61-5A80-1E25-1F1AFE201C7C}"/>
                    </a:ext>
                  </a:extLst>
                </p:cNvPr>
                <p:cNvSpPr txBox="1"/>
                <p:nvPr/>
              </p:nvSpPr>
              <p:spPr>
                <a:xfrm>
                  <a:off x="9016851" y="4881117"/>
                  <a:ext cx="52617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ko-Kore-KR" altLang="en-US" sz="900" spc="-100" dirty="0">
                      <a:solidFill>
                        <a:schemeClr val="bg1"/>
                      </a:solidFill>
                    </a:rPr>
                    <a:t>배풍기</a:t>
                  </a:r>
                </a:p>
              </p:txBody>
            </p:sp>
            <p:sp>
              <p:nvSpPr>
                <p:cNvPr id="66" name="직각 삼각형[R] 65">
                  <a:extLst>
                    <a:ext uri="{FF2B5EF4-FFF2-40B4-BE49-F238E27FC236}">
                      <a16:creationId xmlns:a16="http://schemas.microsoft.com/office/drawing/2014/main" id="{8317FF32-FE9F-E509-50B1-2362D60A1D70}"/>
                    </a:ext>
                  </a:extLst>
                </p:cNvPr>
                <p:cNvSpPr/>
                <p:nvPr/>
              </p:nvSpPr>
              <p:spPr>
                <a:xfrm flipH="1">
                  <a:off x="9058489" y="4805695"/>
                  <a:ext cx="80589" cy="123489"/>
                </a:xfrm>
                <a:prstGeom prst="rtTriangl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FA124D60-7513-5246-6DFA-792455BFB776}"/>
                  </a:ext>
                </a:extLst>
              </p:cNvPr>
              <p:cNvGrpSpPr/>
              <p:nvPr/>
            </p:nvGrpSpPr>
            <p:grpSpPr>
              <a:xfrm>
                <a:off x="9258019" y="4016458"/>
                <a:ext cx="494097" cy="277618"/>
                <a:chOff x="9258019" y="4016458"/>
                <a:chExt cx="494097" cy="277618"/>
              </a:xfrm>
            </p:grpSpPr>
            <p:sp>
              <p:nvSpPr>
                <p:cNvPr id="70" name="모서리가 둥근 직사각형 69">
                  <a:extLst>
                    <a:ext uri="{FF2B5EF4-FFF2-40B4-BE49-F238E27FC236}">
                      <a16:creationId xmlns:a16="http://schemas.microsoft.com/office/drawing/2014/main" id="{8C1EB325-9117-C70F-1D4D-791C073CE844}"/>
                    </a:ext>
                  </a:extLst>
                </p:cNvPr>
                <p:cNvSpPr/>
                <p:nvPr/>
              </p:nvSpPr>
              <p:spPr>
                <a:xfrm>
                  <a:off x="9258019" y="4022664"/>
                  <a:ext cx="457762" cy="194597"/>
                </a:xfrm>
                <a:prstGeom prst="roundRect">
                  <a:avLst>
                    <a:gd name="adj" fmla="val 1493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sz="1000" spc="-150" dirty="0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90C05B7E-C2D9-97EC-6547-47A3DDD5C4F6}"/>
                    </a:ext>
                  </a:extLst>
                </p:cNvPr>
                <p:cNvSpPr txBox="1"/>
                <p:nvPr/>
              </p:nvSpPr>
              <p:spPr>
                <a:xfrm>
                  <a:off x="9294354" y="4016458"/>
                  <a:ext cx="457762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ko-Kore-KR" altLang="en-US" sz="900" spc="-100" dirty="0">
                      <a:solidFill>
                        <a:schemeClr val="bg1"/>
                      </a:solidFill>
                    </a:rPr>
                    <a:t>굴뚝</a:t>
                  </a:r>
                </a:p>
              </p:txBody>
            </p:sp>
            <p:sp>
              <p:nvSpPr>
                <p:cNvPr id="72" name="직각 삼각형[R] 71">
                  <a:extLst>
                    <a:ext uri="{FF2B5EF4-FFF2-40B4-BE49-F238E27FC236}">
                      <a16:creationId xmlns:a16="http://schemas.microsoft.com/office/drawing/2014/main" id="{CE0C8C78-36D5-3236-C20E-1A8214999023}"/>
                    </a:ext>
                  </a:extLst>
                </p:cNvPr>
                <p:cNvSpPr/>
                <p:nvPr/>
              </p:nvSpPr>
              <p:spPr>
                <a:xfrm rot="10800000" flipH="1">
                  <a:off x="9258019" y="4170587"/>
                  <a:ext cx="80589" cy="123489"/>
                </a:xfrm>
                <a:prstGeom prst="rtTriangle">
                  <a:avLst/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8646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8F0AD32-01C5-7564-264B-62C330A821C3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363531B-F082-6572-9901-CA39B1BF5EA2}"/>
              </a:ext>
            </a:extLst>
          </p:cNvPr>
          <p:cNvGrpSpPr/>
          <p:nvPr/>
        </p:nvGrpSpPr>
        <p:grpSpPr>
          <a:xfrm>
            <a:off x="253916" y="0"/>
            <a:ext cx="2383101" cy="4183410"/>
            <a:chOff x="253916" y="0"/>
            <a:chExt cx="2383101" cy="418341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FE2E48D-C91B-AE1C-2AF6-2765BDD55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787"/>
            <a:stretch/>
          </p:blipFill>
          <p:spPr>
            <a:xfrm>
              <a:off x="253916" y="0"/>
              <a:ext cx="2383101" cy="4113471"/>
            </a:xfrm>
            <a:prstGeom prst="rect">
              <a:avLst/>
            </a:prstGeom>
          </p:spPr>
        </p:pic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7B97A082-A912-5566-BA93-441F8DB675E7}"/>
                </a:ext>
              </a:extLst>
            </p:cNvPr>
            <p:cNvGrpSpPr/>
            <p:nvPr/>
          </p:nvGrpSpPr>
          <p:grpSpPr>
            <a:xfrm>
              <a:off x="375382" y="2170494"/>
              <a:ext cx="2216111" cy="2012916"/>
              <a:chOff x="375382" y="2170494"/>
              <a:chExt cx="2216111" cy="2012916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C43C63BC-F0DF-9538-864A-42A6FEFA4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382" y="2170494"/>
                <a:ext cx="880019" cy="2012916"/>
              </a:xfrm>
              <a:prstGeom prst="rect">
                <a:avLst/>
              </a:prstGeom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B9EB0301-FC12-F1BE-DFC7-DA8BF1100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2051" y="2187766"/>
                <a:ext cx="829442" cy="1992685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B36210-797A-5138-0590-2FF649F2BF49}"/>
              </a:ext>
            </a:extLst>
          </p:cNvPr>
          <p:cNvSpPr txBox="1"/>
          <p:nvPr/>
        </p:nvSpPr>
        <p:spPr>
          <a:xfrm>
            <a:off x="3600645" y="1707415"/>
            <a:ext cx="56236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b="1" i="0" dirty="0">
                <a:solidFill>
                  <a:srgbClr val="F5B2BF"/>
                </a:solidFill>
                <a:effectLst/>
                <a:latin typeface="+mn-ea"/>
              </a:rPr>
              <a:t>1.</a:t>
            </a:r>
            <a:r>
              <a:rPr lang="ko-KR" altLang="en-US" sz="4800" b="1" i="0" dirty="0">
                <a:solidFill>
                  <a:srgbClr val="F5B2BF"/>
                </a:solidFill>
                <a:effectLst/>
                <a:latin typeface="+mn-ea"/>
              </a:rPr>
              <a:t> 예비산업인력의</a:t>
            </a:r>
            <a:endParaRPr lang="en-US" altLang="ko-KR" sz="4800" b="1" i="0" dirty="0">
              <a:solidFill>
                <a:srgbClr val="F5B2BF"/>
              </a:solidFill>
              <a:effectLst/>
              <a:latin typeface="+mn-ea"/>
            </a:endParaRPr>
          </a:p>
          <a:p>
            <a:pPr marL="720000"/>
            <a:r>
              <a:rPr lang="ko-KR" altLang="en-US" sz="4800" b="1" i="0" dirty="0">
                <a:solidFill>
                  <a:srgbClr val="F5B2BF"/>
                </a:solidFill>
                <a:effectLst/>
                <a:latin typeface="+mn-ea"/>
              </a:rPr>
              <a:t>직장생활</a:t>
            </a:r>
            <a:endParaRPr kumimoji="1" lang="ko-Kore-KR" altLang="en-US" sz="4800" b="1" dirty="0">
              <a:solidFill>
                <a:srgbClr val="F5B2BF"/>
              </a:solidFill>
              <a:latin typeface="+mn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FE45971-8FA7-7B10-0502-D71774323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027" y="6167312"/>
            <a:ext cx="1367415" cy="477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6A755-112E-2AF3-EE6D-5A1C7DEC65E6}"/>
              </a:ext>
            </a:extLst>
          </p:cNvPr>
          <p:cNvSpPr txBox="1"/>
          <p:nvPr/>
        </p:nvSpPr>
        <p:spPr>
          <a:xfrm>
            <a:off x="4453604" y="3365304"/>
            <a:ext cx="5011048" cy="2127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1800" b="1" spc="-133" dirty="0">
                <a:solidFill>
                  <a:schemeClr val="bg1"/>
                </a:solidFill>
                <a:latin typeface="+mn-ea"/>
              </a:rPr>
              <a:t>1.  </a:t>
            </a:r>
            <a:r>
              <a:rPr lang="ko-KR" altLang="en-US" sz="1800" b="1" spc="-133" dirty="0">
                <a:solidFill>
                  <a:schemeClr val="bg1"/>
                </a:solidFill>
                <a:latin typeface="+mn-ea"/>
              </a:rPr>
              <a:t>직장에 들어가면</a:t>
            </a:r>
            <a:endParaRPr lang="en-US" altLang="ko-KR" sz="1800" b="1" spc="-133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1800" b="1" spc="-133" dirty="0">
                <a:solidFill>
                  <a:schemeClr val="bg1"/>
                </a:solidFill>
                <a:latin typeface="+mn-ea"/>
              </a:rPr>
              <a:t>2.  </a:t>
            </a:r>
            <a:r>
              <a:rPr lang="ko-KR" altLang="en-US" sz="1800" b="1" spc="-133" dirty="0" err="1">
                <a:solidFill>
                  <a:schemeClr val="bg1"/>
                </a:solidFill>
                <a:latin typeface="+mn-ea"/>
              </a:rPr>
              <a:t>신규입사자</a:t>
            </a:r>
            <a:r>
              <a:rPr lang="ko-KR" altLang="en-US" sz="1800" b="1" spc="-133" dirty="0">
                <a:solidFill>
                  <a:schemeClr val="bg1"/>
                </a:solidFill>
                <a:latin typeface="+mn-ea"/>
              </a:rPr>
              <a:t> 산업현장 재해발생현황</a:t>
            </a:r>
          </a:p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1800" b="1" spc="-133" dirty="0">
                <a:solidFill>
                  <a:schemeClr val="bg1"/>
                </a:solidFill>
                <a:latin typeface="+mn-ea"/>
              </a:rPr>
              <a:t>3.  </a:t>
            </a:r>
            <a:r>
              <a:rPr lang="ko-KR" altLang="en-US" sz="1800" b="1" spc="-133" dirty="0">
                <a:solidFill>
                  <a:schemeClr val="bg1"/>
                </a:solidFill>
                <a:latin typeface="+mn-ea"/>
              </a:rPr>
              <a:t>안전보건 활동의 첫걸음</a:t>
            </a:r>
            <a:r>
              <a:rPr lang="en-US" altLang="ko-KR" sz="1800" b="1" spc="-133" dirty="0">
                <a:solidFill>
                  <a:schemeClr val="bg1"/>
                </a:solidFill>
                <a:latin typeface="+mn-ea"/>
              </a:rPr>
              <a:t>, </a:t>
            </a:r>
            <a:r>
              <a:rPr lang="ko-KR" altLang="en-US" sz="1800" b="1" spc="-133" dirty="0">
                <a:solidFill>
                  <a:schemeClr val="bg1"/>
                </a:solidFill>
                <a:latin typeface="+mn-ea"/>
              </a:rPr>
              <a:t>안전보건교육</a:t>
            </a:r>
          </a:p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1800" b="1" spc="-133" dirty="0">
                <a:solidFill>
                  <a:schemeClr val="bg1"/>
                </a:solidFill>
                <a:latin typeface="+mn-ea"/>
              </a:rPr>
              <a:t>4.  </a:t>
            </a:r>
            <a:r>
              <a:rPr lang="ko-KR" altLang="en-US" sz="1800" b="1" spc="-133" dirty="0">
                <a:solidFill>
                  <a:schemeClr val="bg1"/>
                </a:solidFill>
                <a:latin typeface="+mn-ea"/>
              </a:rPr>
              <a:t>작업 전 안전점검 등 안전의 </a:t>
            </a:r>
            <a:r>
              <a:rPr lang="ko-KR" altLang="en-US" sz="1800" b="1" spc="-133" dirty="0" err="1">
                <a:solidFill>
                  <a:schemeClr val="bg1"/>
                </a:solidFill>
                <a:latin typeface="+mn-ea"/>
              </a:rPr>
              <a:t>습관화ㆍ생활화</a:t>
            </a:r>
            <a:r>
              <a:rPr lang="ko-KR" altLang="en-US" sz="1800" b="1" spc="-133" dirty="0">
                <a:solidFill>
                  <a:schemeClr val="bg1"/>
                </a:solidFill>
                <a:latin typeface="+mn-ea"/>
              </a:rPr>
              <a:t> </a:t>
            </a:r>
            <a:endParaRPr lang="en-US" altLang="ko-KR" sz="1800" b="1" spc="-133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774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27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D8E2FDD-4E00-B766-9838-E7CE6A5E6324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55D2F8-A54D-B16F-8AED-4C10F53E93D8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감전 재해 예방을 위한 안전조치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DEEF52B9-4643-80D4-2166-F435312D6F8C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59007086-C1D7-222E-5DC7-7E1A3DD65418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58" name="모서리가 둥근 직사각형 57">
                  <a:extLst>
                    <a:ext uri="{FF2B5EF4-FFF2-40B4-BE49-F238E27FC236}">
                      <a16:creationId xmlns:a16="http://schemas.microsoft.com/office/drawing/2014/main" id="{B3C58DEF-FD9F-3476-FCC2-C23BB0BAF228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59" name="모서리가 둥근 직사각형 58">
                  <a:extLst>
                    <a:ext uri="{FF2B5EF4-FFF2-40B4-BE49-F238E27FC236}">
                      <a16:creationId xmlns:a16="http://schemas.microsoft.com/office/drawing/2014/main" id="{1E9A67B1-F860-E66C-2F6F-955C4025C18A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41E2A7-1479-6A27-0B4F-6336B7B1E45B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9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5F61726-2A7C-0A1E-BB18-D22AFB17ABEB}"/>
              </a:ext>
            </a:extLst>
          </p:cNvPr>
          <p:cNvSpPr txBox="1"/>
          <p:nvPr/>
        </p:nvSpPr>
        <p:spPr>
          <a:xfrm>
            <a:off x="1215709" y="2159512"/>
            <a:ext cx="7572691" cy="2422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ore-KR" altLang="en-US" sz="1600" spc="-133" dirty="0"/>
              <a:t>위험 표시가 있는 장소에 함부로 접근하거나 손을 접촉하면 안됨</a:t>
            </a:r>
            <a:endParaRPr lang="en-US" altLang="ko-Kore-KR" sz="1600" spc="-133" dirty="0"/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ore-KR" altLang="en-US" sz="1600" spc="-133" dirty="0"/>
              <a:t>변전소</a:t>
            </a:r>
            <a:r>
              <a:rPr lang="en-US" altLang="ko-Kore-KR" sz="1600" spc="-133" dirty="0"/>
              <a:t>, </a:t>
            </a:r>
            <a:r>
              <a:rPr lang="ko-Kore-KR" altLang="en-US" sz="1600" spc="-133" dirty="0"/>
              <a:t>전기실 등은 담당자외 출입금지</a:t>
            </a:r>
            <a:endParaRPr lang="en-US" altLang="ko-Kore-KR" sz="1600" spc="-133" dirty="0"/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ore-KR" altLang="en-US" sz="1600" spc="-133" dirty="0"/>
              <a:t>이동식 전등</a:t>
            </a:r>
            <a:r>
              <a:rPr lang="en-US" altLang="ko-Kore-KR" sz="1600" spc="-133" dirty="0"/>
              <a:t>, </a:t>
            </a:r>
            <a:r>
              <a:rPr lang="ko-Kore-KR" altLang="en-US" sz="1600" spc="-133" dirty="0"/>
              <a:t>전선 등은 절연 걸이대에 고정 </a:t>
            </a:r>
            <a:r>
              <a:rPr lang="en-US" altLang="ko-Kore-KR" sz="1600" spc="-133" dirty="0"/>
              <a:t>(</a:t>
            </a:r>
            <a:r>
              <a:rPr lang="ko-Kore-KR" altLang="en-US" sz="1600" spc="-133" dirty="0"/>
              <a:t>못이나 금속제에 걸지 않음</a:t>
            </a:r>
            <a:r>
              <a:rPr lang="en-US" altLang="ko-Kore-KR" sz="1600" spc="-133" dirty="0"/>
              <a:t>)</a:t>
            </a:r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ore-KR" altLang="en-US" sz="1600" spc="-133" dirty="0"/>
              <a:t>젖은 손</a:t>
            </a:r>
            <a:r>
              <a:rPr lang="en-US" altLang="ko-Kore-KR" sz="1600" spc="-133" dirty="0"/>
              <a:t>, </a:t>
            </a:r>
            <a:r>
              <a:rPr lang="ko-Kore-KR" altLang="en-US" sz="1600" spc="-133" dirty="0"/>
              <a:t>맨발인 채로 직접 전기기기나 배선 등에 접촉하지 않음</a:t>
            </a:r>
            <a:endParaRPr lang="en-US" altLang="ko-Kore-KR" sz="1600" spc="-133" dirty="0"/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ore-KR" altLang="en-US" sz="1600" spc="-133" dirty="0"/>
              <a:t>전기기계의 청소는 전원을 완전 차단 후 실시</a:t>
            </a:r>
            <a:endParaRPr lang="en-US" altLang="ko-Kore-KR" sz="1600" spc="-133" dirty="0"/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ore-KR" altLang="en-US" sz="1600" spc="-133" dirty="0">
                <a:solidFill>
                  <a:prstClr val="black"/>
                </a:solidFill>
              </a:rPr>
              <a:t>전기기계기구의 정비</a:t>
            </a:r>
            <a:r>
              <a:rPr lang="en-US" altLang="ko-Kore-KR" sz="1600" spc="-133" dirty="0">
                <a:solidFill>
                  <a:prstClr val="black"/>
                </a:solidFill>
              </a:rPr>
              <a:t>, </a:t>
            </a:r>
            <a:r>
              <a:rPr lang="ko-Kore-KR" altLang="en-US" sz="1600" spc="-133" dirty="0">
                <a:solidFill>
                  <a:prstClr val="black"/>
                </a:solidFill>
              </a:rPr>
              <a:t>수리</a:t>
            </a:r>
            <a:r>
              <a:rPr lang="en-US" altLang="ko-Kore-KR" sz="1600" spc="-133" dirty="0">
                <a:solidFill>
                  <a:prstClr val="black"/>
                </a:solidFill>
              </a:rPr>
              <a:t>, </a:t>
            </a:r>
            <a:r>
              <a:rPr lang="ko-Kore-KR" altLang="en-US" sz="1600" spc="-133" dirty="0">
                <a:solidFill>
                  <a:prstClr val="black"/>
                </a:solidFill>
              </a:rPr>
              <a:t>점검 등의 전기작업은 반드시 전기 전문가또는 유자격자가 작업</a:t>
            </a:r>
            <a:endParaRPr lang="en-US" altLang="ko-Kore-KR" sz="1600" spc="-133" dirty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b="1" spc="-133" dirty="0">
                <a:solidFill>
                  <a:prstClr val="black"/>
                </a:solidFill>
              </a:rPr>
              <a:t>  </a:t>
            </a:r>
            <a:r>
              <a:rPr lang="ko-Kore-KR" altLang="en-US" sz="1600" spc="-133" dirty="0"/>
              <a:t>피복 절연전선에서도 고열이나 습기로 절연불량이 되는 경우가 있으므로 주의</a:t>
            </a:r>
            <a:endParaRPr lang="en-US" altLang="ko-KR" sz="1600" spc="-133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3762D1D-DC54-6125-6267-26E60CC8923B}"/>
              </a:ext>
            </a:extLst>
          </p:cNvPr>
          <p:cNvGrpSpPr/>
          <p:nvPr/>
        </p:nvGrpSpPr>
        <p:grpSpPr>
          <a:xfrm>
            <a:off x="891707" y="1879841"/>
            <a:ext cx="3470099" cy="279694"/>
            <a:chOff x="891707" y="1861689"/>
            <a:chExt cx="3470099" cy="279694"/>
          </a:xfrm>
        </p:grpSpPr>
        <p:sp>
          <p:nvSpPr>
            <p:cNvPr id="3" name="모서리가 둥근 직사각형 2">
              <a:extLst>
                <a:ext uri="{FF2B5EF4-FFF2-40B4-BE49-F238E27FC236}">
                  <a16:creationId xmlns:a16="http://schemas.microsoft.com/office/drawing/2014/main" id="{6DCFF4CE-59F5-B7FA-1720-98A688BA9767}"/>
                </a:ext>
              </a:extLst>
            </p:cNvPr>
            <p:cNvSpPr/>
            <p:nvPr/>
          </p:nvSpPr>
          <p:spPr>
            <a:xfrm>
              <a:off x="891707" y="1861689"/>
              <a:ext cx="252472" cy="252472"/>
            </a:xfrm>
            <a:prstGeom prst="round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1600" dirty="0">
                  <a:latin typeface="+mn-ea"/>
                </a:rPr>
                <a:t>1</a:t>
              </a:r>
              <a:endParaRPr kumimoji="1" lang="ko-Kore-KR" altLang="en-US" sz="1600" dirty="0">
                <a:latin typeface="+mn-ea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90A5BB-33E8-0A20-FCBD-FE7EB6151B80}"/>
                </a:ext>
              </a:extLst>
            </p:cNvPr>
            <p:cNvSpPr txBox="1"/>
            <p:nvPr/>
          </p:nvSpPr>
          <p:spPr>
            <a:xfrm>
              <a:off x="1215709" y="1871116"/>
              <a:ext cx="3146097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ore-KR" altLang="en-US" b="1" spc="-133" dirty="0">
                  <a:solidFill>
                    <a:srgbClr val="DD5F84"/>
                  </a:solidFill>
                </a:rPr>
                <a:t>일반사항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1590D6A-0925-6EB3-912C-708BB1E7DF7A}"/>
              </a:ext>
            </a:extLst>
          </p:cNvPr>
          <p:cNvGrpSpPr/>
          <p:nvPr/>
        </p:nvGrpSpPr>
        <p:grpSpPr>
          <a:xfrm>
            <a:off x="1215709" y="4688328"/>
            <a:ext cx="3842938" cy="1990840"/>
            <a:chOff x="1215709" y="4688328"/>
            <a:chExt cx="3842938" cy="199084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486D919-4B03-F760-F33E-C2791DD4E9D6}"/>
                </a:ext>
              </a:extLst>
            </p:cNvPr>
            <p:cNvGrpSpPr/>
            <p:nvPr/>
          </p:nvGrpSpPr>
          <p:grpSpPr>
            <a:xfrm>
              <a:off x="1215709" y="4688328"/>
              <a:ext cx="1491181" cy="336017"/>
              <a:chOff x="1215709" y="4688328"/>
              <a:chExt cx="1491181" cy="336017"/>
            </a:xfrm>
          </p:grpSpPr>
          <p:sp>
            <p:nvSpPr>
              <p:cNvPr id="20" name="자유형 19">
                <a:extLst>
                  <a:ext uri="{FF2B5EF4-FFF2-40B4-BE49-F238E27FC236}">
                    <a16:creationId xmlns:a16="http://schemas.microsoft.com/office/drawing/2014/main" id="{FC2CBD02-A1F7-2628-1A23-02E4DF61F27D}"/>
                  </a:ext>
                </a:extLst>
              </p:cNvPr>
              <p:cNvSpPr/>
              <p:nvPr/>
            </p:nvSpPr>
            <p:spPr>
              <a:xfrm>
                <a:off x="1215709" y="4688328"/>
                <a:ext cx="1491181" cy="336017"/>
              </a:xfrm>
              <a:custGeom>
                <a:avLst/>
                <a:gdLst>
                  <a:gd name="connsiteX0" fmla="*/ 71629 w 1907233"/>
                  <a:gd name="connsiteY0" fmla="*/ 0 h 429768"/>
                  <a:gd name="connsiteX1" fmla="*/ 343609 w 1907233"/>
                  <a:gd name="connsiteY1" fmla="*/ 0 h 429768"/>
                  <a:gd name="connsiteX2" fmla="*/ 1053792 w 1907233"/>
                  <a:gd name="connsiteY2" fmla="*/ 0 h 429768"/>
                  <a:gd name="connsiteX3" fmla="*/ 1674062 w 1907233"/>
                  <a:gd name="connsiteY3" fmla="*/ 0 h 429768"/>
                  <a:gd name="connsiteX4" fmla="*/ 1907233 w 1907233"/>
                  <a:gd name="connsiteY4" fmla="*/ 214884 h 429768"/>
                  <a:gd name="connsiteX5" fmla="*/ 1674062 w 1907233"/>
                  <a:gd name="connsiteY5" fmla="*/ 429768 h 429768"/>
                  <a:gd name="connsiteX6" fmla="*/ 1053792 w 1907233"/>
                  <a:gd name="connsiteY6" fmla="*/ 429768 h 429768"/>
                  <a:gd name="connsiteX7" fmla="*/ 343609 w 1907233"/>
                  <a:gd name="connsiteY7" fmla="*/ 429768 h 429768"/>
                  <a:gd name="connsiteX8" fmla="*/ 71629 w 1907233"/>
                  <a:gd name="connsiteY8" fmla="*/ 429768 h 429768"/>
                  <a:gd name="connsiteX9" fmla="*/ 0 w 1907233"/>
                  <a:gd name="connsiteY9" fmla="*/ 358139 h 429768"/>
                  <a:gd name="connsiteX10" fmla="*/ 0 w 1907233"/>
                  <a:gd name="connsiteY10" fmla="*/ 71629 h 429768"/>
                  <a:gd name="connsiteX11" fmla="*/ 71629 w 1907233"/>
                  <a:gd name="connsiteY11" fmla="*/ 0 h 42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7233" h="429768">
                    <a:moveTo>
                      <a:pt x="71629" y="0"/>
                    </a:moveTo>
                    <a:lnTo>
                      <a:pt x="343609" y="0"/>
                    </a:lnTo>
                    <a:lnTo>
                      <a:pt x="1053792" y="0"/>
                    </a:lnTo>
                    <a:lnTo>
                      <a:pt x="1674062" y="0"/>
                    </a:lnTo>
                    <a:lnTo>
                      <a:pt x="1907233" y="214884"/>
                    </a:lnTo>
                    <a:lnTo>
                      <a:pt x="1674062" y="429768"/>
                    </a:lnTo>
                    <a:lnTo>
                      <a:pt x="1053792" y="429768"/>
                    </a:lnTo>
                    <a:lnTo>
                      <a:pt x="343609" y="429768"/>
                    </a:lnTo>
                    <a:lnTo>
                      <a:pt x="71629" y="429768"/>
                    </a:lnTo>
                    <a:cubicBezTo>
                      <a:pt x="32069" y="429768"/>
                      <a:pt x="0" y="397699"/>
                      <a:pt x="0" y="358139"/>
                    </a:cubicBezTo>
                    <a:lnTo>
                      <a:pt x="0" y="71629"/>
                    </a:lnTo>
                    <a:cubicBezTo>
                      <a:pt x="0" y="32069"/>
                      <a:pt x="32069" y="0"/>
                      <a:pt x="7162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rgbClr val="5175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ore-KR" altLang="en-US" sz="18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1ED6B6A-2614-C094-A2F1-4F458B748090}"/>
                  </a:ext>
                </a:extLst>
              </p:cNvPr>
              <p:cNvSpPr txBox="1"/>
              <p:nvPr/>
            </p:nvSpPr>
            <p:spPr>
              <a:xfrm>
                <a:off x="1299149" y="4711932"/>
                <a:ext cx="121571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ore-KR" altLang="en-US" sz="1400" spc="-133" dirty="0"/>
                  <a:t>잠금장치의 예</a:t>
                </a:r>
                <a:endParaRPr lang="ko-Kore-KR" altLang="en-US" sz="1400" dirty="0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1569437-A34E-C597-1CB7-F0FE4F982A3D}"/>
                </a:ext>
              </a:extLst>
            </p:cNvPr>
            <p:cNvGrpSpPr/>
            <p:nvPr/>
          </p:nvGrpSpPr>
          <p:grpSpPr>
            <a:xfrm>
              <a:off x="1231195" y="5131674"/>
              <a:ext cx="3827452" cy="1547494"/>
              <a:chOff x="1231195" y="5131674"/>
              <a:chExt cx="3827452" cy="1547494"/>
            </a:xfrm>
          </p:grpSpPr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9DB0D8A4-B7D8-D311-3D5C-E54617A13521}"/>
                  </a:ext>
                </a:extLst>
              </p:cNvPr>
              <p:cNvGrpSpPr/>
              <p:nvPr/>
            </p:nvGrpSpPr>
            <p:grpSpPr>
              <a:xfrm>
                <a:off x="1231195" y="5131674"/>
                <a:ext cx="1191724" cy="1547494"/>
                <a:chOff x="1231195" y="5131674"/>
                <a:chExt cx="1191724" cy="1547494"/>
              </a:xfrm>
            </p:grpSpPr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A9D0FA45-213B-D2EF-408A-7DF4BFE82A5E}"/>
                    </a:ext>
                  </a:extLst>
                </p:cNvPr>
                <p:cNvGrpSpPr/>
                <p:nvPr/>
              </p:nvGrpSpPr>
              <p:grpSpPr>
                <a:xfrm>
                  <a:off x="1231196" y="5131674"/>
                  <a:ext cx="1191723" cy="1022596"/>
                  <a:chOff x="1231196" y="5131674"/>
                  <a:chExt cx="1191723" cy="1022596"/>
                </a:xfrm>
              </p:grpSpPr>
              <p:pic>
                <p:nvPicPr>
                  <p:cNvPr id="41" name="그림 40" descr="22 잠금장치 예.png">
                    <a:extLst>
                      <a:ext uri="{FF2B5EF4-FFF2-40B4-BE49-F238E27FC236}">
                        <a16:creationId xmlns:a16="http://schemas.microsoft.com/office/drawing/2014/main" id="{F86AAD1E-F281-0831-6698-C3D6582762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16400" t="23422" r="67482" b="22663"/>
                  <a:stretch/>
                </p:blipFill>
                <p:spPr>
                  <a:xfrm>
                    <a:off x="1231197" y="5131674"/>
                    <a:ext cx="1191722" cy="1022596"/>
                  </a:xfrm>
                  <a:prstGeom prst="rect">
                    <a:avLst/>
                  </a:prstGeom>
                </p:spPr>
              </p:pic>
              <p:sp>
                <p:nvSpPr>
                  <p:cNvPr id="6" name="직사각형 5">
                    <a:extLst>
                      <a:ext uri="{FF2B5EF4-FFF2-40B4-BE49-F238E27FC236}">
                        <a16:creationId xmlns:a16="http://schemas.microsoft.com/office/drawing/2014/main" id="{4BD74FF8-4C52-C2FB-8E74-E27A14575D2C}"/>
                      </a:ext>
                    </a:extLst>
                  </p:cNvPr>
                  <p:cNvSpPr/>
                  <p:nvPr/>
                </p:nvSpPr>
                <p:spPr>
                  <a:xfrm>
                    <a:off x="1231196" y="5131674"/>
                    <a:ext cx="1173923" cy="1022596"/>
                  </a:xfrm>
                  <a:prstGeom prst="rect">
                    <a:avLst/>
                  </a:prstGeom>
                  <a:noFill/>
                  <a:ln w="254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13" name="모서리가 둥근 직사각형 12">
                  <a:extLst>
                    <a:ext uri="{FF2B5EF4-FFF2-40B4-BE49-F238E27FC236}">
                      <a16:creationId xmlns:a16="http://schemas.microsoft.com/office/drawing/2014/main" id="{12AAFBE6-0673-0F57-C21C-DDDF89D013D6}"/>
                    </a:ext>
                  </a:extLst>
                </p:cNvPr>
                <p:cNvSpPr/>
                <p:nvPr/>
              </p:nvSpPr>
              <p:spPr>
                <a:xfrm>
                  <a:off x="1231195" y="6228564"/>
                  <a:ext cx="1191723" cy="450604"/>
                </a:xfrm>
                <a:prstGeom prst="roundRect">
                  <a:avLst>
                    <a:gd name="adj" fmla="val 12157"/>
                  </a:avLst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33" dirty="0" err="1">
                      <a:solidFill>
                        <a:schemeClr val="bg1"/>
                      </a:solidFill>
                    </a:rPr>
                    <a:t>게이트밸브</a:t>
                  </a:r>
                  <a:r>
                    <a:rPr lang="ko-KR" altLang="en-US" sz="1200" spc="-133" dirty="0">
                      <a:solidFill>
                        <a:schemeClr val="bg1"/>
                      </a:solidFill>
                    </a:rPr>
                    <a:t>  잠금장치</a:t>
                  </a:r>
                  <a:endParaRPr lang="en-US" altLang="ko-KR" sz="1200" spc="-133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8E643FF2-2D30-680E-6566-C961E924C4DE}"/>
                  </a:ext>
                </a:extLst>
              </p:cNvPr>
              <p:cNvGrpSpPr/>
              <p:nvPr/>
            </p:nvGrpSpPr>
            <p:grpSpPr>
              <a:xfrm>
                <a:off x="2548245" y="5131674"/>
                <a:ext cx="1191723" cy="1547494"/>
                <a:chOff x="2548245" y="5131674"/>
                <a:chExt cx="1191723" cy="1547494"/>
              </a:xfrm>
            </p:grpSpPr>
            <p:grpSp>
              <p:nvGrpSpPr>
                <p:cNvPr id="10" name="그룹 9">
                  <a:extLst>
                    <a:ext uri="{FF2B5EF4-FFF2-40B4-BE49-F238E27FC236}">
                      <a16:creationId xmlns:a16="http://schemas.microsoft.com/office/drawing/2014/main" id="{BEF6AA81-92A7-9865-D0A1-6F28ED2A8FF3}"/>
                    </a:ext>
                  </a:extLst>
                </p:cNvPr>
                <p:cNvGrpSpPr/>
                <p:nvPr/>
              </p:nvGrpSpPr>
              <p:grpSpPr>
                <a:xfrm>
                  <a:off x="2548246" y="5131674"/>
                  <a:ext cx="1173923" cy="1022596"/>
                  <a:chOff x="2548246" y="5131674"/>
                  <a:chExt cx="1173923" cy="1022596"/>
                </a:xfrm>
              </p:grpSpPr>
              <p:pic>
                <p:nvPicPr>
                  <p:cNvPr id="44" name="그림 43" descr="22 잠금장치 예.png">
                    <a:extLst>
                      <a:ext uri="{FF2B5EF4-FFF2-40B4-BE49-F238E27FC236}">
                        <a16:creationId xmlns:a16="http://schemas.microsoft.com/office/drawing/2014/main" id="{99F43322-35F3-531A-1AC4-EF2F6FAFE4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32987" t="15443" r="51136" b="30399"/>
                  <a:stretch/>
                </p:blipFill>
                <p:spPr>
                  <a:xfrm>
                    <a:off x="2553493" y="5131674"/>
                    <a:ext cx="1168676" cy="1022596"/>
                  </a:xfrm>
                  <a:prstGeom prst="rect">
                    <a:avLst/>
                  </a:prstGeom>
                </p:spPr>
              </p:pic>
              <p:sp>
                <p:nvSpPr>
                  <p:cNvPr id="62" name="직사각형 61">
                    <a:extLst>
                      <a:ext uri="{FF2B5EF4-FFF2-40B4-BE49-F238E27FC236}">
                        <a16:creationId xmlns:a16="http://schemas.microsoft.com/office/drawing/2014/main" id="{5674DDA3-30EB-EB79-14C7-B7C0123B53AB}"/>
                      </a:ext>
                    </a:extLst>
                  </p:cNvPr>
                  <p:cNvSpPr/>
                  <p:nvPr/>
                </p:nvSpPr>
                <p:spPr>
                  <a:xfrm>
                    <a:off x="2548246" y="5131674"/>
                    <a:ext cx="1173923" cy="1022596"/>
                  </a:xfrm>
                  <a:prstGeom prst="rect">
                    <a:avLst/>
                  </a:prstGeom>
                  <a:noFill/>
                  <a:ln w="254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63" name="모서리가 둥근 직사각형 62">
                  <a:extLst>
                    <a:ext uri="{FF2B5EF4-FFF2-40B4-BE49-F238E27FC236}">
                      <a16:creationId xmlns:a16="http://schemas.microsoft.com/office/drawing/2014/main" id="{C13BCA71-F032-990D-D312-CE41FA87D704}"/>
                    </a:ext>
                  </a:extLst>
                </p:cNvPr>
                <p:cNvSpPr/>
                <p:nvPr/>
              </p:nvSpPr>
              <p:spPr>
                <a:xfrm>
                  <a:off x="2548245" y="6228564"/>
                  <a:ext cx="1191723" cy="450604"/>
                </a:xfrm>
                <a:prstGeom prst="roundRect">
                  <a:avLst>
                    <a:gd name="adj" fmla="val 12157"/>
                  </a:avLst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33" dirty="0" err="1">
                      <a:solidFill>
                        <a:schemeClr val="bg1"/>
                      </a:solidFill>
                    </a:rPr>
                    <a:t>볼밸브</a:t>
                  </a:r>
                  <a:r>
                    <a:rPr lang="ko-KR" altLang="en-US" sz="1200" spc="-133" dirty="0">
                      <a:solidFill>
                        <a:schemeClr val="bg1"/>
                      </a:solidFill>
                    </a:rPr>
                    <a:t>  잠금장치</a:t>
                  </a:r>
                  <a:endParaRPr lang="en-US" altLang="ko-KR" sz="1200" spc="-133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C2B2ADA8-31DB-1AAA-36BB-3CDB1898DE33}"/>
                  </a:ext>
                </a:extLst>
              </p:cNvPr>
              <p:cNvGrpSpPr/>
              <p:nvPr/>
            </p:nvGrpSpPr>
            <p:grpSpPr>
              <a:xfrm>
                <a:off x="3866924" y="5131674"/>
                <a:ext cx="1191723" cy="1547494"/>
                <a:chOff x="3866924" y="5131674"/>
                <a:chExt cx="1191723" cy="1547494"/>
              </a:xfrm>
            </p:grpSpPr>
            <p:grpSp>
              <p:nvGrpSpPr>
                <p:cNvPr id="11" name="그룹 10">
                  <a:extLst>
                    <a:ext uri="{FF2B5EF4-FFF2-40B4-BE49-F238E27FC236}">
                      <a16:creationId xmlns:a16="http://schemas.microsoft.com/office/drawing/2014/main" id="{9C399A16-2D1F-302F-C957-ADD1799FB6D8}"/>
                    </a:ext>
                  </a:extLst>
                </p:cNvPr>
                <p:cNvGrpSpPr/>
                <p:nvPr/>
              </p:nvGrpSpPr>
              <p:grpSpPr>
                <a:xfrm>
                  <a:off x="3866925" y="5131674"/>
                  <a:ext cx="1173923" cy="1022597"/>
                  <a:chOff x="3866925" y="5131674"/>
                  <a:chExt cx="1173923" cy="1022597"/>
                </a:xfrm>
              </p:grpSpPr>
              <p:pic>
                <p:nvPicPr>
                  <p:cNvPr id="48" name="그림 47" descr="22 잠금장치 예.png">
                    <a:extLst>
                      <a:ext uri="{FF2B5EF4-FFF2-40B4-BE49-F238E27FC236}">
                        <a16:creationId xmlns:a16="http://schemas.microsoft.com/office/drawing/2014/main" id="{5D28CC63-DB1A-443B-8EE3-0FA9223161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50216" t="32268" r="38022" b="27095"/>
                  <a:stretch/>
                </p:blipFill>
                <p:spPr>
                  <a:xfrm>
                    <a:off x="3876971" y="5131675"/>
                    <a:ext cx="1153830" cy="1022596"/>
                  </a:xfrm>
                  <a:prstGeom prst="rect">
                    <a:avLst/>
                  </a:prstGeom>
                </p:spPr>
              </p:pic>
              <p:sp>
                <p:nvSpPr>
                  <p:cNvPr id="65" name="직사각형 64">
                    <a:extLst>
                      <a:ext uri="{FF2B5EF4-FFF2-40B4-BE49-F238E27FC236}">
                        <a16:creationId xmlns:a16="http://schemas.microsoft.com/office/drawing/2014/main" id="{DB315AE7-2CBF-9BA9-4C73-7F3D8FD10152}"/>
                      </a:ext>
                    </a:extLst>
                  </p:cNvPr>
                  <p:cNvSpPr/>
                  <p:nvPr/>
                </p:nvSpPr>
                <p:spPr>
                  <a:xfrm>
                    <a:off x="3866925" y="5131674"/>
                    <a:ext cx="1173923" cy="1022596"/>
                  </a:xfrm>
                  <a:prstGeom prst="rect">
                    <a:avLst/>
                  </a:prstGeom>
                  <a:noFill/>
                  <a:ln w="2540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66" name="모서리가 둥근 직사각형 65">
                  <a:extLst>
                    <a:ext uri="{FF2B5EF4-FFF2-40B4-BE49-F238E27FC236}">
                      <a16:creationId xmlns:a16="http://schemas.microsoft.com/office/drawing/2014/main" id="{765B4395-3C48-CE98-3694-E3A50905C1FF}"/>
                    </a:ext>
                  </a:extLst>
                </p:cNvPr>
                <p:cNvSpPr/>
                <p:nvPr/>
              </p:nvSpPr>
              <p:spPr>
                <a:xfrm>
                  <a:off x="3866924" y="6228564"/>
                  <a:ext cx="1191723" cy="450604"/>
                </a:xfrm>
                <a:prstGeom prst="roundRect">
                  <a:avLst>
                    <a:gd name="adj" fmla="val 12157"/>
                  </a:avLst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33" dirty="0">
                      <a:solidFill>
                        <a:schemeClr val="bg1"/>
                      </a:solidFill>
                    </a:rPr>
                    <a:t>차단기  잠금장치</a:t>
                  </a:r>
                  <a:endParaRPr lang="en-US" altLang="ko-KR" sz="1200" spc="-133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104F354-9910-40B0-0C3D-C52034986786}"/>
              </a:ext>
            </a:extLst>
          </p:cNvPr>
          <p:cNvGrpSpPr/>
          <p:nvPr/>
        </p:nvGrpSpPr>
        <p:grpSpPr>
          <a:xfrm>
            <a:off x="5386362" y="4688328"/>
            <a:ext cx="3956247" cy="1990840"/>
            <a:chOff x="5386362" y="4688328"/>
            <a:chExt cx="3956247" cy="1990840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BA8B81AD-F98D-3511-BC39-A1F43B42555D}"/>
                </a:ext>
              </a:extLst>
            </p:cNvPr>
            <p:cNvGrpSpPr/>
            <p:nvPr/>
          </p:nvGrpSpPr>
          <p:grpSpPr>
            <a:xfrm>
              <a:off x="5386362" y="4688328"/>
              <a:ext cx="1315075" cy="336017"/>
              <a:chOff x="5386362" y="4688328"/>
              <a:chExt cx="1315075" cy="336017"/>
            </a:xfrm>
          </p:grpSpPr>
          <p:sp>
            <p:nvSpPr>
              <p:cNvPr id="22" name="자유형 21">
                <a:extLst>
                  <a:ext uri="{FF2B5EF4-FFF2-40B4-BE49-F238E27FC236}">
                    <a16:creationId xmlns:a16="http://schemas.microsoft.com/office/drawing/2014/main" id="{309F7574-34B3-9C1E-E1A3-3B4BF2EBE22F}"/>
                  </a:ext>
                </a:extLst>
              </p:cNvPr>
              <p:cNvSpPr/>
              <p:nvPr/>
            </p:nvSpPr>
            <p:spPr>
              <a:xfrm>
                <a:off x="5386362" y="4688328"/>
                <a:ext cx="1287643" cy="336017"/>
              </a:xfrm>
              <a:custGeom>
                <a:avLst/>
                <a:gdLst>
                  <a:gd name="connsiteX0" fmla="*/ 71629 w 1907233"/>
                  <a:gd name="connsiteY0" fmla="*/ 0 h 429768"/>
                  <a:gd name="connsiteX1" fmla="*/ 343609 w 1907233"/>
                  <a:gd name="connsiteY1" fmla="*/ 0 h 429768"/>
                  <a:gd name="connsiteX2" fmla="*/ 1053792 w 1907233"/>
                  <a:gd name="connsiteY2" fmla="*/ 0 h 429768"/>
                  <a:gd name="connsiteX3" fmla="*/ 1674062 w 1907233"/>
                  <a:gd name="connsiteY3" fmla="*/ 0 h 429768"/>
                  <a:gd name="connsiteX4" fmla="*/ 1907233 w 1907233"/>
                  <a:gd name="connsiteY4" fmla="*/ 214884 h 429768"/>
                  <a:gd name="connsiteX5" fmla="*/ 1674062 w 1907233"/>
                  <a:gd name="connsiteY5" fmla="*/ 429768 h 429768"/>
                  <a:gd name="connsiteX6" fmla="*/ 1053792 w 1907233"/>
                  <a:gd name="connsiteY6" fmla="*/ 429768 h 429768"/>
                  <a:gd name="connsiteX7" fmla="*/ 343609 w 1907233"/>
                  <a:gd name="connsiteY7" fmla="*/ 429768 h 429768"/>
                  <a:gd name="connsiteX8" fmla="*/ 71629 w 1907233"/>
                  <a:gd name="connsiteY8" fmla="*/ 429768 h 429768"/>
                  <a:gd name="connsiteX9" fmla="*/ 0 w 1907233"/>
                  <a:gd name="connsiteY9" fmla="*/ 358139 h 429768"/>
                  <a:gd name="connsiteX10" fmla="*/ 0 w 1907233"/>
                  <a:gd name="connsiteY10" fmla="*/ 71629 h 429768"/>
                  <a:gd name="connsiteX11" fmla="*/ 71629 w 1907233"/>
                  <a:gd name="connsiteY11" fmla="*/ 0 h 42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7233" h="429768">
                    <a:moveTo>
                      <a:pt x="71629" y="0"/>
                    </a:moveTo>
                    <a:lnTo>
                      <a:pt x="343609" y="0"/>
                    </a:lnTo>
                    <a:lnTo>
                      <a:pt x="1053792" y="0"/>
                    </a:lnTo>
                    <a:lnTo>
                      <a:pt x="1674062" y="0"/>
                    </a:lnTo>
                    <a:lnTo>
                      <a:pt x="1907233" y="214884"/>
                    </a:lnTo>
                    <a:lnTo>
                      <a:pt x="1674062" y="429768"/>
                    </a:lnTo>
                    <a:lnTo>
                      <a:pt x="1053792" y="429768"/>
                    </a:lnTo>
                    <a:lnTo>
                      <a:pt x="343609" y="429768"/>
                    </a:lnTo>
                    <a:lnTo>
                      <a:pt x="71629" y="429768"/>
                    </a:lnTo>
                    <a:cubicBezTo>
                      <a:pt x="32069" y="429768"/>
                      <a:pt x="0" y="397699"/>
                      <a:pt x="0" y="358139"/>
                    </a:cubicBezTo>
                    <a:lnTo>
                      <a:pt x="0" y="71629"/>
                    </a:lnTo>
                    <a:cubicBezTo>
                      <a:pt x="0" y="32069"/>
                      <a:pt x="32069" y="0"/>
                      <a:pt x="71629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rgbClr val="5175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ore-KR" altLang="en-US" sz="18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E25943-E73D-1542-9636-A74C3188BA07}"/>
                  </a:ext>
                </a:extLst>
              </p:cNvPr>
              <p:cNvSpPr txBox="1"/>
              <p:nvPr/>
            </p:nvSpPr>
            <p:spPr>
              <a:xfrm>
                <a:off x="5485720" y="4711932"/>
                <a:ext cx="121571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ore-KR" altLang="en-US" sz="1400" spc="-133" dirty="0"/>
                  <a:t>표시장치 예</a:t>
                </a:r>
                <a:endParaRPr lang="ko-Kore-KR" altLang="en-US" sz="1400" dirty="0"/>
              </a:p>
            </p:txBody>
          </p: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49946A2-CA65-9CD7-880E-1991488C13FF}"/>
                </a:ext>
              </a:extLst>
            </p:cNvPr>
            <p:cNvGrpSpPr/>
            <p:nvPr/>
          </p:nvGrpSpPr>
          <p:grpSpPr>
            <a:xfrm>
              <a:off x="5388451" y="5063522"/>
              <a:ext cx="3954158" cy="1615646"/>
              <a:chOff x="5388451" y="5063522"/>
              <a:chExt cx="3954158" cy="1615646"/>
            </a:xfrm>
          </p:grpSpPr>
          <p:grpSp>
            <p:nvGrpSpPr>
              <p:cNvPr id="33" name="그룹 32">
                <a:extLst>
                  <a:ext uri="{FF2B5EF4-FFF2-40B4-BE49-F238E27FC236}">
                    <a16:creationId xmlns:a16="http://schemas.microsoft.com/office/drawing/2014/main" id="{567F1730-6145-ED89-B67A-6803FAE409FF}"/>
                  </a:ext>
                </a:extLst>
              </p:cNvPr>
              <p:cNvGrpSpPr/>
              <p:nvPr/>
            </p:nvGrpSpPr>
            <p:grpSpPr>
              <a:xfrm>
                <a:off x="5388451" y="5063522"/>
                <a:ext cx="2284095" cy="1615646"/>
                <a:chOff x="5935514" y="4999333"/>
                <a:chExt cx="2276137" cy="1610017"/>
              </a:xfrm>
            </p:grpSpPr>
            <p:pic>
              <p:nvPicPr>
                <p:cNvPr id="29" name="그림 28">
                  <a:extLst>
                    <a:ext uri="{FF2B5EF4-FFF2-40B4-BE49-F238E27FC236}">
                      <a16:creationId xmlns:a16="http://schemas.microsoft.com/office/drawing/2014/main" id="{2AC0FEC3-E17A-1830-329D-5A82201E74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35514" y="4999333"/>
                  <a:ext cx="1114627" cy="1610017"/>
                </a:xfrm>
                <a:prstGeom prst="rect">
                  <a:avLst/>
                </a:prstGeom>
              </p:spPr>
            </p:pic>
            <p:pic>
              <p:nvPicPr>
                <p:cNvPr id="32" name="그림 31">
                  <a:extLst>
                    <a:ext uri="{FF2B5EF4-FFF2-40B4-BE49-F238E27FC236}">
                      <a16:creationId xmlns:a16="http://schemas.microsoft.com/office/drawing/2014/main" id="{1DB37822-5A4C-234A-DDE6-E82028C893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97024" y="4999333"/>
                  <a:ext cx="1114627" cy="1610017"/>
                </a:xfrm>
                <a:prstGeom prst="rect">
                  <a:avLst/>
                </a:prstGeom>
              </p:spPr>
            </p:pic>
          </p:grp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1ECE0F24-E07E-9B02-B0E9-D8538756BA14}"/>
                  </a:ext>
                </a:extLst>
              </p:cNvPr>
              <p:cNvGrpSpPr/>
              <p:nvPr/>
            </p:nvGrpSpPr>
            <p:grpSpPr>
              <a:xfrm>
                <a:off x="7769239" y="5654933"/>
                <a:ext cx="1573370" cy="450604"/>
                <a:chOff x="7769239" y="5654933"/>
                <a:chExt cx="1573370" cy="450604"/>
              </a:xfrm>
            </p:grpSpPr>
            <p:sp>
              <p:nvSpPr>
                <p:cNvPr id="70" name="모서리가 둥근 직사각형 69">
                  <a:extLst>
                    <a:ext uri="{FF2B5EF4-FFF2-40B4-BE49-F238E27FC236}">
                      <a16:creationId xmlns:a16="http://schemas.microsoft.com/office/drawing/2014/main" id="{F455E574-1245-7C84-CF6E-D92A63C8A6CC}"/>
                    </a:ext>
                  </a:extLst>
                </p:cNvPr>
                <p:cNvSpPr/>
                <p:nvPr/>
              </p:nvSpPr>
              <p:spPr>
                <a:xfrm>
                  <a:off x="7914771" y="5654933"/>
                  <a:ext cx="1427838" cy="450604"/>
                </a:xfrm>
                <a:prstGeom prst="roundRect">
                  <a:avLst>
                    <a:gd name="adj" fmla="val 12157"/>
                  </a:avLst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spc="-133" dirty="0">
                      <a:solidFill>
                        <a:schemeClr val="bg1"/>
                      </a:solidFill>
                    </a:rPr>
                    <a:t>조작금지 주의 및</a:t>
                  </a:r>
                  <a:endParaRPr lang="en-US" altLang="ko-KR" sz="1200" spc="-133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ko-KR" altLang="en-US" sz="1200" spc="-133" dirty="0" err="1">
                      <a:solidFill>
                        <a:schemeClr val="bg1"/>
                      </a:solidFill>
                    </a:rPr>
                    <a:t>위험표찰</a:t>
                  </a:r>
                  <a:endParaRPr lang="en-US" altLang="ko-KR" sz="1200" spc="-13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삼각형 70">
                  <a:extLst>
                    <a:ext uri="{FF2B5EF4-FFF2-40B4-BE49-F238E27FC236}">
                      <a16:creationId xmlns:a16="http://schemas.microsoft.com/office/drawing/2014/main" id="{7854AD45-A202-0B5F-5D97-37D292D48ACA}"/>
                    </a:ext>
                  </a:extLst>
                </p:cNvPr>
                <p:cNvSpPr/>
                <p:nvPr/>
              </p:nvSpPr>
              <p:spPr>
                <a:xfrm rot="16200000">
                  <a:off x="7760797" y="5827472"/>
                  <a:ext cx="122412" cy="105528"/>
                </a:xfrm>
                <a:prstGeom prst="triangle">
                  <a:avLst/>
                </a:prstGeom>
                <a:solidFill>
                  <a:srgbClr val="5175B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</p:grp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A6B36F8B-F7B9-02F8-9996-30BF00E710F9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FEFA8090-149C-74D4-2A61-C65A490AC44D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74" name="직각 삼각형[R] 73">
              <a:extLst>
                <a:ext uri="{FF2B5EF4-FFF2-40B4-BE49-F238E27FC236}">
                  <a16:creationId xmlns:a16="http://schemas.microsoft.com/office/drawing/2014/main" id="{DABB227A-DD68-1471-1BBA-7213305BBC61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76" name="직선 연결선[R] 75">
              <a:extLst>
                <a:ext uri="{FF2B5EF4-FFF2-40B4-BE49-F238E27FC236}">
                  <a16:creationId xmlns:a16="http://schemas.microsoft.com/office/drawing/2014/main" id="{B12019A9-4405-6DAF-EF31-297AC7C2E4E4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485DA6E-940E-E60E-6922-0C2F558D6D13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84208E0-C4C0-004A-FFFC-D9E35C4B48A0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565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표 2">
            <a:extLst>
              <a:ext uri="{FF2B5EF4-FFF2-40B4-BE49-F238E27FC236}">
                <a16:creationId xmlns:a16="http://schemas.microsoft.com/office/drawing/2014/main" id="{21D6DBE9-9C7E-AFE8-5450-8056124BB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239562"/>
              </p:ext>
            </p:extLst>
          </p:nvPr>
        </p:nvGraphicFramePr>
        <p:xfrm>
          <a:off x="7433491" y="4003306"/>
          <a:ext cx="2208628" cy="2348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ore-KR" sz="1100" b="1" spc="-133" baseline="0" dirty="0">
                        <a:solidFill>
                          <a:srgbClr val="5175B2"/>
                        </a:solidFill>
                        <a:latin typeface="+mj-ea"/>
                        <a:ea typeface="+mj-ea"/>
                      </a:endParaRPr>
                    </a:p>
                  </a:txBody>
                  <a:tcPr marL="70935" marR="70935" marT="23645" marB="354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1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35" marR="70935" marT="23645" marB="35468" anchor="ctr">
                    <a:lnL w="12700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1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핸드</a:t>
                      </a:r>
                      <a:r>
                        <a:rPr kumimoji="0" lang="ko-KR" altLang="en-US" sz="11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그라인더</a:t>
                      </a:r>
                      <a:endParaRPr kumimoji="0" lang="en-US" altLang="ko-Kore-KR" sz="11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35" marR="70935" marT="70935" marB="354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1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핸드</a:t>
                      </a:r>
                      <a:r>
                        <a:rPr kumimoji="0" lang="ko-KR" altLang="en-US" sz="11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드릴</a:t>
                      </a:r>
                      <a:endParaRPr kumimoji="0" lang="en-US" altLang="ko-Kore-KR" sz="11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35" marR="70935" marT="70935" marB="3546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1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35" marR="70935" marT="70935" marB="354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ore-KR" sz="11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35" marR="70935" marT="70935" marB="35468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5592854"/>
                  </a:ext>
                </a:extLst>
              </a:tr>
              <a:tr h="1793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1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금속</a:t>
                      </a:r>
                      <a:r>
                        <a:rPr kumimoji="0" lang="ko-KR" altLang="en-US" sz="11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절단기</a:t>
                      </a:r>
                      <a:endParaRPr kumimoji="0" lang="en-US" altLang="ko-Kore-KR" sz="11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0935" marR="70935" marT="70935" marB="3546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ore-KR" altLang="en-US" sz="11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이동식</a:t>
                      </a:r>
                      <a:r>
                        <a:rPr kumimoji="0" lang="ko-KR" altLang="en-US" sz="1100" b="1" i="0" u="none" strike="noStrike" kern="1200" cap="none" spc="-133" normalizeH="0" baseline="0" noProof="0" dirty="0">
                          <a:ln>
                            <a:noFill/>
                          </a:ln>
                          <a:solidFill>
                            <a:srgbClr val="5175B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조명등</a:t>
                      </a:r>
                      <a:endParaRPr kumimoji="0" lang="en-US" altLang="ko-Kore-KR" sz="1100" b="1" i="0" u="none" strike="noStrike" kern="1200" cap="none" spc="-133" normalizeH="0" baseline="0" noProof="0" dirty="0">
                        <a:ln>
                          <a:noFill/>
                        </a:ln>
                        <a:solidFill>
                          <a:srgbClr val="5175B2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0935" marR="70935" marT="70935" marB="3546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988994"/>
                  </a:ext>
                </a:extLst>
              </a:tr>
            </a:tbl>
          </a:graphicData>
        </a:graphic>
      </p:graphicFrame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28</a:t>
            </a:r>
            <a:endParaRPr kumimoji="1" lang="ko-Kore-KR" altLang="en-US" sz="850" dirty="0"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61726-2A7C-0A1E-BB18-D22AFB17ABEB}"/>
              </a:ext>
            </a:extLst>
          </p:cNvPr>
          <p:cNvSpPr txBox="1"/>
          <p:nvPr/>
        </p:nvSpPr>
        <p:spPr>
          <a:xfrm>
            <a:off x="1215709" y="1566944"/>
            <a:ext cx="8627692" cy="2141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4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spc="-133" dirty="0">
                <a:solidFill>
                  <a:prstClr val="black"/>
                </a:solidFill>
              </a:rPr>
              <a:t>  스위치 덮개를 열어 놓은 채 있어서는 안됨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4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 </a:t>
            </a:r>
            <a:r>
              <a:rPr lang="ko-KR" altLang="en-US" sz="1600" spc="-133" dirty="0">
                <a:solidFill>
                  <a:prstClr val="black"/>
                </a:solidFill>
              </a:rPr>
              <a:t>스위치 상자 주위에 물건을 놓지 않음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4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 </a:t>
            </a:r>
            <a:r>
              <a:rPr lang="ko-KR" altLang="en-US" sz="1600" spc="-133" dirty="0">
                <a:solidFill>
                  <a:prstClr val="black"/>
                </a:solidFill>
              </a:rPr>
              <a:t>퓨즈는 규정된 것만 사용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4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 </a:t>
            </a:r>
            <a:r>
              <a:rPr lang="ko-KR" altLang="en-US" sz="1600" spc="-133" dirty="0">
                <a:solidFill>
                  <a:prstClr val="black"/>
                </a:solidFill>
              </a:rPr>
              <a:t>작업 종료 후 스위치를 차단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정전 시 전기 기계 스위치를 반드시 차단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4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 </a:t>
            </a:r>
            <a:r>
              <a:rPr lang="ko-KR" altLang="en-US" sz="1600" spc="-133" dirty="0">
                <a:solidFill>
                  <a:prstClr val="black"/>
                </a:solidFill>
              </a:rPr>
              <a:t>잠금장치 및 위험표지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고장</a:t>
            </a:r>
            <a:r>
              <a:rPr lang="en-US" altLang="ko-KR" sz="1600" spc="-133" dirty="0">
                <a:solidFill>
                  <a:prstClr val="black"/>
                </a:solidFill>
              </a:rPr>
              <a:t>·</a:t>
            </a:r>
            <a:r>
              <a:rPr lang="ko-KR" altLang="en-US" sz="1600" spc="-133" dirty="0">
                <a:solidFill>
                  <a:prstClr val="black"/>
                </a:solidFill>
              </a:rPr>
              <a:t>수리 중 표지판이 걸려있는 스위치는 절대 접촉 금지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4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 </a:t>
            </a:r>
            <a:r>
              <a:rPr lang="ko-KR" altLang="en-US" sz="1600" spc="-133" dirty="0">
                <a:solidFill>
                  <a:prstClr val="black"/>
                </a:solidFill>
              </a:rPr>
              <a:t>스위치 조작 시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전기기계운전으로 인해 다른 사람이 위험해질 우려가 있는지 확인한 뒤 조작</a:t>
            </a:r>
            <a:endParaRPr lang="en-US" altLang="ko-KR" sz="1600" spc="-133" dirty="0">
              <a:solidFill>
                <a:prstClr val="black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5B07523-F4E8-82FF-CF6F-D2871361C9F9}"/>
              </a:ext>
            </a:extLst>
          </p:cNvPr>
          <p:cNvGrpSpPr/>
          <p:nvPr/>
        </p:nvGrpSpPr>
        <p:grpSpPr>
          <a:xfrm>
            <a:off x="891707" y="1224268"/>
            <a:ext cx="6923114" cy="279694"/>
            <a:chOff x="891707" y="1224268"/>
            <a:chExt cx="6923114" cy="279694"/>
          </a:xfrm>
        </p:grpSpPr>
        <p:sp>
          <p:nvSpPr>
            <p:cNvPr id="14" name="모서리가 둥근 직사각형 13">
              <a:extLst>
                <a:ext uri="{FF2B5EF4-FFF2-40B4-BE49-F238E27FC236}">
                  <a16:creationId xmlns:a16="http://schemas.microsoft.com/office/drawing/2014/main" id="{87B6D360-41A1-5CDC-7F2C-341856804932}"/>
                </a:ext>
              </a:extLst>
            </p:cNvPr>
            <p:cNvSpPr/>
            <p:nvPr/>
          </p:nvSpPr>
          <p:spPr>
            <a:xfrm>
              <a:off x="891707" y="1224268"/>
              <a:ext cx="252472" cy="252472"/>
            </a:xfrm>
            <a:prstGeom prst="round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1600" dirty="0">
                  <a:latin typeface="+mn-ea"/>
                </a:rPr>
                <a:t>2</a:t>
              </a:r>
              <a:endParaRPr kumimoji="1" lang="ko-Kore-KR" altLang="en-US" sz="1600" dirty="0"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2FF971-E794-F5AC-4E46-7035A73B6CE1}"/>
                </a:ext>
              </a:extLst>
            </p:cNvPr>
            <p:cNvSpPr txBox="1"/>
            <p:nvPr/>
          </p:nvSpPr>
          <p:spPr>
            <a:xfrm>
              <a:off x="1215709" y="1233695"/>
              <a:ext cx="6599112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DD5F84"/>
                  </a:solidFill>
                </a:rPr>
                <a:t>전기 스위치의 취급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EB9E7AE-095E-FEFC-2B47-F3EB5A0200DB}"/>
              </a:ext>
            </a:extLst>
          </p:cNvPr>
          <p:cNvSpPr txBox="1"/>
          <p:nvPr/>
        </p:nvSpPr>
        <p:spPr>
          <a:xfrm>
            <a:off x="1215709" y="4201422"/>
            <a:ext cx="6018211" cy="2286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spc="-133" dirty="0">
                <a:solidFill>
                  <a:prstClr val="black"/>
                </a:solidFill>
              </a:rPr>
              <a:t>  전동기기는 작업 목적에 적합한 것을 사용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spc="-13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z="1400" spc="-133" dirty="0">
                <a:solidFill>
                  <a:prstClr val="black"/>
                </a:solidFill>
              </a:rPr>
              <a:t> </a:t>
            </a:r>
            <a:r>
              <a:rPr lang="ko-KR" altLang="en-US" sz="1600" spc="-133" dirty="0">
                <a:solidFill>
                  <a:prstClr val="black"/>
                </a:solidFill>
              </a:rPr>
              <a:t>스위치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플러그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피복손상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접지선 등 작업시작 전에 기기의 이상 유무 점검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</a:t>
            </a:r>
            <a:r>
              <a:rPr lang="ko-KR" altLang="en-US" sz="1600" spc="-133" dirty="0">
                <a:solidFill>
                  <a:prstClr val="black"/>
                </a:solidFill>
              </a:rPr>
              <a:t>작업장 조명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작업공간</a:t>
            </a:r>
            <a:r>
              <a:rPr lang="en-US" altLang="ko-KR" sz="1600" spc="-133" dirty="0">
                <a:solidFill>
                  <a:prstClr val="black"/>
                </a:solidFill>
              </a:rPr>
              <a:t>, </a:t>
            </a:r>
            <a:r>
              <a:rPr lang="ko-KR" altLang="en-US" sz="1600" spc="-133" dirty="0">
                <a:solidFill>
                  <a:prstClr val="black"/>
                </a:solidFill>
              </a:rPr>
              <a:t>가연성물질 존재 유무 등 작업장의 환경 조건 점검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</a:t>
            </a:r>
            <a:r>
              <a:rPr lang="ko-KR" altLang="en-US" sz="1600" spc="-133" dirty="0">
                <a:solidFill>
                  <a:prstClr val="black"/>
                </a:solidFill>
              </a:rPr>
              <a:t>감전방지용 누전차단기를 접속하고 이상이 있는 누전차단기는 즉시 교체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</a:t>
            </a:r>
            <a:r>
              <a:rPr lang="ko-KR" altLang="en-US" sz="1600" spc="-133" dirty="0">
                <a:solidFill>
                  <a:prstClr val="black"/>
                </a:solidFill>
              </a:rPr>
              <a:t>전기용품안전 관리법에 의한 이중절연구조 또는 이와 같은 수준 이상으로</a:t>
            </a:r>
            <a:endParaRPr lang="en-US" altLang="ko-KR" sz="1600" spc="-133" dirty="0">
              <a:solidFill>
                <a:prstClr val="black"/>
              </a:solidFill>
            </a:endParaRPr>
          </a:p>
          <a:p>
            <a:pPr marL="108000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</a:pPr>
            <a:r>
              <a:rPr lang="ko-KR" altLang="en-US" sz="1600" spc="-133" dirty="0">
                <a:solidFill>
                  <a:prstClr val="black"/>
                </a:solidFill>
              </a:rPr>
              <a:t>보호되는 전기기계기구를 사용</a:t>
            </a:r>
            <a:endParaRPr lang="en-US" altLang="ko-KR" sz="1600" spc="-133" dirty="0">
              <a:solidFill>
                <a:prstClr val="black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CC086C16-90E2-445B-5548-62A97802FF12}"/>
              </a:ext>
            </a:extLst>
          </p:cNvPr>
          <p:cNvGrpSpPr/>
          <p:nvPr/>
        </p:nvGrpSpPr>
        <p:grpSpPr>
          <a:xfrm>
            <a:off x="891707" y="3858746"/>
            <a:ext cx="6923114" cy="279694"/>
            <a:chOff x="891707" y="3858746"/>
            <a:chExt cx="6923114" cy="279694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8033875D-1831-ED27-3574-0B00663ECCFB}"/>
                </a:ext>
              </a:extLst>
            </p:cNvPr>
            <p:cNvSpPr/>
            <p:nvPr/>
          </p:nvSpPr>
          <p:spPr>
            <a:xfrm>
              <a:off x="891707" y="3858746"/>
              <a:ext cx="252472" cy="252472"/>
            </a:xfrm>
            <a:prstGeom prst="round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1600" dirty="0">
                  <a:latin typeface="+mn-ea"/>
                </a:rPr>
                <a:t>3</a:t>
              </a:r>
              <a:endParaRPr kumimoji="1" lang="ko-Kore-KR" altLang="en-US" sz="1600" dirty="0">
                <a:latin typeface="+mn-ea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B68FAE-3F08-6401-2B5D-1A251D18701B}"/>
                </a:ext>
              </a:extLst>
            </p:cNvPr>
            <p:cNvSpPr txBox="1"/>
            <p:nvPr/>
          </p:nvSpPr>
          <p:spPr>
            <a:xfrm>
              <a:off x="1215709" y="3868173"/>
              <a:ext cx="6599112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DD5F84"/>
                  </a:solidFill>
                </a:rPr>
                <a:t>이동형 또는 휴대형 전기기계기구 사용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85CFDA1E-93DA-0587-B47A-81D4A27B06BF}"/>
              </a:ext>
            </a:extLst>
          </p:cNvPr>
          <p:cNvGrpSpPr/>
          <p:nvPr/>
        </p:nvGrpSpPr>
        <p:grpSpPr>
          <a:xfrm>
            <a:off x="7527140" y="4111218"/>
            <a:ext cx="1915202" cy="1948680"/>
            <a:chOff x="7527140" y="4153574"/>
            <a:chExt cx="1915202" cy="1948680"/>
          </a:xfrm>
        </p:grpSpPr>
        <p:pic>
          <p:nvPicPr>
            <p:cNvPr id="37" name="그림 36" descr="23 이동식 전기기계.png">
              <a:extLst>
                <a:ext uri="{FF2B5EF4-FFF2-40B4-BE49-F238E27FC236}">
                  <a16:creationId xmlns:a16="http://schemas.microsoft.com/office/drawing/2014/main" id="{F0E541C0-9EB5-7202-98AD-B56E5DBE0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4856" t="4268" r="52925" b="66438"/>
            <a:stretch/>
          </p:blipFill>
          <p:spPr>
            <a:xfrm>
              <a:off x="7559039" y="4153574"/>
              <a:ext cx="782321" cy="691021"/>
            </a:xfrm>
            <a:prstGeom prst="rect">
              <a:avLst/>
            </a:prstGeom>
          </p:spPr>
        </p:pic>
        <p:pic>
          <p:nvPicPr>
            <p:cNvPr id="38" name="그림 37" descr="23 이동식 전기기계.png">
              <a:extLst>
                <a:ext uri="{FF2B5EF4-FFF2-40B4-BE49-F238E27FC236}">
                  <a16:creationId xmlns:a16="http://schemas.microsoft.com/office/drawing/2014/main" id="{BCE422AA-7A47-F9FA-05B1-EEADD2212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50000" t="4268" r="3943" b="66438"/>
            <a:stretch/>
          </p:blipFill>
          <p:spPr>
            <a:xfrm>
              <a:off x="8588901" y="4187441"/>
              <a:ext cx="853441" cy="691021"/>
            </a:xfrm>
            <a:prstGeom prst="rect">
              <a:avLst/>
            </a:prstGeom>
          </p:spPr>
        </p:pic>
        <p:pic>
          <p:nvPicPr>
            <p:cNvPr id="39" name="그림 38" descr="23 이동식 전기기계.png">
              <a:extLst>
                <a:ext uri="{FF2B5EF4-FFF2-40B4-BE49-F238E27FC236}">
                  <a16:creationId xmlns:a16="http://schemas.microsoft.com/office/drawing/2014/main" id="{BF94C15B-FAA8-F68F-77DF-8BA728D6A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018" t="50000" r="52926" b="14745"/>
            <a:stretch/>
          </p:blipFill>
          <p:spPr>
            <a:xfrm>
              <a:off x="7527140" y="5254882"/>
              <a:ext cx="858815" cy="836867"/>
            </a:xfrm>
            <a:prstGeom prst="rect">
              <a:avLst/>
            </a:prstGeom>
          </p:spPr>
        </p:pic>
        <p:pic>
          <p:nvPicPr>
            <p:cNvPr id="40" name="그림 39" descr="23 이동식 전기기계.png">
              <a:extLst>
                <a:ext uri="{FF2B5EF4-FFF2-40B4-BE49-F238E27FC236}">
                  <a16:creationId xmlns:a16="http://schemas.microsoft.com/office/drawing/2014/main" id="{3B757D05-CE51-8CFD-41C6-5C54B8E04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52377" t="48018" r="1576" b="11342"/>
            <a:stretch/>
          </p:blipFill>
          <p:spPr>
            <a:xfrm>
              <a:off x="8645005" y="5254882"/>
              <a:ext cx="754176" cy="847372"/>
            </a:xfrm>
            <a:prstGeom prst="rect">
              <a:avLst/>
            </a:prstGeom>
          </p:spPr>
        </p:pic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2F7711-91EC-F991-5F26-CB80C3AD5D9D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F62F4CD8-582D-37A4-CA41-4EAE4F800D00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5" name="직각 삼각형[R] 44">
              <a:extLst>
                <a:ext uri="{FF2B5EF4-FFF2-40B4-BE49-F238E27FC236}">
                  <a16:creationId xmlns:a16="http://schemas.microsoft.com/office/drawing/2014/main" id="{C822DAC8-AAF3-6343-D740-0E8685F20F5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46" name="직선 연결선[R] 45">
              <a:extLst>
                <a:ext uri="{FF2B5EF4-FFF2-40B4-BE49-F238E27FC236}">
                  <a16:creationId xmlns:a16="http://schemas.microsoft.com/office/drawing/2014/main" id="{CEA5523A-BA00-3BD8-E7FE-0A010915F8CD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5CF6FE-FA66-4E3F-821C-72727501E404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A5E4BCC-EC7C-469C-E0D1-D05DEF8A1B18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613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29</a:t>
            </a:r>
            <a:endParaRPr kumimoji="1" lang="ko-Kore-KR" altLang="en-US" sz="850" dirty="0">
              <a:latin typeface="+mn-ea"/>
            </a:endParaRPr>
          </a:p>
        </p:txBody>
      </p:sp>
      <p:pic>
        <p:nvPicPr>
          <p:cNvPr id="6" name="그림 5" descr="24 삽화 감전재해.png">
            <a:extLst>
              <a:ext uri="{FF2B5EF4-FFF2-40B4-BE49-F238E27FC236}">
                <a16:creationId xmlns:a16="http://schemas.microsoft.com/office/drawing/2014/main" id="{F767FEA4-482B-D239-AE14-FB35F6BFC3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8576" y="4258733"/>
            <a:ext cx="3341012" cy="2277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E27C-E6A9-E1E1-6CEA-2DB1BBDA2926}"/>
              </a:ext>
            </a:extLst>
          </p:cNvPr>
          <p:cNvSpPr txBox="1"/>
          <p:nvPr/>
        </p:nvSpPr>
        <p:spPr>
          <a:xfrm>
            <a:off x="1215708" y="1635471"/>
            <a:ext cx="8293879" cy="3737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ct val="130000"/>
              </a:lnSpc>
              <a:spcAft>
                <a:spcPts val="200"/>
              </a:spcAft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spc="-133" dirty="0">
                <a:solidFill>
                  <a:prstClr val="black"/>
                </a:solidFill>
              </a:rPr>
              <a:t>  </a:t>
            </a:r>
            <a:r>
              <a:rPr lang="ko-KR" altLang="en-US" spc="-133" dirty="0">
                <a:solidFill>
                  <a:prstClr val="black"/>
                </a:solidFill>
              </a:rPr>
              <a:t>우선 전원을 차단하고 </a:t>
            </a:r>
            <a:r>
              <a:rPr lang="ko-KR" altLang="en-US" spc="-133" dirty="0" err="1">
                <a:solidFill>
                  <a:prstClr val="black"/>
                </a:solidFill>
              </a:rPr>
              <a:t>피재자를</a:t>
            </a:r>
            <a:r>
              <a:rPr lang="ko-KR" altLang="en-US" spc="-133" dirty="0">
                <a:solidFill>
                  <a:prstClr val="black"/>
                </a:solidFill>
              </a:rPr>
              <a:t> 위험지역에서 신속히 대피시키고</a:t>
            </a:r>
            <a:r>
              <a:rPr lang="en-US" altLang="ko-KR" spc="-133" dirty="0">
                <a:solidFill>
                  <a:prstClr val="black"/>
                </a:solidFill>
              </a:rPr>
              <a:t> 2</a:t>
            </a:r>
            <a:r>
              <a:rPr lang="ko-KR" altLang="en-US" spc="-133" dirty="0">
                <a:solidFill>
                  <a:prstClr val="black"/>
                </a:solidFill>
              </a:rPr>
              <a:t>차 재해가 발생하지 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lnSpc>
                <a:spcPct val="130000"/>
              </a:lnSpc>
              <a:spcAft>
                <a:spcPts val="200"/>
              </a:spcAft>
              <a:buClr>
                <a:srgbClr val="33CCCC"/>
              </a:buClr>
            </a:pPr>
            <a:r>
              <a:rPr lang="ko-KR" altLang="en-US" spc="-133" dirty="0">
                <a:solidFill>
                  <a:prstClr val="black"/>
                </a:solidFill>
              </a:rPr>
              <a:t>않도록 조치</a:t>
            </a:r>
          </a:p>
          <a:p>
            <a:pPr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</a:t>
            </a:r>
            <a:r>
              <a:rPr lang="ko-KR" altLang="en-US" spc="-133" dirty="0">
                <a:solidFill>
                  <a:prstClr val="black"/>
                </a:solidFill>
              </a:rPr>
              <a:t>호흡 </a:t>
            </a:r>
            <a:r>
              <a:rPr lang="en-US" altLang="ko-KR" spc="-133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pc="-133" dirty="0">
                <a:solidFill>
                  <a:prstClr val="black"/>
                </a:solidFill>
              </a:rPr>
              <a:t>의식</a:t>
            </a:r>
            <a:r>
              <a:rPr lang="en-US" altLang="ko-KR" spc="-133" dirty="0">
                <a:solidFill>
                  <a:prstClr val="black"/>
                </a:solidFill>
                <a:latin typeface="맑은 고딕" panose="020B0503020000020004" pitchFamily="50" charset="-127"/>
              </a:rPr>
              <a:t> · </a:t>
            </a:r>
            <a:r>
              <a:rPr lang="ko-KR" altLang="en-US" spc="-133" dirty="0">
                <a:solidFill>
                  <a:prstClr val="black"/>
                </a:solidFill>
              </a:rPr>
              <a:t>맥박 상태 등을 신속</a:t>
            </a:r>
            <a:r>
              <a:rPr lang="en-US" altLang="ko-KR" spc="-133" dirty="0">
                <a:solidFill>
                  <a:prstClr val="black"/>
                </a:solidFill>
              </a:rPr>
              <a:t>, </a:t>
            </a:r>
            <a:r>
              <a:rPr lang="ko-KR" altLang="en-US" spc="-133" dirty="0">
                <a:solidFill>
                  <a:prstClr val="black"/>
                </a:solidFill>
              </a:rPr>
              <a:t>정확하게 확인</a:t>
            </a:r>
            <a:endParaRPr lang="ko-KR" altLang="en-US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</a:t>
            </a:r>
            <a:r>
              <a:rPr lang="ko-KR" altLang="en-US" spc="-133" dirty="0">
                <a:solidFill>
                  <a:prstClr val="black"/>
                </a:solidFill>
              </a:rPr>
              <a:t>감전쇼크로 높은 곳에서 추락한 경우 출혈상태</a:t>
            </a:r>
            <a:r>
              <a:rPr lang="en-US" altLang="ko-KR" spc="-133" dirty="0">
                <a:solidFill>
                  <a:prstClr val="black"/>
                </a:solidFill>
              </a:rPr>
              <a:t>, </a:t>
            </a:r>
            <a:r>
              <a:rPr lang="ko-KR" altLang="en-US" spc="-133" dirty="0">
                <a:solidFill>
                  <a:prstClr val="black"/>
                </a:solidFill>
              </a:rPr>
              <a:t>골절 유무 등을 확인</a:t>
            </a:r>
            <a:endParaRPr lang="ko-KR" altLang="en-US" sz="1600" spc="-133" dirty="0">
              <a:solidFill>
                <a:prstClr val="black"/>
              </a:solidFill>
            </a:endParaRPr>
          </a:p>
          <a:p>
            <a:pPr latinLnBrk="0">
              <a:lnSpc>
                <a:spcPct val="130000"/>
              </a:lnSpc>
              <a:spcAft>
                <a:spcPts val="200"/>
              </a:spcAft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pc="-133" dirty="0">
                <a:solidFill>
                  <a:prstClr val="black"/>
                </a:solidFill>
              </a:rPr>
              <a:t> </a:t>
            </a:r>
            <a:r>
              <a:rPr lang="ko-KR" altLang="en-US" sz="1400" spc="-133" dirty="0">
                <a:solidFill>
                  <a:prstClr val="black"/>
                </a:solidFill>
              </a:rPr>
              <a:t> </a:t>
            </a:r>
            <a:r>
              <a:rPr lang="ko-KR" altLang="en-US" spc="-133" dirty="0">
                <a:solidFill>
                  <a:prstClr val="black"/>
                </a:solidFill>
              </a:rPr>
              <a:t>관찰결과 의식이 없거나 호흡 및 심장이 정지해 있거나</a:t>
            </a:r>
            <a:r>
              <a:rPr lang="en-US" altLang="ko-KR" spc="-133" dirty="0">
                <a:solidFill>
                  <a:prstClr val="black"/>
                </a:solidFill>
              </a:rPr>
              <a:t> </a:t>
            </a:r>
            <a:r>
              <a:rPr lang="ko-KR" altLang="en-US" spc="-133" dirty="0">
                <a:solidFill>
                  <a:prstClr val="black"/>
                </a:solidFill>
              </a:rPr>
              <a:t>출혈을 많이 하였을 경우 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lnSpc>
                <a:spcPct val="130000"/>
              </a:lnSpc>
              <a:spcAft>
                <a:spcPts val="200"/>
              </a:spcAft>
              <a:buClr>
                <a:srgbClr val="33CCCC"/>
              </a:buClr>
            </a:pPr>
            <a:r>
              <a:rPr lang="ko-KR" altLang="en-US" spc="-133" dirty="0">
                <a:solidFill>
                  <a:prstClr val="black"/>
                </a:solidFill>
              </a:rPr>
              <a:t>곧 필요한 응급처치를 실시</a:t>
            </a:r>
          </a:p>
          <a:p>
            <a:pPr latinLnBrk="0">
              <a:lnSpc>
                <a:spcPct val="130000"/>
              </a:lnSpc>
              <a:spcAft>
                <a:spcPts val="200"/>
              </a:spcAft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400" spc="-133" dirty="0">
                <a:solidFill>
                  <a:prstClr val="black"/>
                </a:solidFill>
              </a:rPr>
              <a:t>  </a:t>
            </a:r>
            <a:r>
              <a:rPr lang="ko-KR" altLang="en-US" spc="-133" dirty="0">
                <a:solidFill>
                  <a:prstClr val="black"/>
                </a:solidFill>
              </a:rPr>
              <a:t>감전쇼크로 호흡정지 시 약 </a:t>
            </a:r>
            <a:r>
              <a:rPr lang="en-US" altLang="ko-KR" spc="-133" dirty="0">
                <a:solidFill>
                  <a:prstClr val="black"/>
                </a:solidFill>
              </a:rPr>
              <a:t>1</a:t>
            </a:r>
            <a:r>
              <a:rPr lang="ko-KR" altLang="en-US" spc="-133" dirty="0">
                <a:solidFill>
                  <a:prstClr val="black"/>
                </a:solidFill>
              </a:rPr>
              <a:t>분 이내에 혈액중의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lnSpc>
                <a:spcPct val="130000"/>
              </a:lnSpc>
              <a:spcAft>
                <a:spcPts val="200"/>
              </a:spcAft>
              <a:buClr>
                <a:srgbClr val="33CCCC"/>
              </a:buClr>
            </a:pPr>
            <a:r>
              <a:rPr lang="ko-KR" altLang="en-US" spc="-133" dirty="0" err="1">
                <a:solidFill>
                  <a:prstClr val="black"/>
                </a:solidFill>
              </a:rPr>
              <a:t>산소함유량이</a:t>
            </a:r>
            <a:r>
              <a:rPr lang="ko-KR" altLang="en-US" spc="-133" dirty="0">
                <a:solidFill>
                  <a:prstClr val="black"/>
                </a:solidFill>
              </a:rPr>
              <a:t> 감소하여 산소결핍 현상이</a:t>
            </a:r>
            <a:endParaRPr lang="en-US" altLang="ko-KR" spc="-133" dirty="0">
              <a:solidFill>
                <a:prstClr val="black"/>
              </a:solidFill>
            </a:endParaRPr>
          </a:p>
          <a:p>
            <a:pPr marL="144000" latinLnBrk="0">
              <a:lnSpc>
                <a:spcPct val="130000"/>
              </a:lnSpc>
              <a:spcAft>
                <a:spcPts val="200"/>
              </a:spcAft>
              <a:buClr>
                <a:srgbClr val="33CCCC"/>
              </a:buClr>
            </a:pPr>
            <a:r>
              <a:rPr lang="ko-KR" altLang="en-US" spc="-133" dirty="0">
                <a:solidFill>
                  <a:prstClr val="black"/>
                </a:solidFill>
              </a:rPr>
              <a:t>나타나므로 최단시간 내에 인공호흡 실시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47CF2C0-2518-D08C-18AA-EE026F5276B9}"/>
              </a:ext>
            </a:extLst>
          </p:cNvPr>
          <p:cNvGrpSpPr/>
          <p:nvPr/>
        </p:nvGrpSpPr>
        <p:grpSpPr>
          <a:xfrm>
            <a:off x="813333" y="1114569"/>
            <a:ext cx="3459401" cy="475953"/>
            <a:chOff x="4754881" y="2247093"/>
            <a:chExt cx="3459401" cy="47595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41DC99C-AE26-A8D3-6BE2-6774D33C6033}"/>
                </a:ext>
              </a:extLst>
            </p:cNvPr>
            <p:cNvSpPr/>
            <p:nvPr/>
          </p:nvSpPr>
          <p:spPr>
            <a:xfrm>
              <a:off x="5127731" y="2247093"/>
              <a:ext cx="3086551" cy="4712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300"/>
                </a:lnSpc>
                <a:buClr>
                  <a:srgbClr val="33CCCC"/>
                </a:buClr>
              </a:pPr>
              <a:r>
                <a:rPr lang="ko-KR" altLang="en-US" sz="2000" b="1" spc="-133" dirty="0">
                  <a:solidFill>
                    <a:srgbClr val="37B940"/>
                  </a:solidFill>
                  <a:latin typeface="NanumGothic" panose="020D0604000000000000" pitchFamily="34" charset="-127"/>
                  <a:ea typeface="NanumGothic" panose="020D0604000000000000" pitchFamily="34" charset="-127"/>
                </a:rPr>
                <a:t>감전사고 발생시 응급조치</a:t>
              </a:r>
              <a:endParaRPr lang="en-US" altLang="ko-KR" sz="2000" b="1" spc="-133" dirty="0">
                <a:solidFill>
                  <a:srgbClr val="37B940"/>
                </a:solidFill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2DCBF367-CCCA-46CA-B1DB-FC6A49854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754881" y="2344175"/>
              <a:ext cx="378871" cy="378871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58EB7364-9EA2-F27C-BA6E-2AA48C8AE34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EC8B08D-B6B7-CB77-23AF-56C2414BD39C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0" name="직각 삼각형[R] 19">
              <a:extLst>
                <a:ext uri="{FF2B5EF4-FFF2-40B4-BE49-F238E27FC236}">
                  <a16:creationId xmlns:a16="http://schemas.microsoft.com/office/drawing/2014/main" id="{D73933B1-E76A-F991-1A4E-D0D8B30E9D2C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21" name="직선 연결선[R] 20">
              <a:extLst>
                <a:ext uri="{FF2B5EF4-FFF2-40B4-BE49-F238E27FC236}">
                  <a16:creationId xmlns:a16="http://schemas.microsoft.com/office/drawing/2014/main" id="{51A95ABE-B671-4B6E-CB24-D1E91078F045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25F76-649A-849C-3104-01592A8A6E7D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1AF945-F102-D582-9590-D31FA157565F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645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30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22DEBFD-C906-AAF6-2570-1BF30F6D7DD8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55D2F8-A54D-B16F-8AED-4C10F53E93D8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운반작업 안전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DEEF52B9-4643-80D4-2166-F435312D6F8C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59007086-C1D7-222E-5DC7-7E1A3DD65418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58" name="모서리가 둥근 직사각형 57">
                  <a:extLst>
                    <a:ext uri="{FF2B5EF4-FFF2-40B4-BE49-F238E27FC236}">
                      <a16:creationId xmlns:a16="http://schemas.microsoft.com/office/drawing/2014/main" id="{B3C58DEF-FD9F-3476-FCC2-C23BB0BAF228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59" name="모서리가 둥근 직사각형 58">
                  <a:extLst>
                    <a:ext uri="{FF2B5EF4-FFF2-40B4-BE49-F238E27FC236}">
                      <a16:creationId xmlns:a16="http://schemas.microsoft.com/office/drawing/2014/main" id="{1E9A67B1-F860-E66C-2F6F-955C4025C18A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41E2A7-1479-6A27-0B4F-6336B7B1E45B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10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C991A50-3D12-8068-D2FC-A4D332CBDFF0}"/>
              </a:ext>
            </a:extLst>
          </p:cNvPr>
          <p:cNvGrpSpPr/>
          <p:nvPr/>
        </p:nvGrpSpPr>
        <p:grpSpPr>
          <a:xfrm>
            <a:off x="898907" y="1765844"/>
            <a:ext cx="3977484" cy="2217621"/>
            <a:chOff x="898907" y="1765844"/>
            <a:chExt cx="3977484" cy="2217621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98789E02-B1EE-AEA2-6661-748060B73074}"/>
                </a:ext>
              </a:extLst>
            </p:cNvPr>
            <p:cNvGrpSpPr/>
            <p:nvPr/>
          </p:nvGrpSpPr>
          <p:grpSpPr>
            <a:xfrm>
              <a:off x="941241" y="2214236"/>
              <a:ext cx="3935150" cy="1769229"/>
              <a:chOff x="941241" y="3581704"/>
              <a:chExt cx="3935150" cy="2879313"/>
            </a:xfrm>
          </p:grpSpPr>
          <p:sp>
            <p:nvSpPr>
              <p:cNvPr id="12" name="모서리가 둥근 직사각형 11">
                <a:extLst>
                  <a:ext uri="{FF2B5EF4-FFF2-40B4-BE49-F238E27FC236}">
                    <a16:creationId xmlns:a16="http://schemas.microsoft.com/office/drawing/2014/main" id="{8748558D-0A94-AFC4-C83B-B53F0B3FF5B0}"/>
                  </a:ext>
                </a:extLst>
              </p:cNvPr>
              <p:cNvSpPr/>
              <p:nvPr/>
            </p:nvSpPr>
            <p:spPr>
              <a:xfrm>
                <a:off x="946108" y="3581704"/>
                <a:ext cx="3930283" cy="1303807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14" name="모서리가 둥근 직사각형 13">
                <a:extLst>
                  <a:ext uri="{FF2B5EF4-FFF2-40B4-BE49-F238E27FC236}">
                    <a16:creationId xmlns:a16="http://schemas.microsoft.com/office/drawing/2014/main" id="{C14CA542-B86D-4A05-65BB-4B8838EC6F62}"/>
                  </a:ext>
                </a:extLst>
              </p:cNvPr>
              <p:cNvSpPr/>
              <p:nvPr/>
            </p:nvSpPr>
            <p:spPr>
              <a:xfrm>
                <a:off x="941241" y="3582498"/>
                <a:ext cx="2182960" cy="2878519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15" name="모서리가 둥근 직사각형 14">
                <a:extLst>
                  <a:ext uri="{FF2B5EF4-FFF2-40B4-BE49-F238E27FC236}">
                    <a16:creationId xmlns:a16="http://schemas.microsoft.com/office/drawing/2014/main" id="{96B52FC7-C950-0295-E6C8-C87EB8C77080}"/>
                  </a:ext>
                </a:extLst>
              </p:cNvPr>
              <p:cNvSpPr/>
              <p:nvPr/>
            </p:nvSpPr>
            <p:spPr>
              <a:xfrm>
                <a:off x="2386815" y="3582498"/>
                <a:ext cx="2489576" cy="2878519"/>
              </a:xfrm>
              <a:prstGeom prst="roundRect">
                <a:avLst>
                  <a:gd name="adj" fmla="val 31334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D5176-0D66-61E1-F5A9-F69219AF09DB}"/>
                </a:ext>
              </a:extLst>
            </p:cNvPr>
            <p:cNvSpPr txBox="1"/>
            <p:nvPr/>
          </p:nvSpPr>
          <p:spPr>
            <a:xfrm>
              <a:off x="898907" y="1765844"/>
              <a:ext cx="2005159" cy="3495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40000"/>
                </a:lnSpc>
                <a:spcAft>
                  <a:spcPts val="100"/>
                </a:spcAft>
                <a:buClr>
                  <a:srgbClr val="33CCCC"/>
                </a:buClr>
              </a:pPr>
              <a:r>
                <a:rPr lang="en-US" altLang="ko-KR" sz="1800" spc="-133" dirty="0">
                  <a:solidFill>
                    <a:srgbClr val="5175B2"/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b="1" spc="-133" dirty="0">
                  <a:solidFill>
                    <a:prstClr val="black"/>
                  </a:solidFill>
                </a:rPr>
                <a:t>운반작업 주요재해</a:t>
              </a:r>
              <a:endParaRPr lang="en-US" altLang="ko-KR" sz="1600" b="1" spc="-133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1BD6AC-D2F0-27E5-2F71-F1C3450458D1}"/>
                </a:ext>
              </a:extLst>
            </p:cNvPr>
            <p:cNvSpPr txBox="1"/>
            <p:nvPr/>
          </p:nvSpPr>
          <p:spPr>
            <a:xfrm>
              <a:off x="1164911" y="2307488"/>
              <a:ext cx="3330891" cy="15749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화물을 내릴 때 손 끼임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ts val="2500"/>
                </a:lnSpc>
                <a:buClr>
                  <a:srgbClr val="666699"/>
                </a:buClr>
              </a:pP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화물을 발 위에 떨어뜨림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ts val="2500"/>
                </a:lnSpc>
                <a:buClr>
                  <a:srgbClr val="666699"/>
                </a:buClr>
              </a:pP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화물에 신경을 쓰느라 주의가 분산되어 </a:t>
              </a:r>
              <a:br>
                <a:rPr lang="en-US" altLang="ko-KR" sz="1600" spc="-133" dirty="0">
                  <a:solidFill>
                    <a:prstClr val="black"/>
                  </a:solidFill>
                </a:rPr>
              </a:br>
              <a:r>
                <a:rPr lang="en-US" altLang="ko-KR" sz="1600" spc="-133" dirty="0">
                  <a:solidFill>
                    <a:prstClr val="black"/>
                  </a:solidFill>
                </a:rPr>
                <a:t>  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운반구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등에 부딪히거나 중심을 잃어 </a:t>
              </a:r>
              <a:br>
                <a:rPr lang="en-US" altLang="ko-KR" sz="1600" spc="-133" dirty="0">
                  <a:solidFill>
                    <a:prstClr val="black"/>
                  </a:solidFill>
                </a:rPr>
              </a:br>
              <a:r>
                <a:rPr lang="en-US" altLang="ko-KR" sz="1600" spc="-133" dirty="0">
                  <a:solidFill>
                    <a:prstClr val="black"/>
                  </a:solidFill>
                </a:rPr>
                <a:t> 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넘어짐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785064BE-D929-CA3B-CDF6-A549BBA9748F}"/>
              </a:ext>
            </a:extLst>
          </p:cNvPr>
          <p:cNvGrpSpPr/>
          <p:nvPr/>
        </p:nvGrpSpPr>
        <p:grpSpPr>
          <a:xfrm>
            <a:off x="5279765" y="1765844"/>
            <a:ext cx="3977484" cy="2217621"/>
            <a:chOff x="5279765" y="1765844"/>
            <a:chExt cx="3977484" cy="2217621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BBB4DBE4-D971-B888-912E-7FDDC1A966EB}"/>
                </a:ext>
              </a:extLst>
            </p:cNvPr>
            <p:cNvGrpSpPr/>
            <p:nvPr/>
          </p:nvGrpSpPr>
          <p:grpSpPr>
            <a:xfrm>
              <a:off x="5322099" y="2214236"/>
              <a:ext cx="3935150" cy="1769229"/>
              <a:chOff x="941241" y="3581704"/>
              <a:chExt cx="3935150" cy="2879313"/>
            </a:xfrm>
          </p:grpSpPr>
          <p:sp>
            <p:nvSpPr>
              <p:cNvPr id="44" name="모서리가 둥근 직사각형 43">
                <a:extLst>
                  <a:ext uri="{FF2B5EF4-FFF2-40B4-BE49-F238E27FC236}">
                    <a16:creationId xmlns:a16="http://schemas.microsoft.com/office/drawing/2014/main" id="{C2CE0E2F-F93B-48D6-A2F5-8B9134C089CC}"/>
                  </a:ext>
                </a:extLst>
              </p:cNvPr>
              <p:cNvSpPr/>
              <p:nvPr/>
            </p:nvSpPr>
            <p:spPr>
              <a:xfrm>
                <a:off x="946108" y="3581704"/>
                <a:ext cx="3930283" cy="1303807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45" name="모서리가 둥근 직사각형 44">
                <a:extLst>
                  <a:ext uri="{FF2B5EF4-FFF2-40B4-BE49-F238E27FC236}">
                    <a16:creationId xmlns:a16="http://schemas.microsoft.com/office/drawing/2014/main" id="{21E6F2A8-B6DA-96D2-3F36-D4268B804EBE}"/>
                  </a:ext>
                </a:extLst>
              </p:cNvPr>
              <p:cNvSpPr/>
              <p:nvPr/>
            </p:nvSpPr>
            <p:spPr>
              <a:xfrm>
                <a:off x="941241" y="3582498"/>
                <a:ext cx="2182960" cy="2878519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46" name="모서리가 둥근 직사각형 45">
                <a:extLst>
                  <a:ext uri="{FF2B5EF4-FFF2-40B4-BE49-F238E27FC236}">
                    <a16:creationId xmlns:a16="http://schemas.microsoft.com/office/drawing/2014/main" id="{098CA779-B929-AC4A-960D-F56D22E6A6A9}"/>
                  </a:ext>
                </a:extLst>
              </p:cNvPr>
              <p:cNvSpPr/>
              <p:nvPr/>
            </p:nvSpPr>
            <p:spPr>
              <a:xfrm>
                <a:off x="2386815" y="3582498"/>
                <a:ext cx="2489576" cy="2878519"/>
              </a:xfrm>
              <a:prstGeom prst="roundRect">
                <a:avLst>
                  <a:gd name="adj" fmla="val 31334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1E31EA-C4BD-25FE-1EB7-BE7B4A90154C}"/>
                </a:ext>
              </a:extLst>
            </p:cNvPr>
            <p:cNvSpPr txBox="1"/>
            <p:nvPr/>
          </p:nvSpPr>
          <p:spPr>
            <a:xfrm>
              <a:off x="5279765" y="1765844"/>
              <a:ext cx="2005159" cy="3495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40000"/>
                </a:lnSpc>
                <a:spcAft>
                  <a:spcPts val="100"/>
                </a:spcAft>
                <a:buClr>
                  <a:srgbClr val="33CCCC"/>
                </a:buClr>
              </a:pPr>
              <a:r>
                <a:rPr lang="en-US" altLang="ko-KR" sz="1800" spc="-133" dirty="0">
                  <a:solidFill>
                    <a:srgbClr val="5175B2"/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b="1" spc="-133" dirty="0">
                  <a:solidFill>
                    <a:prstClr val="black"/>
                  </a:solidFill>
                </a:rPr>
                <a:t>하역작업 주요재해</a:t>
              </a:r>
              <a:endParaRPr lang="en-US" altLang="ko-KR" sz="1600" b="1" spc="-133" dirty="0">
                <a:solidFill>
                  <a:prstClr val="black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93F5DA-25BE-D998-2962-2980E6ADA67A}"/>
                </a:ext>
              </a:extLst>
            </p:cNvPr>
            <p:cNvSpPr txBox="1"/>
            <p:nvPr/>
          </p:nvSpPr>
          <p:spPr>
            <a:xfrm>
              <a:off x="5545769" y="2307488"/>
              <a:ext cx="3538964" cy="1372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화물이 떨어지거나 무너져 내림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3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화물을 쌓을 때 손이나 발이 끼임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3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화물을 들어올릴 때 무리한 힘을 가하거나 </a:t>
              </a:r>
              <a:br>
                <a:rPr lang="en-US" altLang="ko-KR" sz="1600" spc="-133" dirty="0">
                  <a:solidFill>
                    <a:prstClr val="black"/>
                  </a:solidFill>
                </a:rPr>
              </a:br>
              <a:r>
                <a:rPr lang="en-US" altLang="ko-KR" sz="1600" spc="-133" dirty="0">
                  <a:solidFill>
                    <a:prstClr val="black"/>
                  </a:solidFill>
                </a:rPr>
                <a:t> 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자세불량으로 허리를 다침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sp>
        <p:nvSpPr>
          <p:cNvPr id="60" name="모서리가 둥근 직사각형 59">
            <a:extLst>
              <a:ext uri="{FF2B5EF4-FFF2-40B4-BE49-F238E27FC236}">
                <a16:creationId xmlns:a16="http://schemas.microsoft.com/office/drawing/2014/main" id="{4E4FD92B-A256-2725-FF7D-D2A85DFB1E2B}"/>
              </a:ext>
            </a:extLst>
          </p:cNvPr>
          <p:cNvSpPr/>
          <p:nvPr/>
        </p:nvSpPr>
        <p:spPr>
          <a:xfrm>
            <a:off x="941241" y="4097117"/>
            <a:ext cx="2489576" cy="357477"/>
          </a:xfrm>
          <a:prstGeom prst="roundRect">
            <a:avLst/>
          </a:prstGeom>
          <a:solidFill>
            <a:srgbClr val="517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3558" indent="-383558" algn="ctr">
              <a:lnSpc>
                <a:spcPts val="2400"/>
              </a:lnSpc>
              <a:spcAft>
                <a:spcPts val="799"/>
              </a:spcAft>
            </a:pPr>
            <a:r>
              <a:rPr lang="ko-KR" altLang="en-US" b="1" spc="-133" dirty="0">
                <a:solidFill>
                  <a:schemeClr val="bg1"/>
                </a:solidFill>
                <a:latin typeface="+mn-ea"/>
              </a:rPr>
              <a:t>물건을 들어올리는 방법</a:t>
            </a:r>
          </a:p>
        </p:txBody>
      </p:sp>
      <p:grpSp>
        <p:nvGrpSpPr>
          <p:cNvPr id="101" name="그룹 100">
            <a:extLst>
              <a:ext uri="{FF2B5EF4-FFF2-40B4-BE49-F238E27FC236}">
                <a16:creationId xmlns:a16="http://schemas.microsoft.com/office/drawing/2014/main" id="{24D31307-9800-6A3A-82E1-4DA734AEF500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399506BC-F1ED-84E0-50C9-7869DEC26A32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03" name="직각 삼각형[R] 102">
              <a:extLst>
                <a:ext uri="{FF2B5EF4-FFF2-40B4-BE49-F238E27FC236}">
                  <a16:creationId xmlns:a16="http://schemas.microsoft.com/office/drawing/2014/main" id="{57D1BAD1-4201-1AEC-E08F-91E3514B8EFF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04" name="직선 연결선[R] 103">
              <a:extLst>
                <a:ext uri="{FF2B5EF4-FFF2-40B4-BE49-F238E27FC236}">
                  <a16:creationId xmlns:a16="http://schemas.microsoft.com/office/drawing/2014/main" id="{73C15979-2603-269D-1966-0F076195B9E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CB9BA28-B770-71F4-A987-DC71C1D16804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5051788-A83E-EA89-D00B-4F824273ADAD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367B87CA-0704-B39A-834E-967FCC0ECBAC}"/>
              </a:ext>
            </a:extLst>
          </p:cNvPr>
          <p:cNvGrpSpPr/>
          <p:nvPr/>
        </p:nvGrpSpPr>
        <p:grpSpPr>
          <a:xfrm>
            <a:off x="941241" y="4564563"/>
            <a:ext cx="8523984" cy="2130136"/>
            <a:chOff x="941241" y="4564563"/>
            <a:chExt cx="8523984" cy="2130136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1E37253-313F-F8BE-8459-724E455318EA}"/>
                </a:ext>
              </a:extLst>
            </p:cNvPr>
            <p:cNvGrpSpPr/>
            <p:nvPr/>
          </p:nvGrpSpPr>
          <p:grpSpPr>
            <a:xfrm>
              <a:off x="2743201" y="5200304"/>
              <a:ext cx="4602109" cy="196982"/>
              <a:chOff x="2743201" y="5200304"/>
              <a:chExt cx="4602109" cy="196982"/>
            </a:xfrm>
          </p:grpSpPr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317A5F23-BF72-0821-2E42-68A046C681DA}"/>
                  </a:ext>
                </a:extLst>
              </p:cNvPr>
              <p:cNvSpPr/>
              <p:nvPr/>
            </p:nvSpPr>
            <p:spPr>
              <a:xfrm>
                <a:off x="6993468" y="5237481"/>
                <a:ext cx="215749" cy="127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141C7D4F-F7C8-DDE1-EB41-495B62DFDF89}"/>
                  </a:ext>
                </a:extLst>
              </p:cNvPr>
              <p:cNvSpPr/>
              <p:nvPr/>
            </p:nvSpPr>
            <p:spPr>
              <a:xfrm>
                <a:off x="2743201" y="5237481"/>
                <a:ext cx="331158" cy="127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99" name="삼각형 98">
                <a:extLst>
                  <a:ext uri="{FF2B5EF4-FFF2-40B4-BE49-F238E27FC236}">
                    <a16:creationId xmlns:a16="http://schemas.microsoft.com/office/drawing/2014/main" id="{CDF0022C-E6E9-50F6-48F6-078A17A49120}"/>
                  </a:ext>
                </a:extLst>
              </p:cNvPr>
              <p:cNvSpPr/>
              <p:nvPr/>
            </p:nvSpPr>
            <p:spPr>
              <a:xfrm rot="5400000">
                <a:off x="7159674" y="5211650"/>
                <a:ext cx="196982" cy="174290"/>
              </a:xfrm>
              <a:prstGeom prst="triangle">
                <a:avLst>
                  <a:gd name="adj" fmla="val 4791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78426A1A-EB64-6C6C-17F6-8D3102CE70D4}"/>
                  </a:ext>
                </a:extLst>
              </p:cNvPr>
              <p:cNvSpPr/>
              <p:nvPr/>
            </p:nvSpPr>
            <p:spPr>
              <a:xfrm>
                <a:off x="4876801" y="5237481"/>
                <a:ext cx="402964" cy="127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499B9482-3592-F0D5-582B-75AEBB7041EF}"/>
                </a:ext>
              </a:extLst>
            </p:cNvPr>
            <p:cNvGrpSpPr/>
            <p:nvPr/>
          </p:nvGrpSpPr>
          <p:grpSpPr>
            <a:xfrm>
              <a:off x="941241" y="4564563"/>
              <a:ext cx="8523984" cy="2130136"/>
              <a:chOff x="941241" y="4564563"/>
              <a:chExt cx="8523984" cy="2130136"/>
            </a:xfrm>
          </p:grpSpPr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85F269FD-BF99-7E32-FAA8-180DA22E2912}"/>
                  </a:ext>
                </a:extLst>
              </p:cNvPr>
              <p:cNvGrpSpPr/>
              <p:nvPr/>
            </p:nvGrpSpPr>
            <p:grpSpPr>
              <a:xfrm>
                <a:off x="941241" y="4564563"/>
                <a:ext cx="1986907" cy="1953937"/>
                <a:chOff x="941241" y="4564563"/>
                <a:chExt cx="1986907" cy="1953937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FC74DF2-0C50-2280-ABD3-0DB4842FADEC}"/>
                    </a:ext>
                  </a:extLst>
                </p:cNvPr>
                <p:cNvSpPr txBox="1"/>
                <p:nvPr/>
              </p:nvSpPr>
              <p:spPr>
                <a:xfrm>
                  <a:off x="1188994" y="6241501"/>
                  <a:ext cx="1739154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ko-KR" altLang="en-US" sz="1200" spc="-133" dirty="0">
                      <a:solidFill>
                        <a:prstClr val="black"/>
                      </a:solidFill>
                    </a:rPr>
                    <a:t>중량물의 무게중심 확인</a:t>
                  </a:r>
                  <a:endParaRPr lang="ko-Kore-KR" altLang="en-US" sz="1200" dirty="0"/>
                </a:p>
              </p:txBody>
            </p:sp>
            <p:grpSp>
              <p:nvGrpSpPr>
                <p:cNvPr id="19" name="그룹 18">
                  <a:extLst>
                    <a:ext uri="{FF2B5EF4-FFF2-40B4-BE49-F238E27FC236}">
                      <a16:creationId xmlns:a16="http://schemas.microsoft.com/office/drawing/2014/main" id="{75D99985-8297-9BBA-B3FD-E0B2071CE123}"/>
                    </a:ext>
                  </a:extLst>
                </p:cNvPr>
                <p:cNvGrpSpPr/>
                <p:nvPr/>
              </p:nvGrpSpPr>
              <p:grpSpPr>
                <a:xfrm>
                  <a:off x="941241" y="4564563"/>
                  <a:ext cx="1801960" cy="1899303"/>
                  <a:chOff x="941241" y="4564563"/>
                  <a:chExt cx="1801960" cy="1899303"/>
                </a:xfrm>
              </p:grpSpPr>
              <p:sp>
                <p:nvSpPr>
                  <p:cNvPr id="62" name="모서리가 둥근 직사각형 61">
                    <a:extLst>
                      <a:ext uri="{FF2B5EF4-FFF2-40B4-BE49-F238E27FC236}">
                        <a16:creationId xmlns:a16="http://schemas.microsoft.com/office/drawing/2014/main" id="{A8ED4535-6B7B-A86E-F365-97AF4B6A282E}"/>
                      </a:ext>
                    </a:extLst>
                  </p:cNvPr>
                  <p:cNvSpPr/>
                  <p:nvPr/>
                </p:nvSpPr>
                <p:spPr>
                  <a:xfrm>
                    <a:off x="941241" y="4564563"/>
                    <a:ext cx="1801960" cy="1574983"/>
                  </a:xfrm>
                  <a:prstGeom prst="roundRect">
                    <a:avLst>
                      <a:gd name="adj" fmla="val 5182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F0CBD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63" name="타원 62">
                    <a:extLst>
                      <a:ext uri="{FF2B5EF4-FFF2-40B4-BE49-F238E27FC236}">
                        <a16:creationId xmlns:a16="http://schemas.microsoft.com/office/drawing/2014/main" id="{12B51F99-C250-E8C5-CD65-AD364A9300C5}"/>
                      </a:ext>
                    </a:extLst>
                  </p:cNvPr>
                  <p:cNvSpPr/>
                  <p:nvPr/>
                </p:nvSpPr>
                <p:spPr>
                  <a:xfrm>
                    <a:off x="1030373" y="6266884"/>
                    <a:ext cx="196982" cy="196982"/>
                  </a:xfrm>
                  <a:prstGeom prst="ellipse">
                    <a:avLst/>
                  </a:prstGeom>
                  <a:solidFill>
                    <a:srgbClr val="E28C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ko-Kore-KR" sz="1200" dirty="0">
                        <a:latin typeface="+mn-ea"/>
                      </a:rPr>
                      <a:t>1</a:t>
                    </a:r>
                    <a:endParaRPr kumimoji="1" lang="ko-Kore-KR" altLang="en-US" sz="1200" dirty="0">
                      <a:latin typeface="+mn-ea"/>
                    </a:endParaRPr>
                  </a:p>
                </p:txBody>
              </p:sp>
              <p:pic>
                <p:nvPicPr>
                  <p:cNvPr id="4" name="그림 3">
                    <a:extLst>
                      <a:ext uri="{FF2B5EF4-FFF2-40B4-BE49-F238E27FC236}">
                        <a16:creationId xmlns:a16="http://schemas.microsoft.com/office/drawing/2014/main" id="{6D2608E0-E159-58A9-1FC2-5CC5208C1D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280332" y="4579141"/>
                    <a:ext cx="1079500" cy="15367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183F8AA6-6CEF-F539-4FEA-576517B453F4}"/>
                  </a:ext>
                </a:extLst>
              </p:cNvPr>
              <p:cNvGrpSpPr/>
              <p:nvPr/>
            </p:nvGrpSpPr>
            <p:grpSpPr>
              <a:xfrm>
                <a:off x="3074359" y="4564563"/>
                <a:ext cx="1801960" cy="1945470"/>
                <a:chOff x="3074359" y="4564563"/>
                <a:chExt cx="1801960" cy="1945470"/>
              </a:xfrm>
            </p:grpSpPr>
            <p:sp>
              <p:nvSpPr>
                <p:cNvPr id="79" name="모서리가 둥근 직사각형 78">
                  <a:extLst>
                    <a:ext uri="{FF2B5EF4-FFF2-40B4-BE49-F238E27FC236}">
                      <a16:creationId xmlns:a16="http://schemas.microsoft.com/office/drawing/2014/main" id="{A681731E-9B0B-F43E-470E-E86CD35829FC}"/>
                    </a:ext>
                  </a:extLst>
                </p:cNvPr>
                <p:cNvSpPr/>
                <p:nvPr/>
              </p:nvSpPr>
              <p:spPr>
                <a:xfrm>
                  <a:off x="3074359" y="4564563"/>
                  <a:ext cx="1801960" cy="1574983"/>
                </a:xfrm>
                <a:prstGeom prst="roundRect">
                  <a:avLst>
                    <a:gd name="adj" fmla="val 5182"/>
                  </a:avLst>
                </a:prstGeom>
                <a:solidFill>
                  <a:schemeClr val="bg1"/>
                </a:solidFill>
                <a:ln w="19050">
                  <a:solidFill>
                    <a:srgbClr val="F0CBD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CDCB47E3-B80C-4E8A-2C8E-7B3A535819DD}"/>
                    </a:ext>
                  </a:extLst>
                </p:cNvPr>
                <p:cNvSpPr txBox="1"/>
                <p:nvPr/>
              </p:nvSpPr>
              <p:spPr>
                <a:xfrm>
                  <a:off x="3490658" y="6233034"/>
                  <a:ext cx="117042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200" spc="-133" dirty="0">
                      <a:solidFill>
                        <a:prstClr val="black"/>
                      </a:solidFill>
                    </a:rPr>
                    <a:t>가까이 서기</a:t>
                  </a:r>
                  <a:endParaRPr lang="ko-Kore-KR" altLang="en-US" sz="1200" dirty="0"/>
                </a:p>
              </p:txBody>
            </p:sp>
            <p:sp>
              <p:nvSpPr>
                <p:cNvPr id="93" name="타원 92">
                  <a:extLst>
                    <a:ext uri="{FF2B5EF4-FFF2-40B4-BE49-F238E27FC236}">
                      <a16:creationId xmlns:a16="http://schemas.microsoft.com/office/drawing/2014/main" id="{0C6AFCF0-AACD-92BA-D886-58BAD90254DB}"/>
                    </a:ext>
                  </a:extLst>
                </p:cNvPr>
                <p:cNvSpPr/>
                <p:nvPr/>
              </p:nvSpPr>
              <p:spPr>
                <a:xfrm>
                  <a:off x="3463625" y="6266884"/>
                  <a:ext cx="196982" cy="196982"/>
                </a:xfrm>
                <a:prstGeom prst="ellipse">
                  <a:avLst/>
                </a:prstGeom>
                <a:solidFill>
                  <a:srgbClr val="E28C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sz="1200" dirty="0">
                      <a:latin typeface="+mn-ea"/>
                    </a:rPr>
                    <a:t>2</a:t>
                  </a:r>
                  <a:endParaRPr kumimoji="1" lang="ko-Kore-KR" altLang="en-US" sz="1200" dirty="0">
                    <a:latin typeface="+mn-ea"/>
                  </a:endParaRPr>
                </a:p>
              </p:txBody>
            </p:sp>
            <p:pic>
              <p:nvPicPr>
                <p:cNvPr id="6" name="그림 5">
                  <a:extLst>
                    <a:ext uri="{FF2B5EF4-FFF2-40B4-BE49-F238E27FC236}">
                      <a16:creationId xmlns:a16="http://schemas.microsoft.com/office/drawing/2014/main" id="{AF4D686D-C200-BB71-4B7D-08A5666219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81721" y="4588486"/>
                  <a:ext cx="1079500" cy="1536700"/>
                </a:xfrm>
                <a:prstGeom prst="rect">
                  <a:avLst/>
                </a:prstGeom>
              </p:spPr>
            </p:pic>
          </p:grpSp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C92DE223-70A3-CE08-6191-15C48C360382}"/>
                  </a:ext>
                </a:extLst>
              </p:cNvPr>
              <p:cNvGrpSpPr/>
              <p:nvPr/>
            </p:nvGrpSpPr>
            <p:grpSpPr>
              <a:xfrm>
                <a:off x="5232967" y="4564563"/>
                <a:ext cx="1880383" cy="2130136"/>
                <a:chOff x="5232967" y="4564563"/>
                <a:chExt cx="1880383" cy="2130136"/>
              </a:xfrm>
            </p:grpSpPr>
            <p:sp>
              <p:nvSpPr>
                <p:cNvPr id="83" name="모서리가 둥근 직사각형 82">
                  <a:extLst>
                    <a:ext uri="{FF2B5EF4-FFF2-40B4-BE49-F238E27FC236}">
                      <a16:creationId xmlns:a16="http://schemas.microsoft.com/office/drawing/2014/main" id="{003050C3-4F25-3779-3187-7AAD708D4BB3}"/>
                    </a:ext>
                  </a:extLst>
                </p:cNvPr>
                <p:cNvSpPr/>
                <p:nvPr/>
              </p:nvSpPr>
              <p:spPr>
                <a:xfrm>
                  <a:off x="5232967" y="4564563"/>
                  <a:ext cx="1801960" cy="1574983"/>
                </a:xfrm>
                <a:prstGeom prst="roundRect">
                  <a:avLst>
                    <a:gd name="adj" fmla="val 5182"/>
                  </a:avLst>
                </a:prstGeom>
                <a:solidFill>
                  <a:schemeClr val="bg1"/>
                </a:solidFill>
                <a:ln w="19050">
                  <a:solidFill>
                    <a:srgbClr val="F0CBD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8ED7D99A-C693-E323-063F-58CA5C9133D3}"/>
                    </a:ext>
                  </a:extLst>
                </p:cNvPr>
                <p:cNvSpPr txBox="1"/>
                <p:nvPr/>
              </p:nvSpPr>
              <p:spPr>
                <a:xfrm>
                  <a:off x="5374196" y="6233034"/>
                  <a:ext cx="173915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200" spc="-133" dirty="0">
                      <a:solidFill>
                        <a:prstClr val="black"/>
                      </a:solidFill>
                    </a:rPr>
                    <a:t>쪼그리고 앉아 물체를 몸에 밀착시켜 안정되게 잡기</a:t>
                  </a:r>
                  <a:endParaRPr lang="ko-Kore-KR" altLang="en-US" sz="1200" dirty="0"/>
                </a:p>
              </p:txBody>
            </p:sp>
            <p:sp>
              <p:nvSpPr>
                <p:cNvPr id="94" name="타원 93">
                  <a:extLst>
                    <a:ext uri="{FF2B5EF4-FFF2-40B4-BE49-F238E27FC236}">
                      <a16:creationId xmlns:a16="http://schemas.microsoft.com/office/drawing/2014/main" id="{D1FE19A7-46F0-A98F-5BFE-B3B3A8A86EAF}"/>
                    </a:ext>
                  </a:extLst>
                </p:cNvPr>
                <p:cNvSpPr/>
                <p:nvPr/>
              </p:nvSpPr>
              <p:spPr>
                <a:xfrm>
                  <a:off x="5240727" y="6266884"/>
                  <a:ext cx="196982" cy="196982"/>
                </a:xfrm>
                <a:prstGeom prst="ellipse">
                  <a:avLst/>
                </a:prstGeom>
                <a:solidFill>
                  <a:srgbClr val="E28C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sz="1200" dirty="0">
                      <a:latin typeface="+mn-ea"/>
                    </a:rPr>
                    <a:t>3</a:t>
                  </a:r>
                  <a:endParaRPr kumimoji="1" lang="ko-Kore-KR" altLang="en-US" sz="1200" dirty="0">
                    <a:latin typeface="+mn-ea"/>
                  </a:endParaRPr>
                </a:p>
              </p:txBody>
            </p:sp>
            <p:pic>
              <p:nvPicPr>
                <p:cNvPr id="8" name="그림 7">
                  <a:extLst>
                    <a:ext uri="{FF2B5EF4-FFF2-40B4-BE49-F238E27FC236}">
                      <a16:creationId xmlns:a16="http://schemas.microsoft.com/office/drawing/2014/main" id="{D652215A-50FC-F340-5D30-3EB8539CE4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4584"/>
                <a:stretch/>
              </p:blipFill>
              <p:spPr>
                <a:xfrm>
                  <a:off x="5589243" y="4649590"/>
                  <a:ext cx="1079500" cy="1466251"/>
                </a:xfrm>
                <a:prstGeom prst="rect">
                  <a:avLst/>
                </a:prstGeom>
              </p:spPr>
            </p:pic>
          </p:grp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65BF6697-53B0-2A3B-13B8-B22A35425186}"/>
                  </a:ext>
                </a:extLst>
              </p:cNvPr>
              <p:cNvGrpSpPr/>
              <p:nvPr/>
            </p:nvGrpSpPr>
            <p:grpSpPr>
              <a:xfrm>
                <a:off x="7246819" y="4564563"/>
                <a:ext cx="2218406" cy="2130136"/>
                <a:chOff x="7246819" y="4564563"/>
                <a:chExt cx="2218406" cy="2130136"/>
              </a:xfrm>
            </p:grpSpPr>
            <p:sp>
              <p:nvSpPr>
                <p:cNvPr id="95" name="타원 94">
                  <a:extLst>
                    <a:ext uri="{FF2B5EF4-FFF2-40B4-BE49-F238E27FC236}">
                      <a16:creationId xmlns:a16="http://schemas.microsoft.com/office/drawing/2014/main" id="{ED766F2B-A2B6-9721-E78D-7C34209B2941}"/>
                    </a:ext>
                  </a:extLst>
                </p:cNvPr>
                <p:cNvSpPr/>
                <p:nvPr/>
              </p:nvSpPr>
              <p:spPr>
                <a:xfrm>
                  <a:off x="7246819" y="6266884"/>
                  <a:ext cx="196982" cy="196982"/>
                </a:xfrm>
                <a:prstGeom prst="ellipse">
                  <a:avLst/>
                </a:prstGeom>
                <a:solidFill>
                  <a:srgbClr val="E28C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sz="1200" dirty="0">
                      <a:latin typeface="+mn-ea"/>
                    </a:rPr>
                    <a:t>4</a:t>
                  </a:r>
                  <a:endParaRPr kumimoji="1" lang="ko-Kore-KR" altLang="en-US" sz="1200" dirty="0">
                    <a:latin typeface="+mn-ea"/>
                  </a:endParaRPr>
                </a:p>
              </p:txBody>
            </p:sp>
            <p:grpSp>
              <p:nvGrpSpPr>
                <p:cNvPr id="23" name="그룹 22">
                  <a:extLst>
                    <a:ext uri="{FF2B5EF4-FFF2-40B4-BE49-F238E27FC236}">
                      <a16:creationId xmlns:a16="http://schemas.microsoft.com/office/drawing/2014/main" id="{5FCD1651-3A08-42CA-9F25-5CF48ABF8E97}"/>
                    </a:ext>
                  </a:extLst>
                </p:cNvPr>
                <p:cNvGrpSpPr/>
                <p:nvPr/>
              </p:nvGrpSpPr>
              <p:grpSpPr>
                <a:xfrm>
                  <a:off x="7327169" y="4564563"/>
                  <a:ext cx="2138056" cy="2130136"/>
                  <a:chOff x="7327169" y="4564563"/>
                  <a:chExt cx="2138056" cy="2130136"/>
                </a:xfrm>
              </p:grpSpPr>
              <p:sp>
                <p:nvSpPr>
                  <p:cNvPr id="87" name="모서리가 둥근 직사각형 86">
                    <a:extLst>
                      <a:ext uri="{FF2B5EF4-FFF2-40B4-BE49-F238E27FC236}">
                        <a16:creationId xmlns:a16="http://schemas.microsoft.com/office/drawing/2014/main" id="{030DC293-E976-6C57-1151-7BC5095BEAFD}"/>
                      </a:ext>
                    </a:extLst>
                  </p:cNvPr>
                  <p:cNvSpPr/>
                  <p:nvPr/>
                </p:nvSpPr>
                <p:spPr>
                  <a:xfrm>
                    <a:off x="7366085" y="4564563"/>
                    <a:ext cx="1801960" cy="1574983"/>
                  </a:xfrm>
                  <a:prstGeom prst="roundRect">
                    <a:avLst>
                      <a:gd name="adj" fmla="val 5182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F0CBD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5823E8BA-9264-6B7E-B60B-24ED5AB98C72}"/>
                      </a:ext>
                    </a:extLst>
                  </p:cNvPr>
                  <p:cNvSpPr txBox="1"/>
                  <p:nvPr/>
                </p:nvSpPr>
                <p:spPr>
                  <a:xfrm>
                    <a:off x="7327169" y="6233034"/>
                    <a:ext cx="2138056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ko-KR" altLang="en-US" sz="1200" spc="-133" dirty="0">
                        <a:solidFill>
                          <a:prstClr val="black"/>
                        </a:solidFill>
                      </a:rPr>
                      <a:t>허리는 펴고 무릎은 구부린 채로 다리 힘으로 들어올리기</a:t>
                    </a:r>
                    <a:endParaRPr lang="ko-Kore-KR" altLang="en-US" sz="1200" dirty="0"/>
                  </a:p>
                </p:txBody>
              </p:sp>
              <p:pic>
                <p:nvPicPr>
                  <p:cNvPr id="10" name="그림 9">
                    <a:extLst>
                      <a:ext uri="{FF2B5EF4-FFF2-40B4-BE49-F238E27FC236}">
                        <a16:creationId xmlns:a16="http://schemas.microsoft.com/office/drawing/2014/main" id="{43769FCD-8CF8-D192-F008-B64E8FB1DA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flipH="1">
                    <a:off x="7762443" y="4606132"/>
                    <a:ext cx="1028700" cy="1511300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685438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31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619149A-43FA-1BBD-D94D-A2BB193E2E68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55D2F8-A54D-B16F-8AED-4C10F53E93D8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>
                  <a:solidFill>
                    <a:srgbClr val="5175B2"/>
                  </a:solidFill>
                  <a:latin typeface="+mj-ea"/>
                  <a:ea typeface="+mj-ea"/>
                </a:rPr>
                <a:t>수공구 사용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DEEF52B9-4643-80D4-2166-F435312D6F8C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59007086-C1D7-222E-5DC7-7E1A3DD65418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58" name="모서리가 둥근 직사각형 57">
                  <a:extLst>
                    <a:ext uri="{FF2B5EF4-FFF2-40B4-BE49-F238E27FC236}">
                      <a16:creationId xmlns:a16="http://schemas.microsoft.com/office/drawing/2014/main" id="{B3C58DEF-FD9F-3476-FCC2-C23BB0BAF228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59" name="모서리가 둥근 직사각형 58">
                  <a:extLst>
                    <a:ext uri="{FF2B5EF4-FFF2-40B4-BE49-F238E27FC236}">
                      <a16:creationId xmlns:a16="http://schemas.microsoft.com/office/drawing/2014/main" id="{1E9A67B1-F860-E66C-2F6F-955C4025C18A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41E2A7-1479-6A27-0B4F-6336B7B1E45B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11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A925A3-5EB0-B25C-AE2D-01AE1E4AE041}"/>
              </a:ext>
            </a:extLst>
          </p:cNvPr>
          <p:cNvSpPr txBox="1"/>
          <p:nvPr/>
        </p:nvSpPr>
        <p:spPr>
          <a:xfrm>
            <a:off x="900089" y="1913955"/>
            <a:ext cx="8627692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spc="-133" dirty="0">
                <a:solidFill>
                  <a:prstClr val="black"/>
                </a:solidFill>
              </a:rPr>
              <a:t>  </a:t>
            </a:r>
            <a:r>
              <a:rPr lang="ko-KR" altLang="en-US" sz="1600" spc="-133" dirty="0"/>
              <a:t>망치</a:t>
            </a:r>
            <a:r>
              <a:rPr lang="en-US" altLang="ko-KR" sz="1600" spc="-133" dirty="0"/>
              <a:t>,</a:t>
            </a:r>
            <a:r>
              <a:rPr lang="ko-KR" altLang="en-US" sz="1600" spc="-133" dirty="0"/>
              <a:t> 스패너</a:t>
            </a:r>
            <a:r>
              <a:rPr lang="en-US" altLang="ko-KR" sz="1600" spc="-133" dirty="0"/>
              <a:t>,</a:t>
            </a:r>
            <a:r>
              <a:rPr lang="ko-KR" altLang="en-US" sz="1600" spc="-133" dirty="0"/>
              <a:t> 렌치</a:t>
            </a:r>
            <a:r>
              <a:rPr lang="en-US" altLang="ko-KR" sz="1600" spc="-133" dirty="0"/>
              <a:t>,</a:t>
            </a:r>
            <a:r>
              <a:rPr lang="ko-KR" altLang="en-US" sz="1600" spc="-133" dirty="0"/>
              <a:t> 줄</a:t>
            </a:r>
            <a:r>
              <a:rPr lang="en-US" altLang="ko-KR" sz="1600" spc="-133" dirty="0"/>
              <a:t>,</a:t>
            </a:r>
            <a:r>
              <a:rPr lang="ko-KR" altLang="en-US" sz="1600" spc="-133" dirty="0"/>
              <a:t> 드라이버 등을 총칭해 수공구라고 부름</a:t>
            </a:r>
            <a:endParaRPr lang="en-US" altLang="ko-KR" sz="1600" spc="-133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40D79C3-6255-9896-E237-D455501F2013}"/>
              </a:ext>
            </a:extLst>
          </p:cNvPr>
          <p:cNvGrpSpPr/>
          <p:nvPr/>
        </p:nvGrpSpPr>
        <p:grpSpPr>
          <a:xfrm>
            <a:off x="965959" y="2404872"/>
            <a:ext cx="8627692" cy="3895344"/>
            <a:chOff x="965959" y="2404872"/>
            <a:chExt cx="8627692" cy="389534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5321FD8-DCA3-D48A-6D6F-8CF985A8CB81}"/>
                </a:ext>
              </a:extLst>
            </p:cNvPr>
            <p:cNvGrpSpPr/>
            <p:nvPr/>
          </p:nvGrpSpPr>
          <p:grpSpPr>
            <a:xfrm>
              <a:off x="1069848" y="2404872"/>
              <a:ext cx="8375904" cy="3895344"/>
              <a:chOff x="1069848" y="2404872"/>
              <a:chExt cx="8375904" cy="3895344"/>
            </a:xfrm>
          </p:grpSpPr>
          <p:sp>
            <p:nvSpPr>
              <p:cNvPr id="4" name="모서리가 둥근 직사각형 3">
                <a:extLst>
                  <a:ext uri="{FF2B5EF4-FFF2-40B4-BE49-F238E27FC236}">
                    <a16:creationId xmlns:a16="http://schemas.microsoft.com/office/drawing/2014/main" id="{9053AEE9-6F3E-5372-F652-114A80FE8048}"/>
                  </a:ext>
                </a:extLst>
              </p:cNvPr>
              <p:cNvSpPr/>
              <p:nvPr/>
            </p:nvSpPr>
            <p:spPr>
              <a:xfrm>
                <a:off x="1069848" y="2404872"/>
                <a:ext cx="8375904" cy="3895344"/>
              </a:xfrm>
              <a:prstGeom prst="roundRect">
                <a:avLst>
                  <a:gd name="adj" fmla="val 3119"/>
                </a:avLst>
              </a:prstGeom>
              <a:solidFill>
                <a:schemeClr val="bg1"/>
              </a:solidFill>
              <a:ln w="19050">
                <a:solidFill>
                  <a:srgbClr val="5175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cxnSp>
            <p:nvCxnSpPr>
              <p:cNvPr id="8" name="직선 연결선[R] 7">
                <a:extLst>
                  <a:ext uri="{FF2B5EF4-FFF2-40B4-BE49-F238E27FC236}">
                    <a16:creationId xmlns:a16="http://schemas.microsoft.com/office/drawing/2014/main" id="{64FC5322-90B0-4E82-C9D3-76580B76D0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4097" y="3038611"/>
                <a:ext cx="7967407" cy="0"/>
              </a:xfrm>
              <a:prstGeom prst="line">
                <a:avLst/>
              </a:prstGeom>
              <a:ln w="19050">
                <a:solidFill>
                  <a:srgbClr val="5175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156156-B798-EF2C-0B3F-1BC4D5AE3686}"/>
                </a:ext>
              </a:extLst>
            </p:cNvPr>
            <p:cNvSpPr txBox="1"/>
            <p:nvPr/>
          </p:nvSpPr>
          <p:spPr>
            <a:xfrm>
              <a:off x="965959" y="3216515"/>
              <a:ext cx="8627692" cy="28655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60000">
                <a:lnSpc>
                  <a:spcPct val="15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latin typeface="+mn-ea"/>
                </a:rPr>
                <a:t>사용 전 반드시 점검하고</a:t>
              </a:r>
              <a:r>
                <a:rPr lang="en-US" altLang="ko-KR" sz="1600" spc="-133" dirty="0">
                  <a:latin typeface="+mn-ea"/>
                </a:rPr>
                <a:t>, </a:t>
              </a:r>
              <a:r>
                <a:rPr lang="ko-KR" altLang="en-US" sz="1600" spc="-133" dirty="0">
                  <a:latin typeface="+mn-ea"/>
                </a:rPr>
                <a:t>불완전한 것은 절대로 사용하지 말 것</a:t>
              </a:r>
              <a:endParaRPr lang="en-US" altLang="ko-KR" sz="1600" spc="-133" dirty="0">
                <a:latin typeface="+mn-ea"/>
              </a:endParaRPr>
            </a:p>
            <a:p>
              <a:pPr marL="360000">
                <a:lnSpc>
                  <a:spcPct val="15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latin typeface="+mn-ea"/>
                </a:rPr>
                <a:t>불량 수공구</a:t>
              </a:r>
              <a:r>
                <a:rPr lang="en-US" altLang="ko-KR" sz="1600" spc="-133" dirty="0">
                  <a:latin typeface="+mn-ea"/>
                </a:rPr>
                <a:t>(</a:t>
              </a:r>
              <a:r>
                <a:rPr lang="ko-KR" altLang="en-US" sz="1600" spc="-133" dirty="0">
                  <a:latin typeface="+mn-ea"/>
                </a:rPr>
                <a:t>공구 사용 도중 고장이 나거나 구부러지는 것</a:t>
              </a:r>
              <a:r>
                <a:rPr lang="en-US" altLang="ko-KR" sz="1600" spc="-133" dirty="0">
                  <a:latin typeface="+mn-ea"/>
                </a:rPr>
                <a:t>)</a:t>
              </a:r>
              <a:r>
                <a:rPr lang="ko-KR" altLang="en-US" sz="1600" spc="-133" dirty="0">
                  <a:latin typeface="+mn-ea"/>
                </a:rPr>
                <a:t>는 즉시 교체 </a:t>
              </a:r>
              <a:endParaRPr lang="en-US" altLang="ko-KR" sz="1600" spc="-133" dirty="0">
                <a:latin typeface="+mn-ea"/>
              </a:endParaRPr>
            </a:p>
            <a:p>
              <a:pPr marL="360000">
                <a:lnSpc>
                  <a:spcPct val="15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latin typeface="+mn-ea"/>
                </a:rPr>
                <a:t>공구는 일정한 장소에 두어 작업장</a:t>
              </a:r>
              <a:r>
                <a:rPr lang="ko-KR" altLang="en-US" sz="1600" spc="-133" baseline="0" dirty="0">
                  <a:latin typeface="+mn-ea"/>
                </a:rPr>
                <a:t>을 깨끗이 </a:t>
              </a:r>
              <a:r>
                <a:rPr lang="ko-KR" altLang="en-US" sz="1600" spc="-133" dirty="0">
                  <a:latin typeface="+mn-ea"/>
                </a:rPr>
                <a:t>할 것</a:t>
              </a:r>
              <a:endParaRPr lang="en-US" altLang="ko-KR" sz="1600" spc="-133" dirty="0">
                <a:latin typeface="+mn-ea"/>
              </a:endParaRPr>
            </a:p>
            <a:p>
              <a:pPr marL="360000">
                <a:lnSpc>
                  <a:spcPct val="15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latin typeface="+mn-ea"/>
                </a:rPr>
                <a:t>공구를 기계 위나 떨어지기 쉬운 장소에 두어서는 안됨</a:t>
              </a:r>
              <a:endParaRPr lang="en-US" altLang="ko-KR" sz="1600" spc="-133" dirty="0">
                <a:latin typeface="+mn-ea"/>
              </a:endParaRPr>
            </a:p>
            <a:p>
              <a:pPr marL="360000">
                <a:lnSpc>
                  <a:spcPct val="15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latin typeface="+mn-ea"/>
                </a:rPr>
                <a:t>수공구가 기름에 묻었을 때에는 깨끗하게 닦아서 보관</a:t>
              </a:r>
              <a:r>
                <a:rPr lang="en-US" altLang="ko-KR" sz="1600" spc="-133" dirty="0">
                  <a:latin typeface="+mn-ea"/>
                </a:rPr>
                <a:t>, </a:t>
              </a:r>
              <a:r>
                <a:rPr lang="ko-KR" altLang="en-US" sz="1600" spc="-133" dirty="0">
                  <a:latin typeface="+mn-ea"/>
                </a:rPr>
                <a:t>사용해야 함</a:t>
              </a:r>
              <a:endParaRPr lang="en-US" altLang="ko-KR" sz="1600" spc="-133" dirty="0">
                <a:latin typeface="+mn-ea"/>
              </a:endParaRPr>
            </a:p>
            <a:p>
              <a:pPr marL="360000">
                <a:lnSpc>
                  <a:spcPct val="15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latin typeface="+mn-ea"/>
                </a:rPr>
                <a:t>수공구에는 각각의 용도가 정해져 있으므로 용도에 맞는 올바른 공구를 사용</a:t>
              </a:r>
              <a:endParaRPr lang="en-US" altLang="ko-KR" sz="1600" spc="-133" dirty="0">
                <a:latin typeface="+mn-ea"/>
              </a:endParaRPr>
            </a:p>
            <a:p>
              <a:pPr marL="360000">
                <a:lnSpc>
                  <a:spcPct val="15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latin typeface="+mn-ea"/>
                </a:rPr>
                <a:t>공구를 사용하고 난 후 개수와 상태를 확인하고 정리 정돈</a:t>
              </a:r>
              <a:endParaRPr lang="en-US" altLang="ko-KR" sz="1600" spc="-133" dirty="0">
                <a:latin typeface="+mn-ea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9493BAD0-F36D-E65A-02DB-73A483E3180C}"/>
                </a:ext>
              </a:extLst>
            </p:cNvPr>
            <p:cNvGrpSpPr/>
            <p:nvPr/>
          </p:nvGrpSpPr>
          <p:grpSpPr>
            <a:xfrm>
              <a:off x="2591056" y="2514260"/>
              <a:ext cx="5377497" cy="436880"/>
              <a:chOff x="2559495" y="2514260"/>
              <a:chExt cx="5377497" cy="43688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842FB0-A63E-482D-6E14-327BF0B569D6}"/>
                  </a:ext>
                </a:extLst>
              </p:cNvPr>
              <p:cNvSpPr txBox="1"/>
              <p:nvPr/>
            </p:nvSpPr>
            <p:spPr>
              <a:xfrm>
                <a:off x="2962656" y="2577839"/>
                <a:ext cx="49743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1800" b="1" spc="-133" dirty="0">
                    <a:solidFill>
                      <a:srgbClr val="5175B2"/>
                    </a:solidFill>
                  </a:rPr>
                  <a:t>수공구에 의한 재해를 방지하기 위한 일반적인 사항</a:t>
                </a:r>
                <a:endParaRPr lang="ko-Kore-KR" altLang="en-US" dirty="0">
                  <a:solidFill>
                    <a:srgbClr val="5175B2"/>
                  </a:solidFill>
                </a:endParaRPr>
              </a:p>
            </p:txBody>
          </p:sp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8A8B375A-848E-01F0-FC41-905AC9CDD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59495" y="2514260"/>
                <a:ext cx="436880" cy="436880"/>
              </a:xfrm>
              <a:prstGeom prst="rect">
                <a:avLst/>
              </a:prstGeom>
            </p:spPr>
          </p:pic>
        </p:grp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8FC4FF3E-99A2-65D6-D5D9-BE1B6BB85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</a:blip>
            <a:stretch>
              <a:fillRect/>
            </a:stretch>
          </p:blipFill>
          <p:spPr>
            <a:xfrm>
              <a:off x="7911592" y="4380184"/>
              <a:ext cx="1420797" cy="1871294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6E74EB4-0C0E-FC13-C837-C99E7B6B2726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01B3881A-3835-5480-AE96-C4A576DADBE4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9" name="직각 삼각형[R] 28">
              <a:extLst>
                <a:ext uri="{FF2B5EF4-FFF2-40B4-BE49-F238E27FC236}">
                  <a16:creationId xmlns:a16="http://schemas.microsoft.com/office/drawing/2014/main" id="{53B571D5-D100-398F-FE41-2AE6E970370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30" name="직선 연결선[R] 29">
              <a:extLst>
                <a:ext uri="{FF2B5EF4-FFF2-40B4-BE49-F238E27FC236}">
                  <a16:creationId xmlns:a16="http://schemas.microsoft.com/office/drawing/2014/main" id="{2401F04C-CAAE-85A8-6BC5-2B3E55FCE021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E8B00B-41EB-25B0-027F-123061347E1B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16FC21-0C69-5886-CA64-67C61A8FEBCE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871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32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3E2F9F6-2AE3-2418-6750-D5FF2C89610B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55D2F8-A54D-B16F-8AED-4C10F53E93D8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화재예방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DEEF52B9-4643-80D4-2166-F435312D6F8C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59007086-C1D7-222E-5DC7-7E1A3DD65418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58" name="모서리가 둥근 직사각형 57">
                  <a:extLst>
                    <a:ext uri="{FF2B5EF4-FFF2-40B4-BE49-F238E27FC236}">
                      <a16:creationId xmlns:a16="http://schemas.microsoft.com/office/drawing/2014/main" id="{B3C58DEF-FD9F-3476-FCC2-C23BB0BAF228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59" name="모서리가 둥근 직사각형 58">
                  <a:extLst>
                    <a:ext uri="{FF2B5EF4-FFF2-40B4-BE49-F238E27FC236}">
                      <a16:creationId xmlns:a16="http://schemas.microsoft.com/office/drawing/2014/main" id="{1E9A67B1-F860-E66C-2F6F-955C4025C18A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541E2A7-1479-6A27-0B4F-6336B7B1E45B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12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AEA596-D25B-05F0-8E49-06289D2DE240}"/>
              </a:ext>
            </a:extLst>
          </p:cNvPr>
          <p:cNvSpPr txBox="1"/>
          <p:nvPr/>
        </p:nvSpPr>
        <p:spPr>
          <a:xfrm>
            <a:off x="900089" y="1822872"/>
            <a:ext cx="8627692" cy="1127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800" spc="-133" dirty="0">
                <a:solidFill>
                  <a:prstClr val="black"/>
                </a:solidFill>
              </a:rPr>
              <a:t>  </a:t>
            </a:r>
            <a:r>
              <a:rPr lang="ko-KR" altLang="en-US" sz="1600" spc="-133" dirty="0"/>
              <a:t>연소의</a:t>
            </a:r>
            <a:r>
              <a:rPr lang="ko-KR" altLang="en-US" sz="1600" spc="-133" dirty="0">
                <a:latin typeface="+mn-ea"/>
              </a:rPr>
              <a:t> </a:t>
            </a:r>
            <a:r>
              <a:rPr lang="en-US" altLang="ko-KR" sz="1600" spc="-133" dirty="0">
                <a:latin typeface="+mn-ea"/>
              </a:rPr>
              <a:t>3</a:t>
            </a:r>
            <a:r>
              <a:rPr lang="ko-KR" altLang="en-US" sz="1600" spc="-133" dirty="0"/>
              <a:t>요소 </a:t>
            </a:r>
            <a:r>
              <a:rPr lang="en-US" altLang="ko-KR" sz="1600" spc="-133" dirty="0">
                <a:latin typeface="+mn-ea"/>
              </a:rPr>
              <a:t>: </a:t>
            </a:r>
            <a:r>
              <a:rPr lang="ko-KR" altLang="en-US" sz="1600" spc="-133" dirty="0"/>
              <a:t>가연물</a:t>
            </a:r>
            <a:r>
              <a:rPr lang="en-US" altLang="ko-KR" sz="1600" spc="-133" dirty="0"/>
              <a:t>, </a:t>
            </a:r>
            <a:r>
              <a:rPr lang="ko-KR" altLang="en-US" sz="1600" spc="-133" dirty="0" err="1"/>
              <a:t>점화원</a:t>
            </a:r>
            <a:r>
              <a:rPr lang="en-US" altLang="ko-KR" sz="1600" spc="-133" dirty="0"/>
              <a:t>, </a:t>
            </a:r>
            <a:r>
              <a:rPr lang="ko-KR" altLang="en-US" sz="1600" spc="-133" dirty="0"/>
              <a:t>산소</a:t>
            </a:r>
            <a:endParaRPr lang="en-US" altLang="ko-KR" sz="1800" spc="-133" dirty="0"/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8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800" spc="-13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800" spc="-133" dirty="0"/>
              <a:t> </a:t>
            </a:r>
            <a:r>
              <a:rPr lang="ko-KR" altLang="en-US" sz="1600" spc="-133" dirty="0"/>
              <a:t>화재예방을 위해서는 </a:t>
            </a:r>
            <a:r>
              <a:rPr lang="en-US" altLang="ko-KR" sz="1600" spc="-133" dirty="0"/>
              <a:t>‘</a:t>
            </a:r>
            <a:r>
              <a:rPr lang="ko-KR" altLang="en-US" sz="1600" spc="-133" dirty="0"/>
              <a:t>연소의 </a:t>
            </a:r>
            <a:r>
              <a:rPr lang="en-US" altLang="ko-KR" sz="1600" spc="-133" dirty="0"/>
              <a:t>3</a:t>
            </a:r>
            <a:r>
              <a:rPr lang="ko-KR" altLang="en-US" sz="1600" spc="-133" dirty="0"/>
              <a:t>요소</a:t>
            </a:r>
            <a:r>
              <a:rPr lang="en-US" altLang="ko-KR" sz="1600" spc="-133" dirty="0"/>
              <a:t>’</a:t>
            </a:r>
            <a:r>
              <a:rPr lang="ko-KR" altLang="en-US" sz="1600" spc="-133" dirty="0"/>
              <a:t> 중 한 가지 이상을 제거</a:t>
            </a:r>
            <a:endParaRPr lang="en-US" altLang="ko-KR" sz="1800" spc="-133" dirty="0"/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8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spc="-133" dirty="0">
                <a:solidFill>
                  <a:prstClr val="black"/>
                </a:solidFill>
              </a:rPr>
              <a:t>  </a:t>
            </a:r>
            <a:r>
              <a:rPr lang="ko-KR" altLang="en-US" sz="1600" spc="-133" dirty="0"/>
              <a:t>다음의 사항을 준수하여 화재를 예방해야 함</a:t>
            </a:r>
            <a:endParaRPr lang="en-US" altLang="ko-KR" sz="1800" spc="-133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6D4C8BE-822F-27A9-A84B-095094643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988" y="1118941"/>
            <a:ext cx="2477589" cy="215961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0339290-53E9-3E07-E2CB-6D5612D31473}"/>
              </a:ext>
            </a:extLst>
          </p:cNvPr>
          <p:cNvGrpSpPr/>
          <p:nvPr/>
        </p:nvGrpSpPr>
        <p:grpSpPr>
          <a:xfrm>
            <a:off x="1053221" y="3225606"/>
            <a:ext cx="8127356" cy="3353425"/>
            <a:chOff x="1053221" y="3225606"/>
            <a:chExt cx="8127356" cy="3353425"/>
          </a:xfrm>
        </p:grpSpPr>
        <p:sp>
          <p:nvSpPr>
            <p:cNvPr id="30" name="모서리가 둥근 직사각형 29">
              <a:extLst>
                <a:ext uri="{FF2B5EF4-FFF2-40B4-BE49-F238E27FC236}">
                  <a16:creationId xmlns:a16="http://schemas.microsoft.com/office/drawing/2014/main" id="{A4F63D6E-4BBA-1890-3BE0-D8E3C64C0A55}"/>
                </a:ext>
              </a:extLst>
            </p:cNvPr>
            <p:cNvSpPr/>
            <p:nvPr/>
          </p:nvSpPr>
          <p:spPr>
            <a:xfrm>
              <a:off x="1135517" y="3393031"/>
              <a:ext cx="8045060" cy="3186000"/>
            </a:xfrm>
            <a:prstGeom prst="roundRect">
              <a:avLst>
                <a:gd name="adj" fmla="val 5310"/>
              </a:avLst>
            </a:prstGeom>
            <a:solidFill>
              <a:schemeClr val="bg1"/>
            </a:solidFill>
            <a:ln w="19050">
              <a:solidFill>
                <a:srgbClr val="E28C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29DA12-BF07-4271-6FBB-BA7A7C88BA77}"/>
                </a:ext>
              </a:extLst>
            </p:cNvPr>
            <p:cNvSpPr txBox="1"/>
            <p:nvPr/>
          </p:nvSpPr>
          <p:spPr>
            <a:xfrm>
              <a:off x="1372482" y="3658567"/>
              <a:ext cx="5891719" cy="1127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buClr>
                  <a:srgbClr val="0070C0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화기엄금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표시가 있는 장소에서는 화기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(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불 또는 불로 되는 것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)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사용금지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40000"/>
                </a:lnSpc>
                <a:buClr>
                  <a:srgbClr val="0070C0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작업 상 필요하더라도 관리자 허가 없이 화기 사용금지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40000"/>
                </a:lnSpc>
                <a:buClr>
                  <a:srgbClr val="0070C0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화재위험장소에는 점화원이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될만한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것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(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성냥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라이터 등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)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소지금지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D14F20-66F5-7536-C159-4FC4E1C579B8}"/>
                </a:ext>
              </a:extLst>
            </p:cNvPr>
            <p:cNvSpPr txBox="1"/>
            <p:nvPr/>
          </p:nvSpPr>
          <p:spPr>
            <a:xfrm>
              <a:off x="1372482" y="5352279"/>
              <a:ext cx="5891719" cy="10431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buClr>
                  <a:srgbClr val="0070C0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화기작업이 필요한 경우 반드시 정해진 책임자의 허가를 받음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40000"/>
                </a:lnSpc>
                <a:buClr>
                  <a:srgbClr val="0070C0"/>
                </a:buClr>
              </a:pP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화기작업 시 가연물이 있는 곳은 피하고 바람이 강한 때를 피해 작업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40000"/>
                </a:lnSpc>
                <a:buClr>
                  <a:srgbClr val="0070C0"/>
                </a:buClr>
              </a:pP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화기작업 후 주변을 정리하고 불이 꺼진 것을 확인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E1FC9D6D-1070-7CA0-1752-C01811BEE5C5}"/>
                </a:ext>
              </a:extLst>
            </p:cNvPr>
            <p:cNvGrpSpPr/>
            <p:nvPr/>
          </p:nvGrpSpPr>
          <p:grpSpPr>
            <a:xfrm>
              <a:off x="1053221" y="3225606"/>
              <a:ext cx="1433947" cy="343870"/>
              <a:chOff x="1053221" y="3225606"/>
              <a:chExt cx="1433947" cy="343870"/>
            </a:xfrm>
          </p:grpSpPr>
          <p:sp>
            <p:nvSpPr>
              <p:cNvPr id="23" name="자유형 22">
                <a:extLst>
                  <a:ext uri="{FF2B5EF4-FFF2-40B4-BE49-F238E27FC236}">
                    <a16:creationId xmlns:a16="http://schemas.microsoft.com/office/drawing/2014/main" id="{17C0FB59-AC3A-149D-65A0-7175F9C3CD3C}"/>
                  </a:ext>
                </a:extLst>
              </p:cNvPr>
              <p:cNvSpPr/>
              <p:nvPr/>
            </p:nvSpPr>
            <p:spPr>
              <a:xfrm>
                <a:off x="1053221" y="3225606"/>
                <a:ext cx="1433947" cy="336017"/>
              </a:xfrm>
              <a:custGeom>
                <a:avLst/>
                <a:gdLst>
                  <a:gd name="connsiteX0" fmla="*/ 71629 w 1907233"/>
                  <a:gd name="connsiteY0" fmla="*/ 0 h 429768"/>
                  <a:gd name="connsiteX1" fmla="*/ 343609 w 1907233"/>
                  <a:gd name="connsiteY1" fmla="*/ 0 h 429768"/>
                  <a:gd name="connsiteX2" fmla="*/ 1053792 w 1907233"/>
                  <a:gd name="connsiteY2" fmla="*/ 0 h 429768"/>
                  <a:gd name="connsiteX3" fmla="*/ 1674062 w 1907233"/>
                  <a:gd name="connsiteY3" fmla="*/ 0 h 429768"/>
                  <a:gd name="connsiteX4" fmla="*/ 1907233 w 1907233"/>
                  <a:gd name="connsiteY4" fmla="*/ 214884 h 429768"/>
                  <a:gd name="connsiteX5" fmla="*/ 1674062 w 1907233"/>
                  <a:gd name="connsiteY5" fmla="*/ 429768 h 429768"/>
                  <a:gd name="connsiteX6" fmla="*/ 1053792 w 1907233"/>
                  <a:gd name="connsiteY6" fmla="*/ 429768 h 429768"/>
                  <a:gd name="connsiteX7" fmla="*/ 343609 w 1907233"/>
                  <a:gd name="connsiteY7" fmla="*/ 429768 h 429768"/>
                  <a:gd name="connsiteX8" fmla="*/ 71629 w 1907233"/>
                  <a:gd name="connsiteY8" fmla="*/ 429768 h 429768"/>
                  <a:gd name="connsiteX9" fmla="*/ 0 w 1907233"/>
                  <a:gd name="connsiteY9" fmla="*/ 358139 h 429768"/>
                  <a:gd name="connsiteX10" fmla="*/ 0 w 1907233"/>
                  <a:gd name="connsiteY10" fmla="*/ 71629 h 429768"/>
                  <a:gd name="connsiteX11" fmla="*/ 71629 w 1907233"/>
                  <a:gd name="connsiteY11" fmla="*/ 0 h 42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7233" h="429768">
                    <a:moveTo>
                      <a:pt x="71629" y="0"/>
                    </a:moveTo>
                    <a:lnTo>
                      <a:pt x="343609" y="0"/>
                    </a:lnTo>
                    <a:lnTo>
                      <a:pt x="1053792" y="0"/>
                    </a:lnTo>
                    <a:lnTo>
                      <a:pt x="1674062" y="0"/>
                    </a:lnTo>
                    <a:lnTo>
                      <a:pt x="1907233" y="214884"/>
                    </a:lnTo>
                    <a:lnTo>
                      <a:pt x="1674062" y="429768"/>
                    </a:lnTo>
                    <a:lnTo>
                      <a:pt x="1053792" y="429768"/>
                    </a:lnTo>
                    <a:lnTo>
                      <a:pt x="343609" y="429768"/>
                    </a:lnTo>
                    <a:lnTo>
                      <a:pt x="71629" y="429768"/>
                    </a:lnTo>
                    <a:cubicBezTo>
                      <a:pt x="32069" y="429768"/>
                      <a:pt x="0" y="397699"/>
                      <a:pt x="0" y="358139"/>
                    </a:cubicBezTo>
                    <a:lnTo>
                      <a:pt x="0" y="71629"/>
                    </a:lnTo>
                    <a:cubicBezTo>
                      <a:pt x="0" y="32069"/>
                      <a:pt x="32069" y="0"/>
                      <a:pt x="71629" y="0"/>
                    </a:cubicBezTo>
                    <a:close/>
                  </a:path>
                </a:pathLst>
              </a:custGeom>
              <a:solidFill>
                <a:srgbClr val="FBEBED"/>
              </a:solidFill>
              <a:ln>
                <a:solidFill>
                  <a:srgbClr val="DD5F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ore-KR" altLang="en-US" sz="18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D5AFB2F-B51D-3AEC-528E-E83C579AB211}"/>
                  </a:ext>
                </a:extLst>
              </p:cNvPr>
              <p:cNvSpPr txBox="1"/>
              <p:nvPr/>
            </p:nvSpPr>
            <p:spPr>
              <a:xfrm>
                <a:off x="1071509" y="3230922"/>
                <a:ext cx="121571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ore-KR" sz="1600" spc="-133" dirty="0">
                    <a:latin typeface="+mn-ea"/>
                  </a:rPr>
                  <a:t>1</a:t>
                </a:r>
                <a:r>
                  <a:rPr lang="en-US" altLang="ko-KR" sz="1600" spc="-133" dirty="0">
                    <a:latin typeface="+mn-ea"/>
                  </a:rPr>
                  <a:t>.</a:t>
                </a:r>
                <a:r>
                  <a:rPr lang="ko-KR" altLang="en-US" sz="1600" spc="-133" dirty="0">
                    <a:latin typeface="+mn-ea"/>
                  </a:rPr>
                  <a:t> </a:t>
                </a:r>
                <a:r>
                  <a:rPr lang="ko-Kore-KR" altLang="en-US" sz="1600" spc="-133" dirty="0"/>
                  <a:t>화기엄금</a:t>
                </a:r>
                <a:endParaRPr lang="ko-Kore-KR" altLang="en-US" sz="1600" dirty="0"/>
              </a:p>
            </p:txBody>
          </p: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47F778B4-BD16-B2D0-6B8F-056899A158AB}"/>
                </a:ext>
              </a:extLst>
            </p:cNvPr>
            <p:cNvGrpSpPr/>
            <p:nvPr/>
          </p:nvGrpSpPr>
          <p:grpSpPr>
            <a:xfrm>
              <a:off x="1053221" y="4935534"/>
              <a:ext cx="1433947" cy="343870"/>
              <a:chOff x="1053221" y="4935534"/>
              <a:chExt cx="1433947" cy="343870"/>
            </a:xfrm>
          </p:grpSpPr>
          <p:sp>
            <p:nvSpPr>
              <p:cNvPr id="32" name="자유형 31">
                <a:extLst>
                  <a:ext uri="{FF2B5EF4-FFF2-40B4-BE49-F238E27FC236}">
                    <a16:creationId xmlns:a16="http://schemas.microsoft.com/office/drawing/2014/main" id="{A095ACD3-C844-D2AD-AF67-075325314B15}"/>
                  </a:ext>
                </a:extLst>
              </p:cNvPr>
              <p:cNvSpPr/>
              <p:nvPr/>
            </p:nvSpPr>
            <p:spPr>
              <a:xfrm>
                <a:off x="1053221" y="4935534"/>
                <a:ext cx="1433947" cy="336017"/>
              </a:xfrm>
              <a:custGeom>
                <a:avLst/>
                <a:gdLst>
                  <a:gd name="connsiteX0" fmla="*/ 71629 w 1907233"/>
                  <a:gd name="connsiteY0" fmla="*/ 0 h 429768"/>
                  <a:gd name="connsiteX1" fmla="*/ 343609 w 1907233"/>
                  <a:gd name="connsiteY1" fmla="*/ 0 h 429768"/>
                  <a:gd name="connsiteX2" fmla="*/ 1053792 w 1907233"/>
                  <a:gd name="connsiteY2" fmla="*/ 0 h 429768"/>
                  <a:gd name="connsiteX3" fmla="*/ 1674062 w 1907233"/>
                  <a:gd name="connsiteY3" fmla="*/ 0 h 429768"/>
                  <a:gd name="connsiteX4" fmla="*/ 1907233 w 1907233"/>
                  <a:gd name="connsiteY4" fmla="*/ 214884 h 429768"/>
                  <a:gd name="connsiteX5" fmla="*/ 1674062 w 1907233"/>
                  <a:gd name="connsiteY5" fmla="*/ 429768 h 429768"/>
                  <a:gd name="connsiteX6" fmla="*/ 1053792 w 1907233"/>
                  <a:gd name="connsiteY6" fmla="*/ 429768 h 429768"/>
                  <a:gd name="connsiteX7" fmla="*/ 343609 w 1907233"/>
                  <a:gd name="connsiteY7" fmla="*/ 429768 h 429768"/>
                  <a:gd name="connsiteX8" fmla="*/ 71629 w 1907233"/>
                  <a:gd name="connsiteY8" fmla="*/ 429768 h 429768"/>
                  <a:gd name="connsiteX9" fmla="*/ 0 w 1907233"/>
                  <a:gd name="connsiteY9" fmla="*/ 358139 h 429768"/>
                  <a:gd name="connsiteX10" fmla="*/ 0 w 1907233"/>
                  <a:gd name="connsiteY10" fmla="*/ 71629 h 429768"/>
                  <a:gd name="connsiteX11" fmla="*/ 71629 w 1907233"/>
                  <a:gd name="connsiteY11" fmla="*/ 0 h 42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7233" h="429768">
                    <a:moveTo>
                      <a:pt x="71629" y="0"/>
                    </a:moveTo>
                    <a:lnTo>
                      <a:pt x="343609" y="0"/>
                    </a:lnTo>
                    <a:lnTo>
                      <a:pt x="1053792" y="0"/>
                    </a:lnTo>
                    <a:lnTo>
                      <a:pt x="1674062" y="0"/>
                    </a:lnTo>
                    <a:lnTo>
                      <a:pt x="1907233" y="214884"/>
                    </a:lnTo>
                    <a:lnTo>
                      <a:pt x="1674062" y="429768"/>
                    </a:lnTo>
                    <a:lnTo>
                      <a:pt x="1053792" y="429768"/>
                    </a:lnTo>
                    <a:lnTo>
                      <a:pt x="343609" y="429768"/>
                    </a:lnTo>
                    <a:lnTo>
                      <a:pt x="71629" y="429768"/>
                    </a:lnTo>
                    <a:cubicBezTo>
                      <a:pt x="32069" y="429768"/>
                      <a:pt x="0" y="397699"/>
                      <a:pt x="0" y="358139"/>
                    </a:cubicBezTo>
                    <a:lnTo>
                      <a:pt x="0" y="71629"/>
                    </a:lnTo>
                    <a:cubicBezTo>
                      <a:pt x="0" y="32069"/>
                      <a:pt x="32069" y="0"/>
                      <a:pt x="71629" y="0"/>
                    </a:cubicBezTo>
                    <a:close/>
                  </a:path>
                </a:pathLst>
              </a:custGeom>
              <a:solidFill>
                <a:srgbClr val="FBEBED"/>
              </a:solidFill>
              <a:ln>
                <a:solidFill>
                  <a:srgbClr val="DD5F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ore-KR" altLang="en-US" sz="18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124887D-464F-ACAD-496C-0323F801DDE0}"/>
                  </a:ext>
                </a:extLst>
              </p:cNvPr>
              <p:cNvSpPr txBox="1"/>
              <p:nvPr/>
            </p:nvSpPr>
            <p:spPr>
              <a:xfrm>
                <a:off x="1071509" y="4940850"/>
                <a:ext cx="121571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600" spc="-133" dirty="0">
                    <a:latin typeface="+mn-ea"/>
                  </a:rPr>
                  <a:t>2.</a:t>
                </a:r>
                <a:r>
                  <a:rPr lang="ko-KR" altLang="en-US" sz="1600" spc="-133" dirty="0">
                    <a:latin typeface="+mn-ea"/>
                  </a:rPr>
                  <a:t> </a:t>
                </a:r>
                <a:r>
                  <a:rPr lang="ko-Kore-KR" altLang="en-US" sz="1600" spc="-133" dirty="0"/>
                  <a:t>화기작업</a:t>
                </a:r>
                <a:endParaRPr lang="ko-Kore-KR" altLang="en-US" sz="1600" dirty="0"/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31F25FC5-18BB-A1A8-0143-9192E0053718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3BCF0601-81C5-8AAC-727E-3D081708CECD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6" name="직각 삼각형[R] 35">
              <a:extLst>
                <a:ext uri="{FF2B5EF4-FFF2-40B4-BE49-F238E27FC236}">
                  <a16:creationId xmlns:a16="http://schemas.microsoft.com/office/drawing/2014/main" id="{D8FB0C72-82CA-683C-7728-4E39713176C2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37" name="직선 연결선[R] 36">
              <a:extLst>
                <a:ext uri="{FF2B5EF4-FFF2-40B4-BE49-F238E27FC236}">
                  <a16:creationId xmlns:a16="http://schemas.microsoft.com/office/drawing/2014/main" id="{0577036F-6453-5E62-F764-83FDFCCC1FB5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53F1F7-0144-25DC-64BC-674FE979667E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C157BE-3381-063D-765A-144FA89776F4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413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33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26EB58C-6E9D-0959-9F73-9B67396732C0}"/>
              </a:ext>
            </a:extLst>
          </p:cNvPr>
          <p:cNvGrpSpPr/>
          <p:nvPr/>
        </p:nvGrpSpPr>
        <p:grpSpPr>
          <a:xfrm>
            <a:off x="1053221" y="1268573"/>
            <a:ext cx="8127356" cy="5177936"/>
            <a:chOff x="1053221" y="1268573"/>
            <a:chExt cx="8127356" cy="5177936"/>
          </a:xfrm>
        </p:grpSpPr>
        <p:sp>
          <p:nvSpPr>
            <p:cNvPr id="2" name="모서리가 둥근 직사각형 1">
              <a:extLst>
                <a:ext uri="{FF2B5EF4-FFF2-40B4-BE49-F238E27FC236}">
                  <a16:creationId xmlns:a16="http://schemas.microsoft.com/office/drawing/2014/main" id="{CB13BD29-9174-AE66-3BCE-2C9A2B1E417F}"/>
                </a:ext>
              </a:extLst>
            </p:cNvPr>
            <p:cNvSpPr/>
            <p:nvPr/>
          </p:nvSpPr>
          <p:spPr>
            <a:xfrm>
              <a:off x="1135517" y="1436214"/>
              <a:ext cx="8045060" cy="5010295"/>
            </a:xfrm>
            <a:prstGeom prst="roundRect">
              <a:avLst>
                <a:gd name="adj" fmla="val 3302"/>
              </a:avLst>
            </a:prstGeom>
            <a:solidFill>
              <a:schemeClr val="bg1"/>
            </a:solidFill>
            <a:ln w="19050">
              <a:solidFill>
                <a:srgbClr val="E28C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0CB9DE27-26F6-4D01-59B5-1A49F19DD87D}"/>
                </a:ext>
              </a:extLst>
            </p:cNvPr>
            <p:cNvGrpSpPr/>
            <p:nvPr/>
          </p:nvGrpSpPr>
          <p:grpSpPr>
            <a:xfrm>
              <a:off x="1372482" y="1649019"/>
              <a:ext cx="7597782" cy="4600062"/>
              <a:chOff x="1372482" y="1649019"/>
              <a:chExt cx="7597782" cy="460006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925132-B7C4-AF42-10D3-A80E45DCB445}"/>
                  </a:ext>
                </a:extLst>
              </p:cNvPr>
              <p:cNvSpPr txBox="1"/>
              <p:nvPr/>
            </p:nvSpPr>
            <p:spPr>
              <a:xfrm>
                <a:off x="1372482" y="1649019"/>
                <a:ext cx="5891719" cy="1430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 기름이 묻은 걸레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톱밥 등은 자연발화 가능성이 있으므로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z="1600" spc="-133" dirty="0">
                    <a:solidFill>
                      <a:prstClr val="black"/>
                    </a:solidFill>
                  </a:rPr>
                  <a:t> -&gt;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반드시 지정 용기에 넣고 뚜껑을 덮어 보관해야 함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대패 톱밥 등 연소하기 쉬운 것은 정해진 장소에 보관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타는 냄새나 연기 등 화재위험 감지 시 즉시 보고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749BBA-DAAC-7CA8-BD29-C4FE2D672948}"/>
                  </a:ext>
                </a:extLst>
              </p:cNvPr>
              <p:cNvSpPr txBox="1"/>
              <p:nvPr/>
            </p:nvSpPr>
            <p:spPr>
              <a:xfrm>
                <a:off x="1372482" y="3571356"/>
                <a:ext cx="6820542" cy="10431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 작업자는 소화기가 놓인 장소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(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위치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)</a:t>
                </a:r>
                <a:r>
                  <a:rPr lang="ko-KR" altLang="en-US" sz="1600" spc="-133" dirty="0" err="1">
                    <a:solidFill>
                      <a:prstClr val="black"/>
                    </a:solidFill>
                  </a:rPr>
                  <a:t>를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인지하고 작업해야 함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ko-KR" altLang="en-US" sz="1400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소화기재는 정해진 장소에서 임의로 옮기지 않으며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소화기구 주위 정리정돈 실시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400" spc="-133" dirty="0">
                    <a:solidFill>
                      <a:prstClr val="black"/>
                    </a:solidFill>
                  </a:rPr>
                  <a:t> 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대피로를 확보하고 근로자 대피를 유도하는 화재감시자 지정 및 배치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475880-3B3C-F4AE-3081-5947A2C90CE1}"/>
                  </a:ext>
                </a:extLst>
              </p:cNvPr>
              <p:cNvSpPr txBox="1"/>
              <p:nvPr/>
            </p:nvSpPr>
            <p:spPr>
              <a:xfrm>
                <a:off x="1372482" y="5205910"/>
                <a:ext cx="7597782" cy="10431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 화재 시 경보설비를 작동시키고 큰 소리로 알려야 함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.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절대 혼자서 불을 </a:t>
                </a:r>
                <a:r>
                  <a:rPr lang="ko-KR" altLang="en-US" sz="1600" spc="-133" dirty="0" err="1">
                    <a:solidFill>
                      <a:prstClr val="black"/>
                    </a:solidFill>
                  </a:rPr>
                  <a:t>끄려고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 해서는 안됨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ko-KR" altLang="en-US" sz="1400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화재 보고는 가장 신속하게 하며 비상조치 계획을 준수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0070C0"/>
                  </a:buClr>
                </a:pPr>
                <a:r>
                  <a:rPr lang="en-US" altLang="ko-KR" sz="16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ko-KR" altLang="en-US" sz="1400" spc="-133" dirty="0">
                    <a:solidFill>
                      <a:prstClr val="black"/>
                    </a:solidFill>
                  </a:rPr>
                  <a:t> 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감전 방지를 위해 즉시 부근의 전원 스위치를 끔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7BAED63E-86A4-AC11-2037-B419919CEA02}"/>
                </a:ext>
              </a:extLst>
            </p:cNvPr>
            <p:cNvGrpSpPr/>
            <p:nvPr/>
          </p:nvGrpSpPr>
          <p:grpSpPr>
            <a:xfrm>
              <a:off x="1053221" y="1268573"/>
              <a:ext cx="1433947" cy="3868097"/>
              <a:chOff x="1053221" y="1268573"/>
              <a:chExt cx="1433947" cy="3868097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05CAF6CF-DDBC-750D-F1D7-80CDF74443DD}"/>
                  </a:ext>
                </a:extLst>
              </p:cNvPr>
              <p:cNvGrpSpPr/>
              <p:nvPr/>
            </p:nvGrpSpPr>
            <p:grpSpPr>
              <a:xfrm>
                <a:off x="1053221" y="1268573"/>
                <a:ext cx="1433947" cy="343870"/>
                <a:chOff x="1053221" y="1268573"/>
                <a:chExt cx="1433947" cy="343870"/>
              </a:xfrm>
            </p:grpSpPr>
            <p:sp>
              <p:nvSpPr>
                <p:cNvPr id="13" name="자유형 12">
                  <a:extLst>
                    <a:ext uri="{FF2B5EF4-FFF2-40B4-BE49-F238E27FC236}">
                      <a16:creationId xmlns:a16="http://schemas.microsoft.com/office/drawing/2014/main" id="{E2303CB2-EC13-DCA8-8253-C171D6C75133}"/>
                    </a:ext>
                  </a:extLst>
                </p:cNvPr>
                <p:cNvSpPr/>
                <p:nvPr/>
              </p:nvSpPr>
              <p:spPr>
                <a:xfrm>
                  <a:off x="1053221" y="1268573"/>
                  <a:ext cx="1433947" cy="336017"/>
                </a:xfrm>
                <a:custGeom>
                  <a:avLst/>
                  <a:gdLst>
                    <a:gd name="connsiteX0" fmla="*/ 71629 w 1907233"/>
                    <a:gd name="connsiteY0" fmla="*/ 0 h 429768"/>
                    <a:gd name="connsiteX1" fmla="*/ 343609 w 1907233"/>
                    <a:gd name="connsiteY1" fmla="*/ 0 h 429768"/>
                    <a:gd name="connsiteX2" fmla="*/ 1053792 w 1907233"/>
                    <a:gd name="connsiteY2" fmla="*/ 0 h 429768"/>
                    <a:gd name="connsiteX3" fmla="*/ 1674062 w 1907233"/>
                    <a:gd name="connsiteY3" fmla="*/ 0 h 429768"/>
                    <a:gd name="connsiteX4" fmla="*/ 1907233 w 1907233"/>
                    <a:gd name="connsiteY4" fmla="*/ 214884 h 429768"/>
                    <a:gd name="connsiteX5" fmla="*/ 1674062 w 1907233"/>
                    <a:gd name="connsiteY5" fmla="*/ 429768 h 429768"/>
                    <a:gd name="connsiteX6" fmla="*/ 1053792 w 1907233"/>
                    <a:gd name="connsiteY6" fmla="*/ 429768 h 429768"/>
                    <a:gd name="connsiteX7" fmla="*/ 343609 w 1907233"/>
                    <a:gd name="connsiteY7" fmla="*/ 429768 h 429768"/>
                    <a:gd name="connsiteX8" fmla="*/ 71629 w 1907233"/>
                    <a:gd name="connsiteY8" fmla="*/ 429768 h 429768"/>
                    <a:gd name="connsiteX9" fmla="*/ 0 w 1907233"/>
                    <a:gd name="connsiteY9" fmla="*/ 358139 h 429768"/>
                    <a:gd name="connsiteX10" fmla="*/ 0 w 1907233"/>
                    <a:gd name="connsiteY10" fmla="*/ 71629 h 429768"/>
                    <a:gd name="connsiteX11" fmla="*/ 71629 w 1907233"/>
                    <a:gd name="connsiteY11" fmla="*/ 0 h 42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07233" h="429768">
                      <a:moveTo>
                        <a:pt x="71629" y="0"/>
                      </a:moveTo>
                      <a:lnTo>
                        <a:pt x="343609" y="0"/>
                      </a:lnTo>
                      <a:lnTo>
                        <a:pt x="1053792" y="0"/>
                      </a:lnTo>
                      <a:lnTo>
                        <a:pt x="1674062" y="0"/>
                      </a:lnTo>
                      <a:lnTo>
                        <a:pt x="1907233" y="214884"/>
                      </a:lnTo>
                      <a:lnTo>
                        <a:pt x="1674062" y="429768"/>
                      </a:lnTo>
                      <a:lnTo>
                        <a:pt x="1053792" y="429768"/>
                      </a:lnTo>
                      <a:lnTo>
                        <a:pt x="343609" y="429768"/>
                      </a:lnTo>
                      <a:lnTo>
                        <a:pt x="71629" y="429768"/>
                      </a:lnTo>
                      <a:cubicBezTo>
                        <a:pt x="32069" y="429768"/>
                        <a:pt x="0" y="397699"/>
                        <a:pt x="0" y="358139"/>
                      </a:cubicBezTo>
                      <a:lnTo>
                        <a:pt x="0" y="71629"/>
                      </a:lnTo>
                      <a:cubicBezTo>
                        <a:pt x="0" y="32069"/>
                        <a:pt x="32069" y="0"/>
                        <a:pt x="71629" y="0"/>
                      </a:cubicBezTo>
                      <a:close/>
                    </a:path>
                  </a:pathLst>
                </a:custGeom>
                <a:solidFill>
                  <a:srgbClr val="FBEBED"/>
                </a:solidFill>
                <a:ln>
                  <a:solidFill>
                    <a:srgbClr val="DD5F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ore-KR" altLang="en-US" sz="18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1315B1-CBF3-68B1-1D23-C9D25FC26E60}"/>
                    </a:ext>
                  </a:extLst>
                </p:cNvPr>
                <p:cNvSpPr txBox="1"/>
                <p:nvPr/>
              </p:nvSpPr>
              <p:spPr>
                <a:xfrm>
                  <a:off x="1071509" y="1273889"/>
                  <a:ext cx="121571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600" spc="-133" dirty="0">
                      <a:latin typeface="+mn-ea"/>
                    </a:rPr>
                    <a:t>3.</a:t>
                  </a:r>
                  <a:r>
                    <a:rPr lang="ko-KR" altLang="en-US" sz="1600" spc="-133" dirty="0">
                      <a:latin typeface="+mn-ea"/>
                    </a:rPr>
                    <a:t> </a:t>
                  </a:r>
                  <a:r>
                    <a:rPr lang="ko-Kore-KR" altLang="en-US" sz="1600" spc="-133" dirty="0"/>
                    <a:t>기타사항</a:t>
                  </a:r>
                  <a:endParaRPr lang="ko-Kore-KR" altLang="en-US" sz="1600" dirty="0"/>
                </a:p>
              </p:txBody>
            </p:sp>
          </p:grp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4BE2270A-F94C-9284-CAD1-0535B52B8179}"/>
                  </a:ext>
                </a:extLst>
              </p:cNvPr>
              <p:cNvGrpSpPr/>
              <p:nvPr/>
            </p:nvGrpSpPr>
            <p:grpSpPr>
              <a:xfrm>
                <a:off x="1053221" y="3181826"/>
                <a:ext cx="1433947" cy="343870"/>
                <a:chOff x="1053221" y="3181826"/>
                <a:chExt cx="1433947" cy="343870"/>
              </a:xfrm>
            </p:grpSpPr>
            <p:sp>
              <p:nvSpPr>
                <p:cNvPr id="15" name="자유형 14">
                  <a:extLst>
                    <a:ext uri="{FF2B5EF4-FFF2-40B4-BE49-F238E27FC236}">
                      <a16:creationId xmlns:a16="http://schemas.microsoft.com/office/drawing/2014/main" id="{C20CE8EC-8455-A4CB-3CAB-0A14A156E1C5}"/>
                    </a:ext>
                  </a:extLst>
                </p:cNvPr>
                <p:cNvSpPr/>
                <p:nvPr/>
              </p:nvSpPr>
              <p:spPr>
                <a:xfrm>
                  <a:off x="1053221" y="3181826"/>
                  <a:ext cx="1433947" cy="336017"/>
                </a:xfrm>
                <a:custGeom>
                  <a:avLst/>
                  <a:gdLst>
                    <a:gd name="connsiteX0" fmla="*/ 71629 w 1907233"/>
                    <a:gd name="connsiteY0" fmla="*/ 0 h 429768"/>
                    <a:gd name="connsiteX1" fmla="*/ 343609 w 1907233"/>
                    <a:gd name="connsiteY1" fmla="*/ 0 h 429768"/>
                    <a:gd name="connsiteX2" fmla="*/ 1053792 w 1907233"/>
                    <a:gd name="connsiteY2" fmla="*/ 0 h 429768"/>
                    <a:gd name="connsiteX3" fmla="*/ 1674062 w 1907233"/>
                    <a:gd name="connsiteY3" fmla="*/ 0 h 429768"/>
                    <a:gd name="connsiteX4" fmla="*/ 1907233 w 1907233"/>
                    <a:gd name="connsiteY4" fmla="*/ 214884 h 429768"/>
                    <a:gd name="connsiteX5" fmla="*/ 1674062 w 1907233"/>
                    <a:gd name="connsiteY5" fmla="*/ 429768 h 429768"/>
                    <a:gd name="connsiteX6" fmla="*/ 1053792 w 1907233"/>
                    <a:gd name="connsiteY6" fmla="*/ 429768 h 429768"/>
                    <a:gd name="connsiteX7" fmla="*/ 343609 w 1907233"/>
                    <a:gd name="connsiteY7" fmla="*/ 429768 h 429768"/>
                    <a:gd name="connsiteX8" fmla="*/ 71629 w 1907233"/>
                    <a:gd name="connsiteY8" fmla="*/ 429768 h 429768"/>
                    <a:gd name="connsiteX9" fmla="*/ 0 w 1907233"/>
                    <a:gd name="connsiteY9" fmla="*/ 358139 h 429768"/>
                    <a:gd name="connsiteX10" fmla="*/ 0 w 1907233"/>
                    <a:gd name="connsiteY10" fmla="*/ 71629 h 429768"/>
                    <a:gd name="connsiteX11" fmla="*/ 71629 w 1907233"/>
                    <a:gd name="connsiteY11" fmla="*/ 0 h 42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07233" h="429768">
                      <a:moveTo>
                        <a:pt x="71629" y="0"/>
                      </a:moveTo>
                      <a:lnTo>
                        <a:pt x="343609" y="0"/>
                      </a:lnTo>
                      <a:lnTo>
                        <a:pt x="1053792" y="0"/>
                      </a:lnTo>
                      <a:lnTo>
                        <a:pt x="1674062" y="0"/>
                      </a:lnTo>
                      <a:lnTo>
                        <a:pt x="1907233" y="214884"/>
                      </a:lnTo>
                      <a:lnTo>
                        <a:pt x="1674062" y="429768"/>
                      </a:lnTo>
                      <a:lnTo>
                        <a:pt x="1053792" y="429768"/>
                      </a:lnTo>
                      <a:lnTo>
                        <a:pt x="343609" y="429768"/>
                      </a:lnTo>
                      <a:lnTo>
                        <a:pt x="71629" y="429768"/>
                      </a:lnTo>
                      <a:cubicBezTo>
                        <a:pt x="32069" y="429768"/>
                        <a:pt x="0" y="397699"/>
                        <a:pt x="0" y="358139"/>
                      </a:cubicBezTo>
                      <a:lnTo>
                        <a:pt x="0" y="71629"/>
                      </a:lnTo>
                      <a:cubicBezTo>
                        <a:pt x="0" y="32069"/>
                        <a:pt x="32069" y="0"/>
                        <a:pt x="71629" y="0"/>
                      </a:cubicBezTo>
                      <a:close/>
                    </a:path>
                  </a:pathLst>
                </a:custGeom>
                <a:solidFill>
                  <a:srgbClr val="FBEBED"/>
                </a:solidFill>
                <a:ln>
                  <a:solidFill>
                    <a:srgbClr val="DD5F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ore-KR" altLang="en-US" sz="18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9483158-9053-74CD-73C3-041787BEEF49}"/>
                    </a:ext>
                  </a:extLst>
                </p:cNvPr>
                <p:cNvSpPr txBox="1"/>
                <p:nvPr/>
              </p:nvSpPr>
              <p:spPr>
                <a:xfrm>
                  <a:off x="1071509" y="3187142"/>
                  <a:ext cx="121571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600" spc="-133" dirty="0">
                      <a:latin typeface="+mn-ea"/>
                    </a:rPr>
                    <a:t>4.</a:t>
                  </a:r>
                  <a:r>
                    <a:rPr lang="ko-KR" altLang="en-US" sz="1600" spc="-133" dirty="0">
                      <a:latin typeface="+mn-ea"/>
                    </a:rPr>
                    <a:t> </a:t>
                  </a:r>
                  <a:r>
                    <a:rPr lang="ko-Kore-KR" altLang="en-US" sz="1600" spc="-133" dirty="0">
                      <a:latin typeface="+mn-ea"/>
                    </a:rPr>
                    <a:t>소화설비</a:t>
                  </a:r>
                  <a:endParaRPr lang="ko-Kore-KR" altLang="en-US" sz="1600" dirty="0"/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DBE9FDF0-5740-D6EC-31BA-BD6479712D48}"/>
                  </a:ext>
                </a:extLst>
              </p:cNvPr>
              <p:cNvGrpSpPr/>
              <p:nvPr/>
            </p:nvGrpSpPr>
            <p:grpSpPr>
              <a:xfrm>
                <a:off x="1053221" y="4792800"/>
                <a:ext cx="1433947" cy="343870"/>
                <a:chOff x="1053221" y="4792800"/>
                <a:chExt cx="1433947" cy="343870"/>
              </a:xfrm>
            </p:grpSpPr>
            <p:sp>
              <p:nvSpPr>
                <p:cNvPr id="18" name="자유형 17">
                  <a:extLst>
                    <a:ext uri="{FF2B5EF4-FFF2-40B4-BE49-F238E27FC236}">
                      <a16:creationId xmlns:a16="http://schemas.microsoft.com/office/drawing/2014/main" id="{20B0E077-2374-F869-876B-522F0A46C30E}"/>
                    </a:ext>
                  </a:extLst>
                </p:cNvPr>
                <p:cNvSpPr/>
                <p:nvPr/>
              </p:nvSpPr>
              <p:spPr>
                <a:xfrm>
                  <a:off x="1053221" y="4792800"/>
                  <a:ext cx="1433947" cy="336017"/>
                </a:xfrm>
                <a:custGeom>
                  <a:avLst/>
                  <a:gdLst>
                    <a:gd name="connsiteX0" fmla="*/ 71629 w 1907233"/>
                    <a:gd name="connsiteY0" fmla="*/ 0 h 429768"/>
                    <a:gd name="connsiteX1" fmla="*/ 343609 w 1907233"/>
                    <a:gd name="connsiteY1" fmla="*/ 0 h 429768"/>
                    <a:gd name="connsiteX2" fmla="*/ 1053792 w 1907233"/>
                    <a:gd name="connsiteY2" fmla="*/ 0 h 429768"/>
                    <a:gd name="connsiteX3" fmla="*/ 1674062 w 1907233"/>
                    <a:gd name="connsiteY3" fmla="*/ 0 h 429768"/>
                    <a:gd name="connsiteX4" fmla="*/ 1907233 w 1907233"/>
                    <a:gd name="connsiteY4" fmla="*/ 214884 h 429768"/>
                    <a:gd name="connsiteX5" fmla="*/ 1674062 w 1907233"/>
                    <a:gd name="connsiteY5" fmla="*/ 429768 h 429768"/>
                    <a:gd name="connsiteX6" fmla="*/ 1053792 w 1907233"/>
                    <a:gd name="connsiteY6" fmla="*/ 429768 h 429768"/>
                    <a:gd name="connsiteX7" fmla="*/ 343609 w 1907233"/>
                    <a:gd name="connsiteY7" fmla="*/ 429768 h 429768"/>
                    <a:gd name="connsiteX8" fmla="*/ 71629 w 1907233"/>
                    <a:gd name="connsiteY8" fmla="*/ 429768 h 429768"/>
                    <a:gd name="connsiteX9" fmla="*/ 0 w 1907233"/>
                    <a:gd name="connsiteY9" fmla="*/ 358139 h 429768"/>
                    <a:gd name="connsiteX10" fmla="*/ 0 w 1907233"/>
                    <a:gd name="connsiteY10" fmla="*/ 71629 h 429768"/>
                    <a:gd name="connsiteX11" fmla="*/ 71629 w 1907233"/>
                    <a:gd name="connsiteY11" fmla="*/ 0 h 42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07233" h="429768">
                      <a:moveTo>
                        <a:pt x="71629" y="0"/>
                      </a:moveTo>
                      <a:lnTo>
                        <a:pt x="343609" y="0"/>
                      </a:lnTo>
                      <a:lnTo>
                        <a:pt x="1053792" y="0"/>
                      </a:lnTo>
                      <a:lnTo>
                        <a:pt x="1674062" y="0"/>
                      </a:lnTo>
                      <a:lnTo>
                        <a:pt x="1907233" y="214884"/>
                      </a:lnTo>
                      <a:lnTo>
                        <a:pt x="1674062" y="429768"/>
                      </a:lnTo>
                      <a:lnTo>
                        <a:pt x="1053792" y="429768"/>
                      </a:lnTo>
                      <a:lnTo>
                        <a:pt x="343609" y="429768"/>
                      </a:lnTo>
                      <a:lnTo>
                        <a:pt x="71629" y="429768"/>
                      </a:lnTo>
                      <a:cubicBezTo>
                        <a:pt x="32069" y="429768"/>
                        <a:pt x="0" y="397699"/>
                        <a:pt x="0" y="358139"/>
                      </a:cubicBezTo>
                      <a:lnTo>
                        <a:pt x="0" y="71629"/>
                      </a:lnTo>
                      <a:cubicBezTo>
                        <a:pt x="0" y="32069"/>
                        <a:pt x="32069" y="0"/>
                        <a:pt x="71629" y="0"/>
                      </a:cubicBezTo>
                      <a:close/>
                    </a:path>
                  </a:pathLst>
                </a:custGeom>
                <a:solidFill>
                  <a:srgbClr val="FBEBED"/>
                </a:solidFill>
                <a:ln>
                  <a:solidFill>
                    <a:srgbClr val="DD5F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ore-KR" altLang="en-US" sz="18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591AED2-B81F-9390-5775-7336CA0E4A88}"/>
                    </a:ext>
                  </a:extLst>
                </p:cNvPr>
                <p:cNvSpPr txBox="1"/>
                <p:nvPr/>
              </p:nvSpPr>
              <p:spPr>
                <a:xfrm>
                  <a:off x="1071509" y="4798116"/>
                  <a:ext cx="135165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600" spc="-133" dirty="0">
                      <a:latin typeface="+mn-ea"/>
                    </a:rPr>
                    <a:t>5.</a:t>
                  </a:r>
                  <a:r>
                    <a:rPr lang="ko-KR" altLang="en-US" sz="1600" spc="-133" dirty="0">
                      <a:latin typeface="+mn-ea"/>
                    </a:rPr>
                    <a:t> </a:t>
                  </a:r>
                  <a:r>
                    <a:rPr lang="ko-Kore-KR" altLang="en-US" sz="1600" spc="-133" dirty="0">
                      <a:latin typeface="+mn-ea"/>
                    </a:rPr>
                    <a:t>불이</a:t>
                  </a:r>
                  <a:r>
                    <a:rPr lang="ko-KR" altLang="en-US" sz="1600" spc="-133" dirty="0">
                      <a:latin typeface="+mn-ea"/>
                    </a:rPr>
                    <a:t> </a:t>
                  </a:r>
                  <a:r>
                    <a:rPr lang="ko-KR" altLang="en-US" sz="1600" spc="-133" dirty="0" err="1">
                      <a:latin typeface="+mn-ea"/>
                    </a:rPr>
                    <a:t>났을때</a:t>
                  </a:r>
                  <a:endParaRPr lang="ko-Kore-KR" altLang="en-US" sz="1600" dirty="0"/>
                </a:p>
              </p:txBody>
            </p:sp>
          </p:grp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69BCE3A-CE5B-741E-EA81-BB960B764AD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D484A73B-134B-B7CF-73BA-F9C4070CE0F2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1" name="직각 삼각형[R] 30">
              <a:extLst>
                <a:ext uri="{FF2B5EF4-FFF2-40B4-BE49-F238E27FC236}">
                  <a16:creationId xmlns:a16="http://schemas.microsoft.com/office/drawing/2014/main" id="{9EE5EC9C-F453-B99E-B84A-90DDC2E28BF3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32" name="직선 연결선[R] 31">
              <a:extLst>
                <a:ext uri="{FF2B5EF4-FFF2-40B4-BE49-F238E27FC236}">
                  <a16:creationId xmlns:a16="http://schemas.microsoft.com/office/drawing/2014/main" id="{E8150DB4-8178-DC11-656C-67A6ACD98023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8695EE-CF77-320F-6DBD-1BA9AB6C181F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516F4E-9D6C-7D98-0187-8E353A50BC36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237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34</a:t>
            </a:r>
            <a:endParaRPr kumimoji="1" lang="ko-Kore-KR" altLang="en-US" sz="850" dirty="0">
              <a:latin typeface="+mn-ea"/>
            </a:endParaRP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C9BC68FD-751D-6DB9-E772-45BEC39ECF3A}"/>
              </a:ext>
            </a:extLst>
          </p:cNvPr>
          <p:cNvSpPr/>
          <p:nvPr/>
        </p:nvSpPr>
        <p:spPr>
          <a:xfrm>
            <a:off x="941241" y="1234694"/>
            <a:ext cx="2489576" cy="357477"/>
          </a:xfrm>
          <a:prstGeom prst="roundRect">
            <a:avLst/>
          </a:prstGeom>
          <a:solidFill>
            <a:srgbClr val="517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3558" indent="-383558" algn="ctr">
              <a:lnSpc>
                <a:spcPts val="2400"/>
              </a:lnSpc>
              <a:spcAft>
                <a:spcPts val="799"/>
              </a:spcAft>
            </a:pPr>
            <a:r>
              <a:rPr lang="ko-KR" altLang="en-US" b="1" spc="-133" dirty="0">
                <a:solidFill>
                  <a:schemeClr val="bg1"/>
                </a:solidFill>
                <a:latin typeface="+mn-ea"/>
              </a:rPr>
              <a:t>올바른 소화기 사용법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06C67E0-0EC7-E364-2439-FC15AAA59C3A}"/>
              </a:ext>
            </a:extLst>
          </p:cNvPr>
          <p:cNvGrpSpPr/>
          <p:nvPr/>
        </p:nvGrpSpPr>
        <p:grpSpPr>
          <a:xfrm>
            <a:off x="941238" y="1748680"/>
            <a:ext cx="8023524" cy="4811497"/>
            <a:chOff x="941238" y="1748680"/>
            <a:chExt cx="8023524" cy="4811497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C9BBAA77-7C21-87AA-0946-D610D9755BF0}"/>
                </a:ext>
              </a:extLst>
            </p:cNvPr>
            <p:cNvGrpSpPr/>
            <p:nvPr/>
          </p:nvGrpSpPr>
          <p:grpSpPr>
            <a:xfrm>
              <a:off x="941240" y="1748680"/>
              <a:ext cx="3658192" cy="2267137"/>
              <a:chOff x="941240" y="1748680"/>
              <a:chExt cx="3658192" cy="2267137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DB5ABE14-84C8-02EF-327C-7CCAD4D7425C}"/>
                  </a:ext>
                </a:extLst>
              </p:cNvPr>
              <p:cNvGrpSpPr/>
              <p:nvPr/>
            </p:nvGrpSpPr>
            <p:grpSpPr>
              <a:xfrm>
                <a:off x="941240" y="1748680"/>
                <a:ext cx="3658192" cy="2082090"/>
                <a:chOff x="941240" y="1748680"/>
                <a:chExt cx="3658192" cy="2082090"/>
              </a:xfrm>
            </p:grpSpPr>
            <p:grpSp>
              <p:nvGrpSpPr>
                <p:cNvPr id="2" name="그룹 1">
                  <a:extLst>
                    <a:ext uri="{FF2B5EF4-FFF2-40B4-BE49-F238E27FC236}">
                      <a16:creationId xmlns:a16="http://schemas.microsoft.com/office/drawing/2014/main" id="{2B0A4AB1-8CA9-C8E7-A747-9B7F690309BC}"/>
                    </a:ext>
                  </a:extLst>
                </p:cNvPr>
                <p:cNvGrpSpPr/>
                <p:nvPr/>
              </p:nvGrpSpPr>
              <p:grpSpPr>
                <a:xfrm>
                  <a:off x="941240" y="1748680"/>
                  <a:ext cx="3658192" cy="2082090"/>
                  <a:chOff x="941240" y="1748680"/>
                  <a:chExt cx="3658192" cy="2082090"/>
                </a:xfrm>
              </p:grpSpPr>
              <p:sp>
                <p:nvSpPr>
                  <p:cNvPr id="12" name="모서리가 둥근 직사각형 11">
                    <a:extLst>
                      <a:ext uri="{FF2B5EF4-FFF2-40B4-BE49-F238E27FC236}">
                        <a16:creationId xmlns:a16="http://schemas.microsoft.com/office/drawing/2014/main" id="{8304DB56-D471-87E8-A650-7F1082FBEEDF}"/>
                      </a:ext>
                    </a:extLst>
                  </p:cNvPr>
                  <p:cNvSpPr/>
                  <p:nvPr/>
                </p:nvSpPr>
                <p:spPr>
                  <a:xfrm>
                    <a:off x="941240" y="1748680"/>
                    <a:ext cx="3658192" cy="2082090"/>
                  </a:xfrm>
                  <a:prstGeom prst="roundRect">
                    <a:avLst>
                      <a:gd name="adj" fmla="val 5182"/>
                    </a:avLst>
                  </a:prstGeom>
                  <a:solidFill>
                    <a:srgbClr val="FEF7F0"/>
                  </a:solidFill>
                  <a:ln w="19050">
                    <a:solidFill>
                      <a:srgbClr val="F0CBD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pic>
                <p:nvPicPr>
                  <p:cNvPr id="36" name="그림 35">
                    <a:extLst>
                      <a:ext uri="{FF2B5EF4-FFF2-40B4-BE49-F238E27FC236}">
                        <a16:creationId xmlns:a16="http://schemas.microsoft.com/office/drawing/2014/main" id="{324F936B-3A69-A95A-736D-F23CD5A646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130" t="1598" r="55177" b="62082"/>
                  <a:stretch/>
                </p:blipFill>
                <p:spPr>
                  <a:xfrm>
                    <a:off x="1361747" y="1931077"/>
                    <a:ext cx="2626901" cy="1752268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20" name="타원 19">
                  <a:extLst>
                    <a:ext uri="{FF2B5EF4-FFF2-40B4-BE49-F238E27FC236}">
                      <a16:creationId xmlns:a16="http://schemas.microsoft.com/office/drawing/2014/main" id="{856E2EB4-20FF-5605-BA66-9EEFDF3F6A63}"/>
                    </a:ext>
                  </a:extLst>
                </p:cNvPr>
                <p:cNvSpPr/>
                <p:nvPr/>
              </p:nvSpPr>
              <p:spPr>
                <a:xfrm>
                  <a:off x="1022212" y="1827017"/>
                  <a:ext cx="260879" cy="260879"/>
                </a:xfrm>
                <a:prstGeom prst="ellipse">
                  <a:avLst/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ore-KR" sz="1200" dirty="0">
                      <a:latin typeface="+mn-ea"/>
                    </a:rPr>
                    <a:t>1</a:t>
                  </a:r>
                  <a:endParaRPr kumimoji="1" lang="ko-Kore-KR" altLang="en-US" sz="1200" dirty="0">
                    <a:latin typeface="+mn-ea"/>
                  </a:endParaRPr>
                </a:p>
              </p:txBody>
            </p:sp>
          </p:grpSp>
          <p:sp>
            <p:nvSpPr>
              <p:cNvPr id="46" name="모서리가 둥근 직사각형 45">
                <a:extLst>
                  <a:ext uri="{FF2B5EF4-FFF2-40B4-BE49-F238E27FC236}">
                    <a16:creationId xmlns:a16="http://schemas.microsoft.com/office/drawing/2014/main" id="{62D3B81C-DC24-C774-99E1-2501F6A1EBC7}"/>
                  </a:ext>
                </a:extLst>
              </p:cNvPr>
              <p:cNvSpPr/>
              <p:nvPr/>
            </p:nvSpPr>
            <p:spPr>
              <a:xfrm>
                <a:off x="1152651" y="3664490"/>
                <a:ext cx="3230813" cy="351327"/>
              </a:xfrm>
              <a:prstGeom prst="roundRect">
                <a:avLst/>
              </a:prstGeom>
              <a:solidFill>
                <a:srgbClr val="5D3C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spc="-133" dirty="0">
                    <a:solidFill>
                      <a:schemeClr val="bg1"/>
                    </a:solidFill>
                  </a:rPr>
                  <a:t>소화기를 불이 난 곳으로 옮김</a:t>
                </a:r>
                <a:endParaRPr kumimoji="1" lang="ko-Kore-KR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C1BFBB49-63A8-8CD2-A656-72865D5F6B86}"/>
                </a:ext>
              </a:extLst>
            </p:cNvPr>
            <p:cNvGrpSpPr/>
            <p:nvPr/>
          </p:nvGrpSpPr>
          <p:grpSpPr>
            <a:xfrm>
              <a:off x="5306570" y="1748680"/>
              <a:ext cx="3658192" cy="2267137"/>
              <a:chOff x="5306570" y="1748680"/>
              <a:chExt cx="3658192" cy="2267137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2559F788-5814-6DFE-BF81-82F19CE01BF4}"/>
                  </a:ext>
                </a:extLst>
              </p:cNvPr>
              <p:cNvGrpSpPr/>
              <p:nvPr/>
            </p:nvGrpSpPr>
            <p:grpSpPr>
              <a:xfrm>
                <a:off x="5306570" y="1748680"/>
                <a:ext cx="3658192" cy="2082090"/>
                <a:chOff x="5306570" y="1748680"/>
                <a:chExt cx="3658192" cy="2082090"/>
              </a:xfrm>
            </p:grpSpPr>
            <p:grpSp>
              <p:nvGrpSpPr>
                <p:cNvPr id="3" name="그룹 2">
                  <a:extLst>
                    <a:ext uri="{FF2B5EF4-FFF2-40B4-BE49-F238E27FC236}">
                      <a16:creationId xmlns:a16="http://schemas.microsoft.com/office/drawing/2014/main" id="{7180906F-414A-53B8-F702-352ED91D4825}"/>
                    </a:ext>
                  </a:extLst>
                </p:cNvPr>
                <p:cNvGrpSpPr/>
                <p:nvPr/>
              </p:nvGrpSpPr>
              <p:grpSpPr>
                <a:xfrm>
                  <a:off x="5306570" y="1748680"/>
                  <a:ext cx="3658192" cy="2082090"/>
                  <a:chOff x="5306570" y="1748680"/>
                  <a:chExt cx="3658192" cy="2082090"/>
                </a:xfrm>
              </p:grpSpPr>
              <p:sp>
                <p:nvSpPr>
                  <p:cNvPr id="35" name="모서리가 둥근 직사각형 34">
                    <a:extLst>
                      <a:ext uri="{FF2B5EF4-FFF2-40B4-BE49-F238E27FC236}">
                        <a16:creationId xmlns:a16="http://schemas.microsoft.com/office/drawing/2014/main" id="{6F11B7AF-86E2-A39B-B706-49CD81AC5230}"/>
                      </a:ext>
                    </a:extLst>
                  </p:cNvPr>
                  <p:cNvSpPr/>
                  <p:nvPr/>
                </p:nvSpPr>
                <p:spPr>
                  <a:xfrm>
                    <a:off x="5306570" y="1748680"/>
                    <a:ext cx="3658192" cy="2082090"/>
                  </a:xfrm>
                  <a:prstGeom prst="roundRect">
                    <a:avLst>
                      <a:gd name="adj" fmla="val 5182"/>
                    </a:avLst>
                  </a:prstGeom>
                  <a:solidFill>
                    <a:srgbClr val="FEF7F0"/>
                  </a:solidFill>
                  <a:ln w="19050">
                    <a:solidFill>
                      <a:srgbClr val="F0CBD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pic>
                <p:nvPicPr>
                  <p:cNvPr id="37" name="그림 36">
                    <a:extLst>
                      <a:ext uri="{FF2B5EF4-FFF2-40B4-BE49-F238E27FC236}">
                        <a16:creationId xmlns:a16="http://schemas.microsoft.com/office/drawing/2014/main" id="{87DD3C5E-95C1-A7EA-1876-99EF12C907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51686" t="2648" r="9099" b="61957"/>
                  <a:stretch/>
                </p:blipFill>
                <p:spPr>
                  <a:xfrm>
                    <a:off x="5900294" y="1931077"/>
                    <a:ext cx="2470744" cy="170766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2" name="타원 41">
                  <a:extLst>
                    <a:ext uri="{FF2B5EF4-FFF2-40B4-BE49-F238E27FC236}">
                      <a16:creationId xmlns:a16="http://schemas.microsoft.com/office/drawing/2014/main" id="{0A0B8928-8C41-98A7-7B37-4A09392BBC93}"/>
                    </a:ext>
                  </a:extLst>
                </p:cNvPr>
                <p:cNvSpPr/>
                <p:nvPr/>
              </p:nvSpPr>
              <p:spPr>
                <a:xfrm>
                  <a:off x="5416285" y="1827017"/>
                  <a:ext cx="260879" cy="260879"/>
                </a:xfrm>
                <a:prstGeom prst="ellipse">
                  <a:avLst/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sz="1200" dirty="0">
                      <a:latin typeface="+mn-ea"/>
                    </a:rPr>
                    <a:t>2</a:t>
                  </a:r>
                  <a:endParaRPr kumimoji="1" lang="ko-Kore-KR" altLang="en-US" sz="1200" dirty="0">
                    <a:latin typeface="+mn-ea"/>
                  </a:endParaRPr>
                </a:p>
              </p:txBody>
            </p:sp>
          </p:grpSp>
          <p:sp>
            <p:nvSpPr>
              <p:cNvPr id="47" name="모서리가 둥근 직사각형 46">
                <a:extLst>
                  <a:ext uri="{FF2B5EF4-FFF2-40B4-BE49-F238E27FC236}">
                    <a16:creationId xmlns:a16="http://schemas.microsoft.com/office/drawing/2014/main" id="{0D824956-6FA7-6321-E9C9-AAB90FC0A859}"/>
                  </a:ext>
                </a:extLst>
              </p:cNvPr>
              <p:cNvSpPr/>
              <p:nvPr/>
            </p:nvSpPr>
            <p:spPr>
              <a:xfrm>
                <a:off x="5546724" y="3664490"/>
                <a:ext cx="3230813" cy="351327"/>
              </a:xfrm>
              <a:prstGeom prst="roundRect">
                <a:avLst/>
              </a:prstGeom>
              <a:solidFill>
                <a:srgbClr val="5D3C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R" altLang="en-US" sz="1600" spc="-133" dirty="0">
                    <a:solidFill>
                      <a:schemeClr val="bg1"/>
                    </a:solidFill>
                  </a:rPr>
                  <a:t>손잡이  부분의 안전핀을 뽑음</a:t>
                </a:r>
                <a:endParaRPr kumimoji="1" lang="ko-Kore-KR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F05AF1B-9D3D-15AF-24E2-D1DE037110D2}"/>
                </a:ext>
              </a:extLst>
            </p:cNvPr>
            <p:cNvGrpSpPr/>
            <p:nvPr/>
          </p:nvGrpSpPr>
          <p:grpSpPr>
            <a:xfrm>
              <a:off x="5306570" y="4160976"/>
              <a:ext cx="3658192" cy="2399201"/>
              <a:chOff x="5306570" y="4160976"/>
              <a:chExt cx="3658192" cy="2399201"/>
            </a:xfrm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4A5207F0-CF4A-BF99-2C9F-59497448F0DE}"/>
                  </a:ext>
                </a:extLst>
              </p:cNvPr>
              <p:cNvGrpSpPr/>
              <p:nvPr/>
            </p:nvGrpSpPr>
            <p:grpSpPr>
              <a:xfrm>
                <a:off x="5306570" y="4160976"/>
                <a:ext cx="3658192" cy="2082090"/>
                <a:chOff x="5306570" y="4160976"/>
                <a:chExt cx="3658192" cy="2082090"/>
              </a:xfrm>
            </p:grpSpPr>
            <p:grpSp>
              <p:nvGrpSpPr>
                <p:cNvPr id="4" name="그룹 3">
                  <a:extLst>
                    <a:ext uri="{FF2B5EF4-FFF2-40B4-BE49-F238E27FC236}">
                      <a16:creationId xmlns:a16="http://schemas.microsoft.com/office/drawing/2014/main" id="{9153CAC9-5F48-234B-61D3-04EAB52242A0}"/>
                    </a:ext>
                  </a:extLst>
                </p:cNvPr>
                <p:cNvGrpSpPr/>
                <p:nvPr/>
              </p:nvGrpSpPr>
              <p:grpSpPr>
                <a:xfrm>
                  <a:off x="5306570" y="4160976"/>
                  <a:ext cx="3658192" cy="2082090"/>
                  <a:chOff x="5306570" y="4160976"/>
                  <a:chExt cx="3658192" cy="2082090"/>
                </a:xfrm>
              </p:grpSpPr>
              <p:sp>
                <p:nvSpPr>
                  <p:cNvPr id="38" name="모서리가 둥근 직사각형 37">
                    <a:extLst>
                      <a:ext uri="{FF2B5EF4-FFF2-40B4-BE49-F238E27FC236}">
                        <a16:creationId xmlns:a16="http://schemas.microsoft.com/office/drawing/2014/main" id="{603F5102-90C6-BF2D-4234-4C39D24AFE91}"/>
                      </a:ext>
                    </a:extLst>
                  </p:cNvPr>
                  <p:cNvSpPr/>
                  <p:nvPr/>
                </p:nvSpPr>
                <p:spPr>
                  <a:xfrm>
                    <a:off x="5306570" y="4160976"/>
                    <a:ext cx="3658192" cy="2082090"/>
                  </a:xfrm>
                  <a:prstGeom prst="roundRect">
                    <a:avLst>
                      <a:gd name="adj" fmla="val 5182"/>
                    </a:avLst>
                  </a:prstGeom>
                  <a:solidFill>
                    <a:srgbClr val="FEF7F0"/>
                  </a:solidFill>
                  <a:ln w="19050">
                    <a:solidFill>
                      <a:srgbClr val="F0CBD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pic>
                <p:nvPicPr>
                  <p:cNvPr id="41" name="그림 40">
                    <a:extLst>
                      <a:ext uri="{FF2B5EF4-FFF2-40B4-BE49-F238E27FC236}">
                        <a16:creationId xmlns:a16="http://schemas.microsoft.com/office/drawing/2014/main" id="{8F4A0F49-B58E-2979-89B6-B956724B99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52038" t="48526" r="4152" b="12551"/>
                  <a:stretch/>
                </p:blipFill>
                <p:spPr>
                  <a:xfrm>
                    <a:off x="5860897" y="4270809"/>
                    <a:ext cx="2510141" cy="170766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CE3AA908-1B09-D54C-3E3C-7E85520B77C8}"/>
                    </a:ext>
                  </a:extLst>
                </p:cNvPr>
                <p:cNvSpPr/>
                <p:nvPr/>
              </p:nvSpPr>
              <p:spPr>
                <a:xfrm>
                  <a:off x="5416285" y="4241944"/>
                  <a:ext cx="260879" cy="260879"/>
                </a:xfrm>
                <a:prstGeom prst="ellipse">
                  <a:avLst/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sz="1200" dirty="0">
                      <a:latin typeface="+mn-ea"/>
                    </a:rPr>
                    <a:t>4</a:t>
                  </a:r>
                  <a:endParaRPr kumimoji="1" lang="ko-Kore-KR" altLang="en-US" sz="1200" dirty="0">
                    <a:latin typeface="+mn-ea"/>
                  </a:endParaRPr>
                </a:p>
              </p:txBody>
            </p:sp>
          </p:grpSp>
          <p:sp>
            <p:nvSpPr>
              <p:cNvPr id="56" name="모서리가 둥근 직사각형 55">
                <a:extLst>
                  <a:ext uri="{FF2B5EF4-FFF2-40B4-BE49-F238E27FC236}">
                    <a16:creationId xmlns:a16="http://schemas.microsoft.com/office/drawing/2014/main" id="{2C9EFA4F-9173-5B5E-ABF8-FD503C715F40}"/>
                  </a:ext>
                </a:extLst>
              </p:cNvPr>
              <p:cNvSpPr/>
              <p:nvPr/>
            </p:nvSpPr>
            <p:spPr>
              <a:xfrm>
                <a:off x="5554967" y="5944122"/>
                <a:ext cx="3230813" cy="616055"/>
              </a:xfrm>
              <a:prstGeom prst="roundRect">
                <a:avLst/>
              </a:prstGeom>
              <a:solidFill>
                <a:srgbClr val="5D3C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spc="-133" dirty="0">
                    <a:solidFill>
                      <a:schemeClr val="bg1"/>
                    </a:solidFill>
                  </a:rPr>
                  <a:t>손잡이를 힘껏 움켜쥐고</a:t>
                </a:r>
                <a:endParaRPr lang="en-US" altLang="ko-KR" sz="1600" spc="-133" dirty="0">
                  <a:solidFill>
                    <a:schemeClr val="bg1"/>
                  </a:solidFill>
                </a:endParaRPr>
              </a:p>
              <a:p>
                <a:pPr algn="ctr"/>
                <a:r>
                  <a:rPr kumimoji="1" lang="ko-KR" altLang="en-US" sz="1600" spc="-133" dirty="0">
                    <a:solidFill>
                      <a:schemeClr val="bg1"/>
                    </a:solidFill>
                  </a:rPr>
                  <a:t>빗자루로 쓸 듯이 뿌림</a:t>
                </a:r>
                <a:endParaRPr kumimoji="1" lang="ko-Kore-KR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5358103-873C-7920-4AE5-2903224376BF}"/>
                </a:ext>
              </a:extLst>
            </p:cNvPr>
            <p:cNvGrpSpPr/>
            <p:nvPr/>
          </p:nvGrpSpPr>
          <p:grpSpPr>
            <a:xfrm>
              <a:off x="941238" y="4160976"/>
              <a:ext cx="3658192" cy="2399201"/>
              <a:chOff x="941238" y="4160976"/>
              <a:chExt cx="3658192" cy="239920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CEF47191-901E-ADC5-DD4C-92B1A73BCCF9}"/>
                  </a:ext>
                </a:extLst>
              </p:cNvPr>
              <p:cNvGrpSpPr/>
              <p:nvPr/>
            </p:nvGrpSpPr>
            <p:grpSpPr>
              <a:xfrm>
                <a:off x="941238" y="4160976"/>
                <a:ext cx="3658192" cy="2082090"/>
                <a:chOff x="941238" y="4160976"/>
                <a:chExt cx="3658192" cy="2082090"/>
              </a:xfrm>
            </p:grpSpPr>
            <p:grpSp>
              <p:nvGrpSpPr>
                <p:cNvPr id="5" name="그룹 4">
                  <a:extLst>
                    <a:ext uri="{FF2B5EF4-FFF2-40B4-BE49-F238E27FC236}">
                      <a16:creationId xmlns:a16="http://schemas.microsoft.com/office/drawing/2014/main" id="{10084B3B-5BD6-D067-7862-DD57B82F343D}"/>
                    </a:ext>
                  </a:extLst>
                </p:cNvPr>
                <p:cNvGrpSpPr/>
                <p:nvPr/>
              </p:nvGrpSpPr>
              <p:grpSpPr>
                <a:xfrm>
                  <a:off x="941238" y="4160976"/>
                  <a:ext cx="3658192" cy="2082090"/>
                  <a:chOff x="941238" y="4160976"/>
                  <a:chExt cx="3658192" cy="2082090"/>
                </a:xfrm>
              </p:grpSpPr>
              <p:sp>
                <p:nvSpPr>
                  <p:cNvPr id="40" name="모서리가 둥근 직사각형 39">
                    <a:extLst>
                      <a:ext uri="{FF2B5EF4-FFF2-40B4-BE49-F238E27FC236}">
                        <a16:creationId xmlns:a16="http://schemas.microsoft.com/office/drawing/2014/main" id="{8D88CE74-2A80-AF52-BA46-5DBAEE8DC3A9}"/>
                      </a:ext>
                    </a:extLst>
                  </p:cNvPr>
                  <p:cNvSpPr/>
                  <p:nvPr/>
                </p:nvSpPr>
                <p:spPr>
                  <a:xfrm>
                    <a:off x="941238" y="4160976"/>
                    <a:ext cx="3658192" cy="2082090"/>
                  </a:xfrm>
                  <a:prstGeom prst="roundRect">
                    <a:avLst>
                      <a:gd name="adj" fmla="val 5182"/>
                    </a:avLst>
                  </a:prstGeom>
                  <a:solidFill>
                    <a:srgbClr val="FEF7F0"/>
                  </a:solidFill>
                  <a:ln w="19050">
                    <a:solidFill>
                      <a:srgbClr val="F0CBD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pic>
                <p:nvPicPr>
                  <p:cNvPr id="39" name="그림 38">
                    <a:extLst>
                      <a:ext uri="{FF2B5EF4-FFF2-40B4-BE49-F238E27FC236}">
                        <a16:creationId xmlns:a16="http://schemas.microsoft.com/office/drawing/2014/main" id="{87D66DD8-D465-9D60-319A-2D55B20C53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854" t="48526" r="54175" b="12551"/>
                  <a:stretch/>
                </p:blipFill>
                <p:spPr>
                  <a:xfrm>
                    <a:off x="1575292" y="4270809"/>
                    <a:ext cx="2404720" cy="170766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3" name="타원 42">
                  <a:extLst>
                    <a:ext uri="{FF2B5EF4-FFF2-40B4-BE49-F238E27FC236}">
                      <a16:creationId xmlns:a16="http://schemas.microsoft.com/office/drawing/2014/main" id="{31C99227-F572-8E6D-96FD-DE46E5158CF5}"/>
                    </a:ext>
                  </a:extLst>
                </p:cNvPr>
                <p:cNvSpPr/>
                <p:nvPr/>
              </p:nvSpPr>
              <p:spPr>
                <a:xfrm>
                  <a:off x="1022212" y="4241944"/>
                  <a:ext cx="260879" cy="260879"/>
                </a:xfrm>
                <a:prstGeom prst="ellipse">
                  <a:avLst/>
                </a:prstGeom>
                <a:solidFill>
                  <a:srgbClr val="5175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sz="1200" dirty="0">
                      <a:latin typeface="+mn-ea"/>
                    </a:rPr>
                    <a:t>3</a:t>
                  </a:r>
                  <a:endParaRPr kumimoji="1" lang="ko-Kore-KR" altLang="en-US" sz="1200" dirty="0">
                    <a:latin typeface="+mn-ea"/>
                  </a:endParaRPr>
                </a:p>
              </p:txBody>
            </p:sp>
          </p:grpSp>
          <p:sp>
            <p:nvSpPr>
              <p:cNvPr id="48" name="모서리가 둥근 직사각형 47">
                <a:extLst>
                  <a:ext uri="{FF2B5EF4-FFF2-40B4-BE49-F238E27FC236}">
                    <a16:creationId xmlns:a16="http://schemas.microsoft.com/office/drawing/2014/main" id="{34295343-E6E2-8D47-ADDB-00D751A3ECF2}"/>
                  </a:ext>
                </a:extLst>
              </p:cNvPr>
              <p:cNvSpPr/>
              <p:nvPr/>
            </p:nvSpPr>
            <p:spPr>
              <a:xfrm>
                <a:off x="1152651" y="5944122"/>
                <a:ext cx="3230813" cy="616055"/>
              </a:xfrm>
              <a:prstGeom prst="roundRect">
                <a:avLst/>
              </a:prstGeom>
              <a:solidFill>
                <a:srgbClr val="5D3C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spc="-133" dirty="0">
                    <a:solidFill>
                      <a:schemeClr val="bg1"/>
                    </a:solidFill>
                  </a:rPr>
                  <a:t>바람을 등지고 서서 호스가 불꽃을 향하게 함</a:t>
                </a:r>
                <a:endParaRPr kumimoji="1" lang="ko-Kore-KR" alt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A6AEE5DB-C35E-58BC-6D32-0BD1C9A0DFB0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A0EC3F0F-A442-1996-BD52-F737E9C4426C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9" name="직각 삼각형[R] 58">
              <a:extLst>
                <a:ext uri="{FF2B5EF4-FFF2-40B4-BE49-F238E27FC236}">
                  <a16:creationId xmlns:a16="http://schemas.microsoft.com/office/drawing/2014/main" id="{1327CBBC-7B44-6A98-1B47-52A520A25162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60" name="직선 연결선[R] 59">
              <a:extLst>
                <a:ext uri="{FF2B5EF4-FFF2-40B4-BE49-F238E27FC236}">
                  <a16:creationId xmlns:a16="http://schemas.microsoft.com/office/drawing/2014/main" id="{13A006BB-85E8-E73A-47C9-32D59C1D2BFE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44119B-AC54-3CCF-9D83-65EB06BB32F4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617F664-A02C-0CF7-2C79-ED4DD9C3100B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553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7F4064C8-1C01-565F-E7B9-3D20DBA914F8}"/>
              </a:ext>
            </a:extLst>
          </p:cNvPr>
          <p:cNvGrpSpPr/>
          <p:nvPr/>
        </p:nvGrpSpPr>
        <p:grpSpPr>
          <a:xfrm>
            <a:off x="941241" y="1234694"/>
            <a:ext cx="8720144" cy="5237502"/>
            <a:chOff x="941241" y="1234694"/>
            <a:chExt cx="8720144" cy="5237502"/>
          </a:xfrm>
        </p:grpSpPr>
        <p:sp>
          <p:nvSpPr>
            <p:cNvPr id="31" name="자유형 30">
              <a:extLst>
                <a:ext uri="{FF2B5EF4-FFF2-40B4-BE49-F238E27FC236}">
                  <a16:creationId xmlns:a16="http://schemas.microsoft.com/office/drawing/2014/main" id="{5844C790-CA51-B936-D7A1-53746014067E}"/>
                </a:ext>
              </a:extLst>
            </p:cNvPr>
            <p:cNvSpPr/>
            <p:nvPr/>
          </p:nvSpPr>
          <p:spPr>
            <a:xfrm>
              <a:off x="949708" y="1592171"/>
              <a:ext cx="8711677" cy="4880025"/>
            </a:xfrm>
            <a:custGeom>
              <a:avLst/>
              <a:gdLst>
                <a:gd name="connsiteX0" fmla="*/ 0 w 8720144"/>
                <a:gd name="connsiteY0" fmla="*/ 0 h 4880025"/>
                <a:gd name="connsiteX1" fmla="*/ 93696 w 8720144"/>
                <a:gd name="connsiteY1" fmla="*/ 0 h 4880025"/>
                <a:gd name="connsiteX2" fmla="*/ 8626448 w 8720144"/>
                <a:gd name="connsiteY2" fmla="*/ 0 h 4880025"/>
                <a:gd name="connsiteX3" fmla="*/ 8720144 w 8720144"/>
                <a:gd name="connsiteY3" fmla="*/ 0 h 4880025"/>
                <a:gd name="connsiteX4" fmla="*/ 8720144 w 8720144"/>
                <a:gd name="connsiteY4" fmla="*/ 93696 h 4880025"/>
                <a:gd name="connsiteX5" fmla="*/ 8720144 w 8720144"/>
                <a:gd name="connsiteY5" fmla="*/ 1727293 h 4880025"/>
                <a:gd name="connsiteX6" fmla="*/ 8720144 w 8720144"/>
                <a:gd name="connsiteY6" fmla="*/ 4786329 h 4880025"/>
                <a:gd name="connsiteX7" fmla="*/ 8626448 w 8720144"/>
                <a:gd name="connsiteY7" fmla="*/ 4880025 h 4880025"/>
                <a:gd name="connsiteX8" fmla="*/ 93696 w 8720144"/>
                <a:gd name="connsiteY8" fmla="*/ 4880025 h 4880025"/>
                <a:gd name="connsiteX9" fmla="*/ 0 w 8720144"/>
                <a:gd name="connsiteY9" fmla="*/ 4786329 h 4880025"/>
                <a:gd name="connsiteX10" fmla="*/ 0 w 8720144"/>
                <a:gd name="connsiteY10" fmla="*/ 1727293 h 4880025"/>
                <a:gd name="connsiteX11" fmla="*/ 0 w 8720144"/>
                <a:gd name="connsiteY11" fmla="*/ 93696 h 488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20144" h="4880025">
                  <a:moveTo>
                    <a:pt x="0" y="0"/>
                  </a:moveTo>
                  <a:lnTo>
                    <a:pt x="93696" y="0"/>
                  </a:lnTo>
                  <a:lnTo>
                    <a:pt x="8626448" y="0"/>
                  </a:lnTo>
                  <a:lnTo>
                    <a:pt x="8720144" y="0"/>
                  </a:lnTo>
                  <a:lnTo>
                    <a:pt x="8720144" y="93696"/>
                  </a:lnTo>
                  <a:lnTo>
                    <a:pt x="8720144" y="1727293"/>
                  </a:lnTo>
                  <a:lnTo>
                    <a:pt x="8720144" y="4786329"/>
                  </a:lnTo>
                  <a:cubicBezTo>
                    <a:pt x="8720144" y="4838076"/>
                    <a:pt x="8678195" y="4880025"/>
                    <a:pt x="8626448" y="4880025"/>
                  </a:cubicBezTo>
                  <a:lnTo>
                    <a:pt x="93696" y="4880025"/>
                  </a:lnTo>
                  <a:cubicBezTo>
                    <a:pt x="41949" y="4880025"/>
                    <a:pt x="0" y="4838076"/>
                    <a:pt x="0" y="4786329"/>
                  </a:cubicBezTo>
                  <a:lnTo>
                    <a:pt x="0" y="1727293"/>
                  </a:lnTo>
                  <a:lnTo>
                    <a:pt x="0" y="93696"/>
                  </a:ln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rgbClr val="5175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63BCDC03-ACE6-3D0E-0F35-EFB06609960D}"/>
                </a:ext>
              </a:extLst>
            </p:cNvPr>
            <p:cNvGrpSpPr/>
            <p:nvPr/>
          </p:nvGrpSpPr>
          <p:grpSpPr>
            <a:xfrm>
              <a:off x="941241" y="1234694"/>
              <a:ext cx="2489576" cy="367341"/>
              <a:chOff x="941241" y="1234694"/>
              <a:chExt cx="2489576" cy="367341"/>
            </a:xfrm>
          </p:grpSpPr>
          <p:sp>
            <p:nvSpPr>
              <p:cNvPr id="6" name="모서리가 둥근 직사각형 5">
                <a:extLst>
                  <a:ext uri="{FF2B5EF4-FFF2-40B4-BE49-F238E27FC236}">
                    <a16:creationId xmlns:a16="http://schemas.microsoft.com/office/drawing/2014/main" id="{C9BC68FD-751D-6DB9-E772-45BEC39ECF3A}"/>
                  </a:ext>
                </a:extLst>
              </p:cNvPr>
              <p:cNvSpPr/>
              <p:nvPr/>
            </p:nvSpPr>
            <p:spPr>
              <a:xfrm>
                <a:off x="941241" y="1234694"/>
                <a:ext cx="2489576" cy="357477"/>
              </a:xfrm>
              <a:prstGeom prst="roundRect">
                <a:avLst/>
              </a:prstGeom>
              <a:solidFill>
                <a:srgbClr val="5175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83558" indent="-383558" algn="ctr">
                  <a:lnSpc>
                    <a:spcPts val="2400"/>
                  </a:lnSpc>
                  <a:spcAft>
                    <a:spcPts val="799"/>
                  </a:spcAft>
                </a:pPr>
                <a:r>
                  <a:rPr lang="ko-KR" altLang="en-US" b="1" spc="-133" dirty="0">
                    <a:solidFill>
                      <a:schemeClr val="bg1"/>
                    </a:solidFill>
                    <a:latin typeface="+mn-ea"/>
                  </a:rPr>
                  <a:t>옥내 소화전 사용법</a:t>
                </a:r>
              </a:p>
            </p:txBody>
          </p:sp>
          <p:sp>
            <p:nvSpPr>
              <p:cNvPr id="32" name="모서리가 둥근 직사각형 31">
                <a:extLst>
                  <a:ext uri="{FF2B5EF4-FFF2-40B4-BE49-F238E27FC236}">
                    <a16:creationId xmlns:a16="http://schemas.microsoft.com/office/drawing/2014/main" id="{60B48F5E-AEF4-DD80-0D55-D6FC68C85B20}"/>
                  </a:ext>
                </a:extLst>
              </p:cNvPr>
              <p:cNvSpPr/>
              <p:nvPr/>
            </p:nvSpPr>
            <p:spPr>
              <a:xfrm>
                <a:off x="941241" y="1529558"/>
                <a:ext cx="2489576" cy="72477"/>
              </a:xfrm>
              <a:prstGeom prst="roundRect">
                <a:avLst>
                  <a:gd name="adj" fmla="val 0"/>
                </a:avLst>
              </a:prstGeom>
              <a:solidFill>
                <a:srgbClr val="5175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83558" indent="-383558" algn="ctr">
                  <a:lnSpc>
                    <a:spcPts val="2400"/>
                  </a:lnSpc>
                  <a:spcAft>
                    <a:spcPts val="799"/>
                  </a:spcAft>
                </a:pPr>
                <a:endParaRPr lang="ko-KR" altLang="en-US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35</a:t>
            </a:r>
            <a:endParaRPr kumimoji="1" lang="ko-Kore-KR" altLang="en-US" sz="850" dirty="0"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20BA13-6C5D-5AD5-7596-09567B227BDE}"/>
              </a:ext>
            </a:extLst>
          </p:cNvPr>
          <p:cNvSpPr txBox="1"/>
          <p:nvPr/>
        </p:nvSpPr>
        <p:spPr>
          <a:xfrm>
            <a:off x="1196959" y="1695769"/>
            <a:ext cx="7540641" cy="14219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60000"/>
              </a:lnSpc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800" spc="-133" dirty="0">
                <a:solidFill>
                  <a:prstClr val="black"/>
                </a:solidFill>
              </a:rPr>
              <a:t>  </a:t>
            </a:r>
            <a:r>
              <a:rPr lang="ko-KR" altLang="en-US" spc="-133" dirty="0" err="1"/>
              <a:t>소화전함을</a:t>
            </a:r>
            <a:r>
              <a:rPr lang="ko-KR" altLang="en-US" spc="-133" dirty="0"/>
              <a:t> 열어 </a:t>
            </a:r>
            <a:r>
              <a:rPr lang="ko-KR" altLang="en-US" spc="-133" dirty="0" err="1"/>
              <a:t>관창</a:t>
            </a:r>
            <a:r>
              <a:rPr lang="en-US" altLang="ko-KR" spc="-133" dirty="0"/>
              <a:t>(</a:t>
            </a:r>
            <a:r>
              <a:rPr lang="ko-KR" altLang="en-US" spc="-133" dirty="0" err="1"/>
              <a:t>소화전노즐</a:t>
            </a:r>
            <a:r>
              <a:rPr lang="en-US" altLang="ko-KR" spc="-133" dirty="0"/>
              <a:t>)</a:t>
            </a:r>
            <a:r>
              <a:rPr lang="ko-KR" altLang="en-US" spc="-133" dirty="0"/>
              <a:t>을 잡고 적재된 호스를 밖으로 끄집어 낸다</a:t>
            </a:r>
            <a:r>
              <a:rPr lang="en-US" altLang="ko-KR" spc="-133" dirty="0"/>
              <a:t>.</a:t>
            </a:r>
            <a:endParaRPr lang="en-US" altLang="ko-KR" sz="2000" spc="-133" dirty="0"/>
          </a:p>
          <a:p>
            <a:pPr>
              <a:lnSpc>
                <a:spcPct val="160000"/>
              </a:lnSpc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800" spc="-13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800" spc="-133" dirty="0"/>
              <a:t> </a:t>
            </a:r>
            <a:r>
              <a:rPr lang="ko-KR" altLang="en-US" spc="-133" dirty="0"/>
              <a:t>소화전밸브를 시계 반대방향으로 돌려서 개방한다</a:t>
            </a:r>
            <a:r>
              <a:rPr lang="en-US" altLang="ko-KR" spc="-133" dirty="0"/>
              <a:t>.</a:t>
            </a:r>
            <a:endParaRPr lang="en-US" altLang="ko-KR" sz="2000" spc="-133" dirty="0"/>
          </a:p>
          <a:p>
            <a:pPr>
              <a:lnSpc>
                <a:spcPct val="160000"/>
              </a:lnSpc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600" spc="-133" dirty="0">
                <a:solidFill>
                  <a:prstClr val="black"/>
                </a:solidFill>
              </a:rPr>
              <a:t>  </a:t>
            </a:r>
            <a:r>
              <a:rPr lang="ko-KR" altLang="en-US" spc="-133" dirty="0"/>
              <a:t>불이 난 곳 까지 호스를 전개하여 불을 끈다</a:t>
            </a:r>
            <a:r>
              <a:rPr lang="en-US" altLang="ko-KR" spc="-133" dirty="0"/>
              <a:t>.</a:t>
            </a:r>
            <a:endParaRPr lang="en-US" altLang="ko-KR" sz="1800" spc="-133" dirty="0"/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4FEAA9E-9F35-A209-AC68-6F6B427D8C25}"/>
              </a:ext>
            </a:extLst>
          </p:cNvPr>
          <p:cNvGrpSpPr/>
          <p:nvPr/>
        </p:nvGrpSpPr>
        <p:grpSpPr>
          <a:xfrm>
            <a:off x="1196959" y="3273590"/>
            <a:ext cx="8282751" cy="3028881"/>
            <a:chOff x="1075039" y="3366103"/>
            <a:chExt cx="8493894" cy="3106093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98A72EF-5875-4325-97FD-49EB3019E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528" y="3532516"/>
              <a:ext cx="3221771" cy="2939680"/>
            </a:xfrm>
            <a:prstGeom prst="rect">
              <a:avLst/>
            </a:prstGeom>
          </p:spPr>
        </p:pic>
        <p:sp>
          <p:nvSpPr>
            <p:cNvPr id="4" name="모서리가 둥근 직사각형 3">
              <a:extLst>
                <a:ext uri="{FF2B5EF4-FFF2-40B4-BE49-F238E27FC236}">
                  <a16:creationId xmlns:a16="http://schemas.microsoft.com/office/drawing/2014/main" id="{CADA9F31-01D4-FD9A-98D6-EDC79B069876}"/>
                </a:ext>
              </a:extLst>
            </p:cNvPr>
            <p:cNvSpPr/>
            <p:nvPr/>
          </p:nvSpPr>
          <p:spPr>
            <a:xfrm>
              <a:off x="1075039" y="4027711"/>
              <a:ext cx="1889186" cy="366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5175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ore-KR" altLang="en-US" sz="1400" spc="-70" dirty="0">
                  <a:solidFill>
                    <a:schemeClr val="tx1"/>
                  </a:solidFill>
                </a:rPr>
                <a:t>개폐밸브</a:t>
              </a:r>
              <a:r>
                <a:rPr kumimoji="1" lang="en-US" altLang="ko-Kore-KR" sz="1400" spc="-70" dirty="0">
                  <a:solidFill>
                    <a:schemeClr val="tx1"/>
                  </a:solidFill>
                </a:rPr>
                <a:t>(</a:t>
              </a:r>
              <a:r>
                <a:rPr kumimoji="1" lang="ko-Kore-KR" altLang="en-US" sz="1400" spc="-70" dirty="0">
                  <a:solidFill>
                    <a:schemeClr val="tx1"/>
                  </a:solidFill>
                </a:rPr>
                <a:t>앵글밸브</a:t>
              </a:r>
              <a:r>
                <a:rPr kumimoji="1" lang="en-US" altLang="ko-Kore-KR" sz="1400" spc="-70" dirty="0">
                  <a:solidFill>
                    <a:schemeClr val="tx1"/>
                  </a:solidFill>
                </a:rPr>
                <a:t>)</a:t>
              </a:r>
              <a:endParaRPr kumimoji="1" lang="ko-Kore-KR" altLang="en-US" sz="1400" spc="-70" dirty="0">
                <a:solidFill>
                  <a:schemeClr val="tx1"/>
                </a:solidFill>
              </a:endParaRPr>
            </a:p>
          </p:txBody>
        </p:sp>
        <p:sp>
          <p:nvSpPr>
            <p:cNvPr id="5" name="모서리가 둥근 직사각형 4">
              <a:extLst>
                <a:ext uri="{FF2B5EF4-FFF2-40B4-BE49-F238E27FC236}">
                  <a16:creationId xmlns:a16="http://schemas.microsoft.com/office/drawing/2014/main" id="{2646E980-6735-5B61-A0A3-81DDFB56D7DA}"/>
                </a:ext>
              </a:extLst>
            </p:cNvPr>
            <p:cNvSpPr/>
            <p:nvPr/>
          </p:nvSpPr>
          <p:spPr>
            <a:xfrm>
              <a:off x="2426477" y="3494902"/>
              <a:ext cx="1314527" cy="366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5175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ore-KR" altLang="en-US" sz="1400" spc="-70" dirty="0">
                  <a:solidFill>
                    <a:schemeClr val="tx1"/>
                  </a:solidFill>
                </a:rPr>
                <a:t>표시등</a:t>
              </a:r>
              <a:r>
                <a:rPr kumimoji="1" lang="en-US" altLang="ko-Kore-KR" sz="1400" spc="-70" dirty="0">
                  <a:solidFill>
                    <a:schemeClr val="tx1"/>
                  </a:solidFill>
                </a:rPr>
                <a:t>(</a:t>
              </a:r>
              <a:r>
                <a:rPr kumimoji="1" lang="ko-Kore-KR" altLang="en-US" sz="1400" spc="-70" dirty="0">
                  <a:solidFill>
                    <a:schemeClr val="tx1"/>
                  </a:solidFill>
                </a:rPr>
                <a:t>적색</a:t>
              </a:r>
              <a:r>
                <a:rPr kumimoji="1" lang="en-US" altLang="ko-Kore-KR" sz="1400" spc="-70" dirty="0">
                  <a:solidFill>
                    <a:schemeClr val="tx1"/>
                  </a:solidFill>
                </a:rPr>
                <a:t>)</a:t>
              </a:r>
              <a:endParaRPr kumimoji="1" lang="ko-Kore-KR" altLang="en-US" sz="1400" spc="-70" dirty="0">
                <a:solidFill>
                  <a:schemeClr val="tx1"/>
                </a:solidFill>
              </a:endParaRPr>
            </a:p>
          </p:txBody>
        </p:sp>
        <p:sp>
          <p:nvSpPr>
            <p:cNvPr id="7" name="모서리가 둥근 직사각형 6">
              <a:extLst>
                <a:ext uri="{FF2B5EF4-FFF2-40B4-BE49-F238E27FC236}">
                  <a16:creationId xmlns:a16="http://schemas.microsoft.com/office/drawing/2014/main" id="{B09DC767-0A40-9935-91CF-81570B7D89BF}"/>
                </a:ext>
              </a:extLst>
            </p:cNvPr>
            <p:cNvSpPr/>
            <p:nvPr/>
          </p:nvSpPr>
          <p:spPr>
            <a:xfrm>
              <a:off x="8088428" y="3990097"/>
              <a:ext cx="1480505" cy="366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5175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ore-KR" altLang="en-US" sz="1400" spc="-70" dirty="0">
                  <a:solidFill>
                    <a:schemeClr val="tx1"/>
                  </a:solidFill>
                </a:rPr>
                <a:t>음향장치</a:t>
              </a:r>
              <a:r>
                <a:rPr kumimoji="1" lang="en-US" altLang="ko-KR" sz="1400" spc="-70" dirty="0">
                  <a:solidFill>
                    <a:schemeClr val="tx1"/>
                  </a:solidFill>
                </a:rPr>
                <a:t>(</a:t>
              </a:r>
              <a:r>
                <a:rPr kumimoji="1" lang="ko-KR" altLang="en-US" sz="1400" spc="-70" dirty="0">
                  <a:solidFill>
                    <a:schemeClr val="tx1"/>
                  </a:solidFill>
                </a:rPr>
                <a:t>내장</a:t>
              </a:r>
              <a:r>
                <a:rPr kumimoji="1" lang="en-US" altLang="ko-KR" sz="1400" spc="-70" dirty="0">
                  <a:solidFill>
                    <a:schemeClr val="tx1"/>
                  </a:solidFill>
                </a:rPr>
                <a:t>)</a:t>
              </a:r>
              <a:endParaRPr kumimoji="1" lang="ko-Kore-KR" altLang="en-US" sz="1400" spc="-70" dirty="0">
                <a:solidFill>
                  <a:schemeClr val="tx1"/>
                </a:solidFill>
              </a:endParaRPr>
            </a:p>
          </p:txBody>
        </p:sp>
        <p:sp>
          <p:nvSpPr>
            <p:cNvPr id="8" name="모서리가 둥근 직사각형 7">
              <a:extLst>
                <a:ext uri="{FF2B5EF4-FFF2-40B4-BE49-F238E27FC236}">
                  <a16:creationId xmlns:a16="http://schemas.microsoft.com/office/drawing/2014/main" id="{0246A5B1-67EF-C036-4FE3-3A77C45E869D}"/>
                </a:ext>
              </a:extLst>
            </p:cNvPr>
            <p:cNvSpPr/>
            <p:nvPr/>
          </p:nvSpPr>
          <p:spPr>
            <a:xfrm>
              <a:off x="6834430" y="3366103"/>
              <a:ext cx="1147243" cy="366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5175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ore-KR" sz="1400" spc="-70" dirty="0">
                  <a:solidFill>
                    <a:schemeClr val="tx1"/>
                  </a:solidFill>
                  <a:latin typeface="+mn-ea"/>
                </a:rPr>
                <a:t>P</a:t>
              </a:r>
              <a:r>
                <a:rPr kumimoji="1" lang="ko-Kore-KR" altLang="en-US" sz="1400" spc="-70" dirty="0">
                  <a:solidFill>
                    <a:schemeClr val="tx1"/>
                  </a:solidFill>
                </a:rPr>
                <a:t>형 발신기</a:t>
              </a:r>
            </a:p>
          </p:txBody>
        </p:sp>
        <p:sp>
          <p:nvSpPr>
            <p:cNvPr id="9" name="모서리가 둥근 직사각형 8">
              <a:extLst>
                <a:ext uri="{FF2B5EF4-FFF2-40B4-BE49-F238E27FC236}">
                  <a16:creationId xmlns:a16="http://schemas.microsoft.com/office/drawing/2014/main" id="{EF1338F5-DBC4-4E56-8DA7-8E6A305F5143}"/>
                </a:ext>
              </a:extLst>
            </p:cNvPr>
            <p:cNvSpPr/>
            <p:nvPr/>
          </p:nvSpPr>
          <p:spPr>
            <a:xfrm>
              <a:off x="7795130" y="4603861"/>
              <a:ext cx="1213086" cy="366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5175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ore-KR" altLang="en-US" sz="1400" spc="-70" dirty="0">
                  <a:solidFill>
                    <a:schemeClr val="tx1"/>
                  </a:solidFill>
                </a:rPr>
                <a:t>노즐</a:t>
              </a:r>
              <a:r>
                <a:rPr kumimoji="1" lang="en-US" altLang="ko-Kore-KR" sz="1400" spc="-7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kumimoji="1" lang="en-US" altLang="ko-KR" sz="1400" spc="-70" dirty="0">
                  <a:solidFill>
                    <a:schemeClr val="tx1"/>
                  </a:solidFill>
                  <a:latin typeface="+mn-ea"/>
                </a:rPr>
                <a:t>13mm)</a:t>
              </a:r>
              <a:endParaRPr kumimoji="1" lang="ko-Kore-KR" altLang="en-US" sz="1400" spc="-7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0" name="모서리가 둥근 직사각형 9">
              <a:extLst>
                <a:ext uri="{FF2B5EF4-FFF2-40B4-BE49-F238E27FC236}">
                  <a16:creationId xmlns:a16="http://schemas.microsoft.com/office/drawing/2014/main" id="{E587C58D-CC0A-1627-6509-6F0F4FDD0E37}"/>
                </a:ext>
              </a:extLst>
            </p:cNvPr>
            <p:cNvSpPr/>
            <p:nvPr/>
          </p:nvSpPr>
          <p:spPr>
            <a:xfrm>
              <a:off x="6920410" y="5828175"/>
              <a:ext cx="2087805" cy="3665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5175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ore-KR" altLang="en-US" sz="1400" spc="-70" dirty="0">
                  <a:solidFill>
                    <a:schemeClr val="tx1"/>
                  </a:solidFill>
                </a:rPr>
                <a:t>호스</a:t>
              </a:r>
              <a:r>
                <a:rPr kumimoji="1" lang="en-US" altLang="ko-Kore-KR" sz="1400" spc="-70" dirty="0">
                  <a:solidFill>
                    <a:schemeClr val="tx1"/>
                  </a:solidFill>
                  <a:latin typeface="+mn-ea"/>
                </a:rPr>
                <a:t>(</a:t>
              </a:r>
              <a:r>
                <a:rPr kumimoji="1" lang="en-US" altLang="ko-KR" sz="1400" spc="-70" dirty="0">
                  <a:solidFill>
                    <a:schemeClr val="tx1"/>
                  </a:solidFill>
                  <a:latin typeface="+mn-ea"/>
                </a:rPr>
                <a:t>40mmx15mmx2</a:t>
              </a:r>
              <a:r>
                <a:rPr kumimoji="1" lang="ko-KR" altLang="en-US" sz="1400" spc="-70" dirty="0">
                  <a:solidFill>
                    <a:schemeClr val="tx1"/>
                  </a:solidFill>
                </a:rPr>
                <a:t>개</a:t>
              </a:r>
              <a:r>
                <a:rPr kumimoji="1" lang="en-US" altLang="ko-KR" sz="1400" spc="-70" dirty="0">
                  <a:solidFill>
                    <a:schemeClr val="tx1"/>
                  </a:solidFill>
                </a:rPr>
                <a:t>)</a:t>
              </a:r>
              <a:endParaRPr kumimoji="1" lang="ko-Kore-KR" altLang="en-US" sz="1400" spc="-7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꺾인 연결선[E] 10">
              <a:extLst>
                <a:ext uri="{FF2B5EF4-FFF2-40B4-BE49-F238E27FC236}">
                  <a16:creationId xmlns:a16="http://schemas.microsoft.com/office/drawing/2014/main" id="{DD2C169A-06DE-6366-1749-BF0EEAB24BCC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3741004" y="3678201"/>
              <a:ext cx="1349215" cy="311896"/>
            </a:xfrm>
            <a:prstGeom prst="bentConnector3">
              <a:avLst/>
            </a:prstGeom>
            <a:ln w="19050">
              <a:solidFill>
                <a:srgbClr val="5175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CB0E99B8-AF34-B499-AAD2-B785C6F4279C}"/>
                </a:ext>
              </a:extLst>
            </p:cNvPr>
            <p:cNvSpPr/>
            <p:nvPr/>
          </p:nvSpPr>
          <p:spPr>
            <a:xfrm>
              <a:off x="5031988" y="3949718"/>
              <a:ext cx="73613" cy="73613"/>
            </a:xfrm>
            <a:prstGeom prst="ellipse">
              <a:avLst/>
            </a:prstGeom>
            <a:solidFill>
              <a:srgbClr val="517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cxnSp>
          <p:nvCxnSpPr>
            <p:cNvPr id="14" name="꺾인 연결선[E] 13">
              <a:extLst>
                <a:ext uri="{FF2B5EF4-FFF2-40B4-BE49-F238E27FC236}">
                  <a16:creationId xmlns:a16="http://schemas.microsoft.com/office/drawing/2014/main" id="{CA1DA3CA-315E-87E6-A936-D528FAE47602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5565937" y="3549402"/>
              <a:ext cx="1268493" cy="400316"/>
            </a:xfrm>
            <a:prstGeom prst="bentConnector3">
              <a:avLst>
                <a:gd name="adj1" fmla="val 907"/>
              </a:avLst>
            </a:prstGeom>
            <a:ln w="19050">
              <a:solidFill>
                <a:srgbClr val="5175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93A25FF8-4E4B-BECB-6818-8CFF054CBEF6}"/>
                </a:ext>
              </a:extLst>
            </p:cNvPr>
            <p:cNvSpPr/>
            <p:nvPr/>
          </p:nvSpPr>
          <p:spPr>
            <a:xfrm>
              <a:off x="5534789" y="3911915"/>
              <a:ext cx="73613" cy="73613"/>
            </a:xfrm>
            <a:prstGeom prst="ellipse">
              <a:avLst/>
            </a:prstGeom>
            <a:solidFill>
              <a:srgbClr val="517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cxnSp>
          <p:nvCxnSpPr>
            <p:cNvPr id="16" name="꺾인 연결선[E] 15">
              <a:extLst>
                <a:ext uri="{FF2B5EF4-FFF2-40B4-BE49-F238E27FC236}">
                  <a16:creationId xmlns:a16="http://schemas.microsoft.com/office/drawing/2014/main" id="{3789238B-EAE7-6B99-60EE-DF21B26E7953}"/>
                </a:ext>
              </a:extLst>
            </p:cNvPr>
            <p:cNvCxnSpPr>
              <a:cxnSpLocks/>
            </p:cNvCxnSpPr>
            <p:nvPr/>
          </p:nvCxnSpPr>
          <p:spPr>
            <a:xfrm>
              <a:off x="5983724" y="3974845"/>
              <a:ext cx="2112024" cy="22043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5175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EEA63D70-A0AF-C5B6-BDF6-74EB833D178F}"/>
                </a:ext>
              </a:extLst>
            </p:cNvPr>
            <p:cNvSpPr/>
            <p:nvPr/>
          </p:nvSpPr>
          <p:spPr>
            <a:xfrm>
              <a:off x="5939944" y="3946226"/>
              <a:ext cx="73613" cy="73613"/>
            </a:xfrm>
            <a:prstGeom prst="ellipse">
              <a:avLst/>
            </a:prstGeom>
            <a:solidFill>
              <a:srgbClr val="517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cxnSp>
          <p:nvCxnSpPr>
            <p:cNvPr id="18" name="꺾인 연결선[E] 17">
              <a:extLst>
                <a:ext uri="{FF2B5EF4-FFF2-40B4-BE49-F238E27FC236}">
                  <a16:creationId xmlns:a16="http://schemas.microsoft.com/office/drawing/2014/main" id="{FFCB7FE2-E4B1-636C-1F49-A8C98F611A34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212324" y="4603861"/>
              <a:ext cx="1582806" cy="18329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5175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3D96ED11-CF6D-423C-184A-F7CCA77FC594}"/>
                </a:ext>
              </a:extLst>
            </p:cNvPr>
            <p:cNvSpPr/>
            <p:nvPr/>
          </p:nvSpPr>
          <p:spPr>
            <a:xfrm>
              <a:off x="6142336" y="4567771"/>
              <a:ext cx="73613" cy="73613"/>
            </a:xfrm>
            <a:prstGeom prst="ellipse">
              <a:avLst/>
            </a:prstGeom>
            <a:solidFill>
              <a:srgbClr val="517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BEB1FB21-07D8-8CB4-F3FF-C93650A73F2C}"/>
                </a:ext>
              </a:extLst>
            </p:cNvPr>
            <p:cNvSpPr/>
            <p:nvPr/>
          </p:nvSpPr>
          <p:spPr>
            <a:xfrm>
              <a:off x="4932920" y="4570379"/>
              <a:ext cx="73613" cy="73613"/>
            </a:xfrm>
            <a:prstGeom prst="ellipse">
              <a:avLst/>
            </a:prstGeom>
            <a:solidFill>
              <a:srgbClr val="517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cxnSp>
          <p:nvCxnSpPr>
            <p:cNvPr id="22" name="꺾인 연결선[E] 21">
              <a:extLst>
                <a:ext uri="{FF2B5EF4-FFF2-40B4-BE49-F238E27FC236}">
                  <a16:creationId xmlns:a16="http://schemas.microsoft.com/office/drawing/2014/main" id="{2E42A87D-ACDB-E6DE-65A4-D9EFE0FAB3DE}"/>
                </a:ext>
              </a:extLst>
            </p:cNvPr>
            <p:cNvCxnSpPr>
              <a:cxnSpLocks/>
              <a:stCxn id="4" idx="3"/>
              <a:endCxn id="21" idx="2"/>
            </p:cNvCxnSpPr>
            <p:nvPr/>
          </p:nvCxnSpPr>
          <p:spPr>
            <a:xfrm>
              <a:off x="2964225" y="4211010"/>
              <a:ext cx="1968695" cy="39617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5175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F61684EC-85ED-45CE-6EAB-238EE279FA45}"/>
                </a:ext>
              </a:extLst>
            </p:cNvPr>
            <p:cNvSpPr/>
            <p:nvPr/>
          </p:nvSpPr>
          <p:spPr>
            <a:xfrm>
              <a:off x="6063719" y="5974667"/>
              <a:ext cx="73613" cy="73613"/>
            </a:xfrm>
            <a:prstGeom prst="ellipse">
              <a:avLst/>
            </a:prstGeom>
            <a:solidFill>
              <a:srgbClr val="517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cxnSp>
          <p:nvCxnSpPr>
            <p:cNvPr id="24" name="직선 연결선[R] 23">
              <a:extLst>
                <a:ext uri="{FF2B5EF4-FFF2-40B4-BE49-F238E27FC236}">
                  <a16:creationId xmlns:a16="http://schemas.microsoft.com/office/drawing/2014/main" id="{11EDC748-0157-50E8-3C3D-49FD8EB8EA09}"/>
                </a:ext>
              </a:extLst>
            </p:cNvPr>
            <p:cNvCxnSpPr>
              <a:cxnSpLocks/>
              <a:stCxn id="10" idx="1"/>
              <a:endCxn id="23" idx="6"/>
            </p:cNvCxnSpPr>
            <p:nvPr/>
          </p:nvCxnSpPr>
          <p:spPr>
            <a:xfrm flipH="1">
              <a:off x="6137332" y="6011474"/>
              <a:ext cx="783078" cy="0"/>
            </a:xfrm>
            <a:prstGeom prst="line">
              <a:avLst/>
            </a:prstGeom>
            <a:ln w="19050">
              <a:solidFill>
                <a:srgbClr val="5175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2BE865F-B36C-14D3-6B40-7070A7D96036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7E389E28-A947-25D1-8E0B-4D648CD6D7B9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7" name="직각 삼각형[R] 56">
              <a:extLst>
                <a:ext uri="{FF2B5EF4-FFF2-40B4-BE49-F238E27FC236}">
                  <a16:creationId xmlns:a16="http://schemas.microsoft.com/office/drawing/2014/main" id="{1A9DB0D2-A49C-8240-5B72-14884495BB2F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58" name="직선 연결선[R] 57">
              <a:extLst>
                <a:ext uri="{FF2B5EF4-FFF2-40B4-BE49-F238E27FC236}">
                  <a16:creationId xmlns:a16="http://schemas.microsoft.com/office/drawing/2014/main" id="{4F6EA599-EFBF-A5BA-7BBC-E90F414D696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4752071-2918-11D9-D3B3-0FB93BF63267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EB111D-FA5D-4B8A-A2B8-7332751DD368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62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36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151AB16-DD46-EBB9-CD16-F1FFF1DA7C88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화학물질 안전보건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13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212068C7-C238-05F8-C1E9-FD7C7E252BF5}"/>
              </a:ext>
            </a:extLst>
          </p:cNvPr>
          <p:cNvGrpSpPr/>
          <p:nvPr/>
        </p:nvGrpSpPr>
        <p:grpSpPr>
          <a:xfrm>
            <a:off x="863426" y="1828821"/>
            <a:ext cx="9165801" cy="894953"/>
            <a:chOff x="863426" y="1828821"/>
            <a:chExt cx="9165801" cy="894953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BA3A9131-9FC0-221F-F4B1-F1AC612E6195}"/>
                </a:ext>
              </a:extLst>
            </p:cNvPr>
            <p:cNvGrpSpPr/>
            <p:nvPr/>
          </p:nvGrpSpPr>
          <p:grpSpPr>
            <a:xfrm>
              <a:off x="863426" y="1828821"/>
              <a:ext cx="6074063" cy="280533"/>
              <a:chOff x="1088524" y="2228857"/>
              <a:chExt cx="6074063" cy="28053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9CDD27-8242-A80D-7C2C-BCF8216A9F8B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b="1" spc="-133" dirty="0">
                    <a:solidFill>
                      <a:srgbClr val="DD5F84"/>
                    </a:solidFill>
                  </a:rPr>
                  <a:t>물질안전보건자료</a:t>
                </a:r>
                <a:r>
                  <a:rPr lang="en-US" altLang="ko-KR" b="1" spc="-133" dirty="0">
                    <a:solidFill>
                      <a:srgbClr val="DD5F84"/>
                    </a:solidFill>
                    <a:latin typeface="+mn-ea"/>
                  </a:rPr>
                  <a:t>(MSDS, Material Safety Data Sheet)</a:t>
                </a:r>
                <a:r>
                  <a:rPr lang="ko-KR" altLang="en-US" b="1" spc="-133" dirty="0">
                    <a:solidFill>
                      <a:srgbClr val="DD5F84"/>
                    </a:solidFill>
                  </a:rPr>
                  <a:t>란</a:t>
                </a:r>
                <a:r>
                  <a:rPr lang="en-US" altLang="ko-KR" b="1" spc="-133" dirty="0">
                    <a:solidFill>
                      <a:srgbClr val="DD5F84"/>
                    </a:solidFill>
                  </a:rPr>
                  <a:t>?</a:t>
                </a:r>
              </a:p>
            </p:txBody>
          </p:sp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B80EE783-FE89-5D8E-B94F-0BEC99F7A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817413-013E-8AA5-55DE-5E9027F13A0F}"/>
                </a:ext>
              </a:extLst>
            </p:cNvPr>
            <p:cNvSpPr txBox="1"/>
            <p:nvPr/>
          </p:nvSpPr>
          <p:spPr>
            <a:xfrm>
              <a:off x="1138124" y="2108221"/>
              <a:ext cx="889110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의약품을 구입하면 그 성분 및 함량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효능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부작용 등을 알려주는 설명서처럼 화학제품의 안전한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44000"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spc="-133" dirty="0" err="1">
                  <a:solidFill>
                    <a:prstClr val="black"/>
                  </a:solidFill>
                </a:rPr>
                <a:t>취급・사용을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위한 정보자료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39A01CD2-95A1-1626-C8DE-6649DAC8A5CF}"/>
              </a:ext>
            </a:extLst>
          </p:cNvPr>
          <p:cNvGrpSpPr/>
          <p:nvPr/>
        </p:nvGrpSpPr>
        <p:grpSpPr>
          <a:xfrm>
            <a:off x="863426" y="2833787"/>
            <a:ext cx="9165801" cy="894953"/>
            <a:chOff x="863426" y="2852641"/>
            <a:chExt cx="9165801" cy="894953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0FF40B6E-7014-BC62-D5BD-6E3D97D496E4}"/>
                </a:ext>
              </a:extLst>
            </p:cNvPr>
            <p:cNvGrpSpPr/>
            <p:nvPr/>
          </p:nvGrpSpPr>
          <p:grpSpPr>
            <a:xfrm>
              <a:off x="863426" y="2852641"/>
              <a:ext cx="6074063" cy="280533"/>
              <a:chOff x="1088524" y="2228857"/>
              <a:chExt cx="6074063" cy="28053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8C56FAE-00CB-B34B-6197-7F0C2C108688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en-US" altLang="ko-KR" b="1" spc="-133" dirty="0">
                    <a:solidFill>
                      <a:srgbClr val="DD5F84"/>
                    </a:solidFill>
                    <a:latin typeface="+mn-ea"/>
                  </a:rPr>
                  <a:t>MSDS</a:t>
                </a:r>
                <a:r>
                  <a:rPr lang="ko-KR" altLang="en-US" b="1" spc="-133" dirty="0">
                    <a:solidFill>
                      <a:srgbClr val="DD5F84"/>
                    </a:solidFill>
                    <a:latin typeface="+mn-ea"/>
                  </a:rPr>
                  <a:t> 목적</a:t>
                </a:r>
                <a:endParaRPr lang="en-US" altLang="ko-KR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C50796B0-8BF3-8335-9EEC-76E33FAF9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78052F-BCA8-CBCD-CC6D-F376173956A3}"/>
                </a:ext>
              </a:extLst>
            </p:cNvPr>
            <p:cNvSpPr txBox="1"/>
            <p:nvPr/>
          </p:nvSpPr>
          <p:spPr>
            <a:xfrm>
              <a:off x="1138124" y="3132041"/>
              <a:ext cx="889110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화학물질 사용자는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MSDS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를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통해 화학물질의 유해위험 정보를 바로 알고 화학물질로 인한 중독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</a:p>
            <a:p>
              <a:pPr marL="144000"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화재・ 폭발 등 산업재해를 사전에 예방할 수 있음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A15C4CAF-0026-0597-5AEB-D40E5FA68C92}"/>
              </a:ext>
            </a:extLst>
          </p:cNvPr>
          <p:cNvGrpSpPr/>
          <p:nvPr/>
        </p:nvGrpSpPr>
        <p:grpSpPr>
          <a:xfrm>
            <a:off x="863426" y="3819899"/>
            <a:ext cx="9165801" cy="894953"/>
            <a:chOff x="863426" y="3876461"/>
            <a:chExt cx="9165801" cy="894953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7C4F6D88-F479-A7AF-3D56-C2B465E1D55C}"/>
                </a:ext>
              </a:extLst>
            </p:cNvPr>
            <p:cNvGrpSpPr/>
            <p:nvPr/>
          </p:nvGrpSpPr>
          <p:grpSpPr>
            <a:xfrm>
              <a:off x="863426" y="3876461"/>
              <a:ext cx="6074063" cy="280533"/>
              <a:chOff x="1088524" y="2228857"/>
              <a:chExt cx="6074063" cy="28053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6C3D20D-3A18-6201-F4F7-B82B447AFACF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en-US" altLang="ko-KR" b="1" spc="-133" dirty="0">
                    <a:solidFill>
                      <a:srgbClr val="DD5F84"/>
                    </a:solidFill>
                    <a:latin typeface="+mn-ea"/>
                  </a:rPr>
                  <a:t>MSDS</a:t>
                </a:r>
                <a:r>
                  <a:rPr lang="ko-KR" altLang="en-US" b="1" spc="-133" dirty="0">
                    <a:solidFill>
                      <a:srgbClr val="DD5F84"/>
                    </a:solidFill>
                    <a:latin typeface="+mn-ea"/>
                  </a:rPr>
                  <a:t> 경고표지</a:t>
                </a:r>
                <a:endParaRPr lang="en-US" altLang="ko-KR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39" name="그림 38">
                <a:extLst>
                  <a:ext uri="{FF2B5EF4-FFF2-40B4-BE49-F238E27FC236}">
                    <a16:creationId xmlns:a16="http://schemas.microsoft.com/office/drawing/2014/main" id="{E8E0A7F1-C098-DEE5-FA0E-835B5240A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4C2132C-691A-3D43-22F6-A1348348F6CB}"/>
                </a:ext>
              </a:extLst>
            </p:cNvPr>
            <p:cNvSpPr txBox="1"/>
            <p:nvPr/>
          </p:nvSpPr>
          <p:spPr>
            <a:xfrm>
              <a:off x="1138124" y="4155861"/>
              <a:ext cx="889110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화학물질 사용자는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MSDS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를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통해 화학물질의 유해위험 정보를 바로 알고 화학물질로 인한 중독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</a:p>
            <a:p>
              <a:pPr marL="144000"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화재・ 폭발 등 산업재해를 사전에 예방할 수 있음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41" name="표 2">
            <a:extLst>
              <a:ext uri="{FF2B5EF4-FFF2-40B4-BE49-F238E27FC236}">
                <a16:creationId xmlns:a16="http://schemas.microsoft.com/office/drawing/2014/main" id="{D901CC29-0FAF-276F-EA3C-0002D819E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940549"/>
              </p:ext>
            </p:extLst>
          </p:nvPr>
        </p:nvGraphicFramePr>
        <p:xfrm>
          <a:off x="1277177" y="4883364"/>
          <a:ext cx="8080613" cy="15928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2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579">
                  <a:extLst>
                    <a:ext uri="{9D8B030D-6E8A-4147-A177-3AD203B41FA5}">
                      <a16:colId xmlns:a16="http://schemas.microsoft.com/office/drawing/2014/main" val="2971457819"/>
                    </a:ext>
                  </a:extLst>
                </a:gridCol>
                <a:gridCol w="1495579">
                  <a:extLst>
                    <a:ext uri="{9D8B030D-6E8A-4147-A177-3AD203B41FA5}">
                      <a16:colId xmlns:a16="http://schemas.microsoft.com/office/drawing/2014/main" val="90642423"/>
                    </a:ext>
                  </a:extLst>
                </a:gridCol>
                <a:gridCol w="1495579">
                  <a:extLst>
                    <a:ext uri="{9D8B030D-6E8A-4147-A177-3AD203B41FA5}">
                      <a16:colId xmlns:a16="http://schemas.microsoft.com/office/drawing/2014/main" val="3051484281"/>
                    </a:ext>
                  </a:extLst>
                </a:gridCol>
                <a:gridCol w="1495579">
                  <a:extLst>
                    <a:ext uri="{9D8B030D-6E8A-4147-A177-3AD203B41FA5}">
                      <a16:colId xmlns:a16="http://schemas.microsoft.com/office/drawing/2014/main" val="334371734"/>
                    </a:ext>
                  </a:extLst>
                </a:gridCol>
              </a:tblGrid>
              <a:tr h="4101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표현</a:t>
                      </a:r>
                      <a:endParaRPr lang="ko-KR" altLang="en-US" sz="14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인화성</a:t>
                      </a:r>
                      <a:endParaRPr lang="ko-KR" altLang="en-US" sz="14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33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산화성</a:t>
                      </a:r>
                      <a:endParaRPr lang="ko-KR" altLang="en-US" sz="14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폭발성</a:t>
                      </a:r>
                      <a:endParaRPr lang="ko-KR" altLang="en-US" sz="14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급성독성</a:t>
                      </a:r>
                      <a:endParaRPr lang="ko-KR" altLang="en-US" sz="14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spc="-133" baseline="0" dirty="0" err="1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부식성</a:t>
                      </a:r>
                      <a:endParaRPr lang="ko-KR" altLang="en-US" sz="14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2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그림</a:t>
                      </a:r>
                      <a:endParaRPr lang="en-US" altLang="ko-KR" sz="1200" b="0" kern="1200" spc="-133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200" spc="-133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문자</a:t>
                      </a:r>
                      <a:endParaRPr lang="ko-KR" altLang="en-US" sz="1200" b="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kern="1200" spc="-100" baseline="0" dirty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175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175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그룹 2">
            <a:extLst>
              <a:ext uri="{FF2B5EF4-FFF2-40B4-BE49-F238E27FC236}">
                <a16:creationId xmlns:a16="http://schemas.microsoft.com/office/drawing/2014/main" id="{D2B37C3C-F348-36D2-02C0-9E91B7985634}"/>
              </a:ext>
            </a:extLst>
          </p:cNvPr>
          <p:cNvGrpSpPr/>
          <p:nvPr/>
        </p:nvGrpSpPr>
        <p:grpSpPr>
          <a:xfrm>
            <a:off x="2026763" y="5326145"/>
            <a:ext cx="7194995" cy="1065229"/>
            <a:chOff x="2026763" y="5326145"/>
            <a:chExt cx="7194995" cy="1065229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074386FE-2ED8-2986-E8EF-3ADE064BE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539" t="29273" r="74255" b="11627"/>
            <a:stretch/>
          </p:blipFill>
          <p:spPr>
            <a:xfrm>
              <a:off x="2026763" y="5326145"/>
              <a:ext cx="1150070" cy="1065229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DA83CB2D-9E4A-CB55-5214-DCC8FC405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18" t="29273" r="56776" b="11627"/>
            <a:stretch/>
          </p:blipFill>
          <p:spPr>
            <a:xfrm>
              <a:off x="3480834" y="5326145"/>
              <a:ext cx="1150070" cy="1065229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53A169F1-7AB8-8382-37EE-85B8E5402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030" t="29273" r="37764" b="11627"/>
            <a:stretch/>
          </p:blipFill>
          <p:spPr>
            <a:xfrm>
              <a:off x="5064536" y="5326145"/>
              <a:ext cx="1150070" cy="1065229"/>
            </a:xfrm>
            <a:prstGeom prst="rect">
              <a:avLst/>
            </a:prstGeom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9ADD1EF5-7C1A-2C49-9F05-7CB5DA3D2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604" t="29273" r="20190" b="11627"/>
            <a:stretch/>
          </p:blipFill>
          <p:spPr>
            <a:xfrm>
              <a:off x="6582252" y="5326145"/>
              <a:ext cx="1150070" cy="1065229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98CF5324-0774-DF2D-7AAF-97F5355BB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84" t="29273" r="2010" b="11627"/>
            <a:stretch/>
          </p:blipFill>
          <p:spPr>
            <a:xfrm>
              <a:off x="8071688" y="5326145"/>
              <a:ext cx="1150070" cy="1065229"/>
            </a:xfrm>
            <a:prstGeom prst="rect">
              <a:avLst/>
            </a:prstGeom>
          </p:spPr>
        </p:pic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F703C8C4-628C-48EA-BC07-B53C00320A2E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9407C689-AD48-C243-6953-07151B6E706B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8" name="직각 삼각형[R] 57">
              <a:extLst>
                <a:ext uri="{FF2B5EF4-FFF2-40B4-BE49-F238E27FC236}">
                  <a16:creationId xmlns:a16="http://schemas.microsoft.com/office/drawing/2014/main" id="{3A586946-70B2-88B2-E6A4-6D46D643D1F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59" name="직선 연결선[R] 58">
              <a:extLst>
                <a:ext uri="{FF2B5EF4-FFF2-40B4-BE49-F238E27FC236}">
                  <a16:creationId xmlns:a16="http://schemas.microsoft.com/office/drawing/2014/main" id="{2FC76F1E-7E03-BCF2-58B7-8164D5EFD73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705FD78-C274-B435-E9B1-12E4E72B5779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AE055E5-EB2E-14BA-1023-A3F16FF1734C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609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778BC0D-ED43-CB48-EA18-CFB6676A3B02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92297EF-631E-C1C8-52DA-27E83474C17A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8" name="직각 삼각형[R] 7">
              <a:extLst>
                <a:ext uri="{FF2B5EF4-FFF2-40B4-BE49-F238E27FC236}">
                  <a16:creationId xmlns:a16="http://schemas.microsoft.com/office/drawing/2014/main" id="{1C1ED098-7BEF-9EFC-5B0E-A320F50D318C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0" name="직선 연결선[R] 9">
              <a:extLst>
                <a:ext uri="{FF2B5EF4-FFF2-40B4-BE49-F238E27FC236}">
                  <a16:creationId xmlns:a16="http://schemas.microsoft.com/office/drawing/2014/main" id="{1E71BEA5-3FF3-7BDC-3620-E1CFC6F7740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9D53AD-F3ED-AE74-8F30-1FC3F506016F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9B248E-FB2C-E56C-CDA8-79761531CB72}"/>
                </a:ext>
              </a:extLst>
            </p:cNvPr>
            <p:cNvSpPr txBox="1"/>
            <p:nvPr/>
          </p:nvSpPr>
          <p:spPr>
            <a:xfrm>
              <a:off x="1418202" y="225500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5276B1"/>
                  </a:solidFill>
                  <a:latin typeface="Helvetica" pitchFamily="2" charset="0"/>
                </a:rPr>
                <a:t>예비산업인력</a:t>
              </a:r>
              <a:r>
                <a:rPr lang="ko-KR" altLang="en-US" sz="2800" b="1" dirty="0">
                  <a:solidFill>
                    <a:srgbClr val="5276B1"/>
                  </a:solidFill>
                  <a:effectLst/>
                  <a:latin typeface="Helvetica" pitchFamily="2" charset="0"/>
                </a:rPr>
                <a:t>의 직장생활</a:t>
              </a:r>
              <a:endParaRPr lang="en-US" altLang="ko-KR" sz="2800" b="1" dirty="0">
                <a:solidFill>
                  <a:srgbClr val="5276B1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1F9443C-4A07-93AB-E05D-64739344396E}"/>
              </a:ext>
            </a:extLst>
          </p:cNvPr>
          <p:cNvGrpSpPr/>
          <p:nvPr/>
        </p:nvGrpSpPr>
        <p:grpSpPr>
          <a:xfrm>
            <a:off x="781127" y="2592562"/>
            <a:ext cx="8782686" cy="1429435"/>
            <a:chOff x="781127" y="2592562"/>
            <a:chExt cx="8782686" cy="1429435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AD9A3869-E712-5504-1BAD-9B44C0A5815D}"/>
                </a:ext>
              </a:extLst>
            </p:cNvPr>
            <p:cNvGrpSpPr/>
            <p:nvPr/>
          </p:nvGrpSpPr>
          <p:grpSpPr>
            <a:xfrm>
              <a:off x="781127" y="2592562"/>
              <a:ext cx="8782686" cy="1429435"/>
              <a:chOff x="781127" y="2592562"/>
              <a:chExt cx="8782686" cy="1429435"/>
            </a:xfrm>
          </p:grpSpPr>
          <p:sp>
            <p:nvSpPr>
              <p:cNvPr id="77" name="모서리가 둥근 직사각형 76">
                <a:extLst>
                  <a:ext uri="{FF2B5EF4-FFF2-40B4-BE49-F238E27FC236}">
                    <a16:creationId xmlns:a16="http://schemas.microsoft.com/office/drawing/2014/main" id="{14F88C6E-FF41-8DAB-B706-5CD969CBE02C}"/>
                  </a:ext>
                </a:extLst>
              </p:cNvPr>
              <p:cNvSpPr/>
              <p:nvPr/>
            </p:nvSpPr>
            <p:spPr>
              <a:xfrm>
                <a:off x="781127" y="2592562"/>
                <a:ext cx="6414390" cy="142943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78" name="모서리가 둥근 직사각형 77">
                <a:extLst>
                  <a:ext uri="{FF2B5EF4-FFF2-40B4-BE49-F238E27FC236}">
                    <a16:creationId xmlns:a16="http://schemas.microsoft.com/office/drawing/2014/main" id="{618D3CDC-D430-8FC2-100D-A352EB145967}"/>
                  </a:ext>
                </a:extLst>
              </p:cNvPr>
              <p:cNvSpPr/>
              <p:nvPr/>
            </p:nvSpPr>
            <p:spPr>
              <a:xfrm>
                <a:off x="3149423" y="2592563"/>
                <a:ext cx="6414390" cy="90461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79" name="모서리가 둥근 직사각형 78">
                <a:extLst>
                  <a:ext uri="{FF2B5EF4-FFF2-40B4-BE49-F238E27FC236}">
                    <a16:creationId xmlns:a16="http://schemas.microsoft.com/office/drawing/2014/main" id="{1E72AFE4-8AC2-1F1C-6FAE-119EF089ABFF}"/>
                  </a:ext>
                </a:extLst>
              </p:cNvPr>
              <p:cNvSpPr/>
              <p:nvPr/>
            </p:nvSpPr>
            <p:spPr>
              <a:xfrm>
                <a:off x="3149423" y="3113771"/>
                <a:ext cx="6414390" cy="9046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CA42E580-D54B-C01D-574A-AD6F054A4A1D}"/>
                </a:ext>
              </a:extLst>
            </p:cNvPr>
            <p:cNvGrpSpPr/>
            <p:nvPr/>
          </p:nvGrpSpPr>
          <p:grpSpPr>
            <a:xfrm>
              <a:off x="996177" y="2807480"/>
              <a:ext cx="8535349" cy="1000082"/>
              <a:chOff x="996177" y="2807480"/>
              <a:chExt cx="8535349" cy="100008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98FB70-C397-F328-327D-288E37652A10}"/>
                  </a:ext>
                </a:extLst>
              </p:cNvPr>
              <p:cNvSpPr txBox="1"/>
              <p:nvPr/>
            </p:nvSpPr>
            <p:spPr>
              <a:xfrm>
                <a:off x="3532134" y="2807480"/>
                <a:ext cx="5999392" cy="10000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solidFill>
                      <a:prstClr val="black"/>
                    </a:solidFill>
                  </a:rPr>
                  <a:t>조직 운영에 따라 본인이 원하지 않는 업무가 부여되기도 하나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 </a:t>
                </a: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solidFill>
                      <a:prstClr val="black"/>
                    </a:solidFill>
                  </a:rPr>
                  <a:t>일의 경중 및 선호를 따지기 앞서 분업의 의의</a:t>
                </a:r>
                <a:r>
                  <a:rPr lang="en-US" altLang="ko-KR" sz="1600" spc="-133" dirty="0">
                    <a:solidFill>
                      <a:prstClr val="black"/>
                    </a:solidFill>
                  </a:rPr>
                  <a:t>, </a:t>
                </a:r>
                <a:r>
                  <a:rPr lang="ko-KR" altLang="en-US" sz="1600" spc="-133" dirty="0">
                    <a:solidFill>
                      <a:prstClr val="black"/>
                    </a:solidFill>
                  </a:rPr>
                  <a:t>개인 업무의 가치에 대해서 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4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solidFill>
                      <a:prstClr val="black"/>
                    </a:solidFill>
                  </a:rPr>
                  <a:t>충분히 인식 할 필요가 있음</a:t>
                </a:r>
                <a:endParaRPr lang="en-US" altLang="ko-KR" sz="1600" spc="-133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868A7781-DE79-A3ED-1792-6D79BC54FF9F}"/>
                  </a:ext>
                </a:extLst>
              </p:cNvPr>
              <p:cNvGrpSpPr/>
              <p:nvPr/>
            </p:nvGrpSpPr>
            <p:grpSpPr>
              <a:xfrm>
                <a:off x="996177" y="2819656"/>
                <a:ext cx="2417349" cy="328744"/>
                <a:chOff x="956308" y="2558472"/>
                <a:chExt cx="2417349" cy="328744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2D70822-68DB-6AEF-E3DF-99135DD8D4B0}"/>
                    </a:ext>
                  </a:extLst>
                </p:cNvPr>
                <p:cNvSpPr txBox="1"/>
                <p:nvPr/>
              </p:nvSpPr>
              <p:spPr>
                <a:xfrm>
                  <a:off x="1130591" y="2558472"/>
                  <a:ext cx="2243066" cy="3287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383558" indent="-383558">
                    <a:lnSpc>
                      <a:spcPct val="130000"/>
                    </a:lnSpc>
                  </a:pPr>
                  <a:r>
                    <a:rPr lang="ko-KR" altLang="en-US" b="1" spc="-133" dirty="0">
                      <a:solidFill>
                        <a:srgbClr val="5276B1"/>
                      </a:solidFill>
                    </a:rPr>
                    <a:t>마음가짐</a:t>
                  </a:r>
                  <a:endParaRPr lang="en-US" altLang="ko-KR" b="1" spc="-133" dirty="0">
                    <a:solidFill>
                      <a:srgbClr val="5276B1"/>
                    </a:solidFill>
                  </a:endParaRPr>
                </a:p>
              </p:txBody>
            </p:sp>
            <p:sp>
              <p:nvSpPr>
                <p:cNvPr id="6" name="직사각형 5">
                  <a:extLst>
                    <a:ext uri="{FF2B5EF4-FFF2-40B4-BE49-F238E27FC236}">
                      <a16:creationId xmlns:a16="http://schemas.microsoft.com/office/drawing/2014/main" id="{21D99DEA-7F86-D01C-45F1-332A045120D8}"/>
                    </a:ext>
                  </a:extLst>
                </p:cNvPr>
                <p:cNvSpPr/>
                <p:nvPr/>
              </p:nvSpPr>
              <p:spPr>
                <a:xfrm>
                  <a:off x="956308" y="2622550"/>
                  <a:ext cx="55675" cy="230037"/>
                </a:xfrm>
                <a:prstGeom prst="rect">
                  <a:avLst/>
                </a:prstGeom>
                <a:solidFill>
                  <a:srgbClr val="5276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</p:grp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98A39F5-12BB-673A-8CC9-8F9EC88571C3}"/>
              </a:ext>
            </a:extLst>
          </p:cNvPr>
          <p:cNvGrpSpPr/>
          <p:nvPr/>
        </p:nvGrpSpPr>
        <p:grpSpPr>
          <a:xfrm>
            <a:off x="781127" y="4193043"/>
            <a:ext cx="8782686" cy="2175169"/>
            <a:chOff x="781127" y="4193043"/>
            <a:chExt cx="8782686" cy="2175169"/>
          </a:xfrm>
        </p:grpSpPr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6E37ECDD-9679-3B60-4650-463D99ADE692}"/>
                </a:ext>
              </a:extLst>
            </p:cNvPr>
            <p:cNvGrpSpPr/>
            <p:nvPr/>
          </p:nvGrpSpPr>
          <p:grpSpPr>
            <a:xfrm>
              <a:off x="781127" y="4193043"/>
              <a:ext cx="8782686" cy="2175169"/>
              <a:chOff x="781127" y="2592562"/>
              <a:chExt cx="8782686" cy="1429435"/>
            </a:xfrm>
          </p:grpSpPr>
          <p:sp>
            <p:nvSpPr>
              <p:cNvPr id="84" name="모서리가 둥근 직사각형 83">
                <a:extLst>
                  <a:ext uri="{FF2B5EF4-FFF2-40B4-BE49-F238E27FC236}">
                    <a16:creationId xmlns:a16="http://schemas.microsoft.com/office/drawing/2014/main" id="{F573EBB2-96C5-9DA9-D4CF-C07031867BDD}"/>
                  </a:ext>
                </a:extLst>
              </p:cNvPr>
              <p:cNvSpPr/>
              <p:nvPr/>
            </p:nvSpPr>
            <p:spPr>
              <a:xfrm>
                <a:off x="781127" y="2592562"/>
                <a:ext cx="6414390" cy="142943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85" name="모서리가 둥근 직사각형 84">
                <a:extLst>
                  <a:ext uri="{FF2B5EF4-FFF2-40B4-BE49-F238E27FC236}">
                    <a16:creationId xmlns:a16="http://schemas.microsoft.com/office/drawing/2014/main" id="{06D79672-40C6-C3DA-79DA-A01013FD941A}"/>
                  </a:ext>
                </a:extLst>
              </p:cNvPr>
              <p:cNvSpPr/>
              <p:nvPr/>
            </p:nvSpPr>
            <p:spPr>
              <a:xfrm>
                <a:off x="3149423" y="2592563"/>
                <a:ext cx="6414390" cy="90461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86" name="모서리가 둥근 직사각형 85">
                <a:extLst>
                  <a:ext uri="{FF2B5EF4-FFF2-40B4-BE49-F238E27FC236}">
                    <a16:creationId xmlns:a16="http://schemas.microsoft.com/office/drawing/2014/main" id="{46745C29-F6C4-4A23-4D10-7AA929E8683A}"/>
                  </a:ext>
                </a:extLst>
              </p:cNvPr>
              <p:cNvSpPr/>
              <p:nvPr/>
            </p:nvSpPr>
            <p:spPr>
              <a:xfrm>
                <a:off x="3149423" y="3113771"/>
                <a:ext cx="6414390" cy="904610"/>
              </a:xfrm>
              <a:prstGeom prst="roundRect">
                <a:avLst>
                  <a:gd name="adj" fmla="val 4609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133288FF-ED75-C3FF-6F98-C866338616B1}"/>
                </a:ext>
              </a:extLst>
            </p:cNvPr>
            <p:cNvGrpSpPr/>
            <p:nvPr/>
          </p:nvGrpSpPr>
          <p:grpSpPr>
            <a:xfrm>
              <a:off x="996177" y="4391331"/>
              <a:ext cx="8535349" cy="1843353"/>
              <a:chOff x="996177" y="4391331"/>
              <a:chExt cx="8535349" cy="1843353"/>
            </a:xfrm>
          </p:grpSpPr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BCE8A7CC-7D41-0809-E56F-F1FAB518DE25}"/>
                  </a:ext>
                </a:extLst>
              </p:cNvPr>
              <p:cNvGrpSpPr/>
              <p:nvPr/>
            </p:nvGrpSpPr>
            <p:grpSpPr>
              <a:xfrm>
                <a:off x="996177" y="4393667"/>
                <a:ext cx="2214094" cy="691087"/>
                <a:chOff x="956308" y="2606956"/>
                <a:chExt cx="2214094" cy="691087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38A4F3C-A1B6-A653-ECF0-2A7EE9760BA8}"/>
                    </a:ext>
                  </a:extLst>
                </p:cNvPr>
                <p:cNvSpPr txBox="1"/>
                <p:nvPr/>
              </p:nvSpPr>
              <p:spPr>
                <a:xfrm>
                  <a:off x="1130591" y="2606956"/>
                  <a:ext cx="2039811" cy="6910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383558" indent="-383558">
                    <a:lnSpc>
                      <a:spcPct val="130000"/>
                    </a:lnSpc>
                  </a:pPr>
                  <a:r>
                    <a:rPr lang="ko-KR" altLang="en-US" b="1" spc="-133" dirty="0">
                      <a:solidFill>
                        <a:srgbClr val="5276B1"/>
                      </a:solidFill>
                    </a:rPr>
                    <a:t>조직적응에</a:t>
                  </a:r>
                  <a:endParaRPr lang="en-US" altLang="ko-KR" b="1" spc="-133" dirty="0">
                    <a:solidFill>
                      <a:srgbClr val="5276B1"/>
                    </a:solidFill>
                  </a:endParaRPr>
                </a:p>
                <a:p>
                  <a:pPr marL="383558" indent="-383558">
                    <a:lnSpc>
                      <a:spcPct val="130000"/>
                    </a:lnSpc>
                  </a:pPr>
                  <a:r>
                    <a:rPr lang="ko-KR" altLang="en-US" b="1" spc="-133" dirty="0">
                      <a:solidFill>
                        <a:srgbClr val="5276B1"/>
                      </a:solidFill>
                    </a:rPr>
                    <a:t>어려움을 겪는 이유</a:t>
                  </a:r>
                </a:p>
              </p:txBody>
            </p:sp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id="{3A4B8E76-1FDD-450D-CD89-FF1CE660920E}"/>
                    </a:ext>
                  </a:extLst>
                </p:cNvPr>
                <p:cNvSpPr/>
                <p:nvPr/>
              </p:nvSpPr>
              <p:spPr>
                <a:xfrm>
                  <a:off x="956308" y="2681273"/>
                  <a:ext cx="55675" cy="570330"/>
                </a:xfrm>
                <a:prstGeom prst="rect">
                  <a:avLst/>
                </a:prstGeom>
                <a:solidFill>
                  <a:srgbClr val="5276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806BA3AD-53ED-636C-08AD-27F628775C9E}"/>
                  </a:ext>
                </a:extLst>
              </p:cNvPr>
              <p:cNvGrpSpPr/>
              <p:nvPr/>
            </p:nvGrpSpPr>
            <p:grpSpPr>
              <a:xfrm>
                <a:off x="3532134" y="4391331"/>
                <a:ext cx="5999392" cy="1843353"/>
                <a:chOff x="3532134" y="4391331"/>
                <a:chExt cx="5999392" cy="1843353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72047A0-683A-D49C-45A5-E0EEF305333D}"/>
                    </a:ext>
                  </a:extLst>
                </p:cNvPr>
                <p:cNvSpPr txBox="1"/>
                <p:nvPr/>
              </p:nvSpPr>
              <p:spPr>
                <a:xfrm>
                  <a:off x="3532134" y="4391331"/>
                  <a:ext cx="5999392" cy="6553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40000"/>
                    </a:lnSpc>
                    <a:buClr>
                      <a:srgbClr val="33CCCC"/>
                    </a:buClr>
                  </a:pPr>
                  <a:r>
                    <a:rPr lang="ko-KR" altLang="en-US" sz="1600" b="1" spc="-133" dirty="0">
                      <a:solidFill>
                        <a:prstClr val="black"/>
                      </a:solidFill>
                    </a:rPr>
                    <a:t>입사 초기에는 직장의 조직체계와 역할</a:t>
                  </a:r>
                  <a:r>
                    <a:rPr lang="en-US" altLang="ko-KR" sz="1600" b="1" spc="-133" dirty="0">
                      <a:solidFill>
                        <a:prstClr val="black"/>
                      </a:solidFill>
                    </a:rPr>
                    <a:t>, </a:t>
                  </a:r>
                  <a:r>
                    <a:rPr lang="ko-KR" altLang="en-US" sz="1600" b="1" spc="-133" dirty="0">
                      <a:solidFill>
                        <a:prstClr val="black"/>
                      </a:solidFill>
                    </a:rPr>
                    <a:t>공동 목적 등을 인식하지 못하는 경우가 있음</a:t>
                  </a:r>
                  <a:endParaRPr lang="en-US" altLang="ko-KR" sz="1600" b="1" spc="-133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4" name="그룹 73">
                  <a:extLst>
                    <a:ext uri="{FF2B5EF4-FFF2-40B4-BE49-F238E27FC236}">
                      <a16:creationId xmlns:a16="http://schemas.microsoft.com/office/drawing/2014/main" id="{FB95796D-860D-486F-0448-5CFEB76E5907}"/>
                    </a:ext>
                  </a:extLst>
                </p:cNvPr>
                <p:cNvGrpSpPr/>
                <p:nvPr/>
              </p:nvGrpSpPr>
              <p:grpSpPr>
                <a:xfrm>
                  <a:off x="3532134" y="5126688"/>
                  <a:ext cx="5928280" cy="1107996"/>
                  <a:chOff x="3273448" y="4380224"/>
                  <a:chExt cx="5928280" cy="1107996"/>
                </a:xfrm>
              </p:grpSpPr>
              <p:grpSp>
                <p:nvGrpSpPr>
                  <p:cNvPr id="73" name="그룹 72">
                    <a:extLst>
                      <a:ext uri="{FF2B5EF4-FFF2-40B4-BE49-F238E27FC236}">
                        <a16:creationId xmlns:a16="http://schemas.microsoft.com/office/drawing/2014/main" id="{F4F0AD83-E5A0-B94B-1E3B-466C1118F143}"/>
                      </a:ext>
                    </a:extLst>
                  </p:cNvPr>
                  <p:cNvGrpSpPr/>
                  <p:nvPr/>
                </p:nvGrpSpPr>
                <p:grpSpPr>
                  <a:xfrm>
                    <a:off x="3429332" y="4380224"/>
                    <a:ext cx="5772396" cy="1107996"/>
                    <a:chOff x="3429332" y="4380224"/>
                    <a:chExt cx="5772396" cy="1107996"/>
                  </a:xfrm>
                </p:grpSpPr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D5390687-E424-E62B-FB42-FF91AB4762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29332" y="4380224"/>
                      <a:ext cx="3157166" cy="11079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  <a:buClr>
                          <a:srgbClr val="33CCCC"/>
                        </a:buClr>
                      </a:pPr>
                      <a:r>
                        <a:rPr lang="ko-KR" altLang="en-US" sz="1600" spc="-133" dirty="0">
                          <a:solidFill>
                            <a:prstClr val="black"/>
                          </a:solidFill>
                        </a:rPr>
                        <a:t>회사의 조직문화에 공감하기 어려워서 </a:t>
                      </a:r>
                    </a:p>
                    <a:p>
                      <a:pPr>
                        <a:lnSpc>
                          <a:spcPct val="150000"/>
                        </a:lnSpc>
                        <a:buClr>
                          <a:srgbClr val="33CCCC"/>
                        </a:buClr>
                      </a:pPr>
                      <a:r>
                        <a:rPr lang="ko-KR" altLang="en-US" sz="1600" spc="-133" dirty="0">
                          <a:solidFill>
                            <a:prstClr val="black"/>
                          </a:solidFill>
                        </a:rPr>
                        <a:t>누가 가르쳐 주는 것이 아니라서 </a:t>
                      </a:r>
                    </a:p>
                    <a:p>
                      <a:pPr>
                        <a:lnSpc>
                          <a:spcPct val="150000"/>
                        </a:lnSpc>
                        <a:buClr>
                          <a:srgbClr val="33CCCC"/>
                        </a:buClr>
                      </a:pPr>
                      <a:r>
                        <a:rPr lang="ko-KR" altLang="en-US" sz="1600" spc="-133" dirty="0">
                          <a:solidFill>
                            <a:prstClr val="black"/>
                          </a:solidFill>
                        </a:rPr>
                        <a:t>기존 직원들간의 심한 텃세 때문에</a:t>
                      </a:r>
                    </a:p>
                  </p:txBody>
                </p:sp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B4D1B8C-EADB-40CA-2F2D-4EBDCB2906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31708" y="4381853"/>
                      <a:ext cx="2370020" cy="3291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  <a:buClr>
                          <a:srgbClr val="33CCCC"/>
                        </a:buClr>
                      </a:pPr>
                      <a:r>
                        <a:rPr lang="ko-KR" altLang="en-US" sz="1600" spc="-133" dirty="0">
                          <a:solidFill>
                            <a:prstClr val="black"/>
                          </a:solidFill>
                        </a:rPr>
                        <a:t>직책 등에 의한 서열 문화</a:t>
                      </a:r>
                    </a:p>
                  </p:txBody>
                </p:sp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832F9B90-1A90-4811-BC02-425CAD74A6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31708" y="4789118"/>
                      <a:ext cx="2370020" cy="3291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  <a:buClr>
                          <a:srgbClr val="33CCCC"/>
                        </a:buClr>
                      </a:pPr>
                      <a:r>
                        <a:rPr lang="ko-KR" altLang="en-US" sz="1600" spc="-133" dirty="0">
                          <a:solidFill>
                            <a:prstClr val="black"/>
                          </a:solidFill>
                        </a:rPr>
                        <a:t>생소하고 긴장된 분위기 등</a:t>
                      </a:r>
                    </a:p>
                  </p:txBody>
                </p:sp>
              </p:grpSp>
              <p:grpSp>
                <p:nvGrpSpPr>
                  <p:cNvPr id="72" name="그룹 71">
                    <a:extLst>
                      <a:ext uri="{FF2B5EF4-FFF2-40B4-BE49-F238E27FC236}">
                        <a16:creationId xmlns:a16="http://schemas.microsoft.com/office/drawing/2014/main" id="{A2AEE9EB-6ECF-A432-A7E8-FE1A23E2EE3F}"/>
                      </a:ext>
                    </a:extLst>
                  </p:cNvPr>
                  <p:cNvGrpSpPr/>
                  <p:nvPr/>
                </p:nvGrpSpPr>
                <p:grpSpPr>
                  <a:xfrm>
                    <a:off x="3273448" y="4531758"/>
                    <a:ext cx="3494320" cy="823310"/>
                    <a:chOff x="3273448" y="4531758"/>
                    <a:chExt cx="3494320" cy="823310"/>
                  </a:xfrm>
                </p:grpSpPr>
                <p:sp>
                  <p:nvSpPr>
                    <p:cNvPr id="64" name="타원 63">
                      <a:extLst>
                        <a:ext uri="{FF2B5EF4-FFF2-40B4-BE49-F238E27FC236}">
                          <a16:creationId xmlns:a16="http://schemas.microsoft.com/office/drawing/2014/main" id="{A3E44704-9870-60EF-88B4-875DAD71BE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48" y="4531758"/>
                      <a:ext cx="77352" cy="77352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DD5F8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ko-Kore-KR" altLang="en-US"/>
                    </a:p>
                  </p:txBody>
                </p:sp>
                <p:sp>
                  <p:nvSpPr>
                    <p:cNvPr id="69" name="타원 68">
                      <a:extLst>
                        <a:ext uri="{FF2B5EF4-FFF2-40B4-BE49-F238E27FC236}">
                          <a16:creationId xmlns:a16="http://schemas.microsoft.com/office/drawing/2014/main" id="{1BDC73E4-2C59-FCF6-4B4A-94A6CC4A5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48" y="4897518"/>
                      <a:ext cx="77352" cy="77352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DD5F8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ko-Kore-KR" altLang="en-US"/>
                    </a:p>
                  </p:txBody>
                </p:sp>
                <p:sp>
                  <p:nvSpPr>
                    <p:cNvPr id="70" name="타원 69">
                      <a:extLst>
                        <a:ext uri="{FF2B5EF4-FFF2-40B4-BE49-F238E27FC236}">
                          <a16:creationId xmlns:a16="http://schemas.microsoft.com/office/drawing/2014/main" id="{2BF04FD8-FB20-6E13-6E05-9F62205D0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48" y="5277716"/>
                      <a:ext cx="77352" cy="77352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DD5F8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ko-Kore-KR" altLang="en-US"/>
                    </a:p>
                  </p:txBody>
                </p:sp>
                <p:sp>
                  <p:nvSpPr>
                    <p:cNvPr id="71" name="타원 70">
                      <a:extLst>
                        <a:ext uri="{FF2B5EF4-FFF2-40B4-BE49-F238E27FC236}">
                          <a16:creationId xmlns:a16="http://schemas.microsoft.com/office/drawing/2014/main" id="{C9AE93D0-13CC-AA91-6217-037771D990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0416" y="4532141"/>
                      <a:ext cx="77352" cy="7658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2225">
                      <a:solidFill>
                        <a:srgbClr val="DD5F8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ko-Kore-KR" altLang="en-US"/>
                    </a:p>
                  </p:txBody>
                </p:sp>
                <p:sp>
                  <p:nvSpPr>
                    <p:cNvPr id="50" name="타원 49">
                      <a:extLst>
                        <a:ext uri="{FF2B5EF4-FFF2-40B4-BE49-F238E27FC236}">
                          <a16:creationId xmlns:a16="http://schemas.microsoft.com/office/drawing/2014/main" id="{6FA03A0E-26D7-4A72-B92C-28E77CA59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0416" y="4939406"/>
                      <a:ext cx="77352" cy="7658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2225">
                      <a:solidFill>
                        <a:srgbClr val="DD5F8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ko-Kore-KR" altLang="en-US"/>
                    </a:p>
                  </p:txBody>
                </p:sp>
              </p:grpSp>
            </p:grpSp>
          </p:grpSp>
        </p:grpSp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04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C0A1E4F-32EE-26F9-2F0D-CF686941132B}"/>
              </a:ext>
            </a:extLst>
          </p:cNvPr>
          <p:cNvGrpSpPr/>
          <p:nvPr/>
        </p:nvGrpSpPr>
        <p:grpSpPr>
          <a:xfrm>
            <a:off x="0" y="1237550"/>
            <a:ext cx="8949938" cy="845100"/>
            <a:chOff x="0" y="1237550"/>
            <a:chExt cx="8949938" cy="8451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674C2C-00F7-A3A4-1F6B-8DBB006145D1}"/>
                </a:ext>
              </a:extLst>
            </p:cNvPr>
            <p:cNvSpPr txBox="1"/>
            <p:nvPr/>
          </p:nvSpPr>
          <p:spPr>
            <a:xfrm>
              <a:off x="2348318" y="1317376"/>
              <a:ext cx="6601620" cy="7652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33CCCC"/>
                </a:buClr>
              </a:pPr>
              <a:r>
                <a:rPr lang="en-US" altLang="ko-KR" sz="18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700" spc="-133" dirty="0">
                  <a:solidFill>
                    <a:prstClr val="black"/>
                  </a:solidFill>
                </a:rPr>
                <a:t>회사 또는 직장이라는 곳은 다양한 사람이 모인 장소로 하나의 목적을 </a:t>
              </a:r>
              <a:endParaRPr lang="en-US" altLang="ko-KR" sz="1700" spc="-133" dirty="0">
                <a:solidFill>
                  <a:prstClr val="black"/>
                </a:solidFill>
              </a:endParaRPr>
            </a:p>
            <a:p>
              <a:pPr marL="180000">
                <a:lnSpc>
                  <a:spcPct val="150000"/>
                </a:lnSpc>
                <a:buClr>
                  <a:srgbClr val="33CCCC"/>
                </a:buClr>
              </a:pPr>
              <a:r>
                <a:rPr lang="ko-KR" altLang="en-US" sz="1700" spc="-133" dirty="0">
                  <a:solidFill>
                    <a:prstClr val="black"/>
                  </a:solidFill>
                </a:rPr>
                <a:t>가지고 활동하는 장소임을 인식</a:t>
              </a:r>
              <a:endParaRPr lang="en-US" altLang="ko-KR" sz="1700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1E4DC46-BE00-4CBB-417F-3C18FD053FBD}"/>
                </a:ext>
              </a:extLst>
            </p:cNvPr>
            <p:cNvGrpSpPr/>
            <p:nvPr/>
          </p:nvGrpSpPr>
          <p:grpSpPr>
            <a:xfrm>
              <a:off x="0" y="1237550"/>
              <a:ext cx="2189913" cy="571503"/>
              <a:chOff x="0" y="1237550"/>
              <a:chExt cx="2189913" cy="571503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F20121F5-D777-3B17-8B3B-6383A0101914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14" name="그룹 13">
                  <a:extLst>
                    <a:ext uri="{FF2B5EF4-FFF2-40B4-BE49-F238E27FC236}">
                      <a16:creationId xmlns:a16="http://schemas.microsoft.com/office/drawing/2014/main" id="{4038B0A1-9507-DEFC-F111-ECB5A15686FA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17" name="모서리가 둥근 직사각형 16">
                    <a:extLst>
                      <a:ext uri="{FF2B5EF4-FFF2-40B4-BE49-F238E27FC236}">
                        <a16:creationId xmlns:a16="http://schemas.microsoft.com/office/drawing/2014/main" id="{1C08D187-0431-D317-8A0D-88C0101D5D7C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23" name="모서리가 둥근 직사각형 22">
                    <a:extLst>
                      <a:ext uri="{FF2B5EF4-FFF2-40B4-BE49-F238E27FC236}">
                        <a16:creationId xmlns:a16="http://schemas.microsoft.com/office/drawing/2014/main" id="{B1CE5D9E-E9BE-1FBD-F75D-4219AAF06ADB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99871E-E861-93E3-3A6C-6A6612817EC4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48E067-9E71-E177-AD56-1A5C24B7A42B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1408787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직장이란</a:t>
                </a:r>
                <a:r>
                  <a:rPr kumimoji="1" lang="en-US" altLang="ko-KR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?</a:t>
                </a:r>
                <a:endParaRPr kumimoji="1" lang="ko-Kore-KR" altLang="en-US" sz="2400" b="1" spc="-150" dirty="0">
                  <a:solidFill>
                    <a:srgbClr val="DD5F84"/>
                  </a:solidFill>
                  <a:latin typeface="+mj-ea"/>
                  <a:ea typeface="+mj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8319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37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C905191-2753-8590-DB83-8A3CF0ED867A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화학물질 안전보건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13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212068C7-C238-05F8-C1E9-FD7C7E252BF5}"/>
              </a:ext>
            </a:extLst>
          </p:cNvPr>
          <p:cNvGrpSpPr/>
          <p:nvPr/>
        </p:nvGrpSpPr>
        <p:grpSpPr>
          <a:xfrm>
            <a:off x="863426" y="1828821"/>
            <a:ext cx="9165801" cy="2824988"/>
            <a:chOff x="863426" y="1828821"/>
            <a:chExt cx="9165801" cy="2824988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BA3A9131-9FC0-221F-F4B1-F1AC612E6195}"/>
                </a:ext>
              </a:extLst>
            </p:cNvPr>
            <p:cNvGrpSpPr/>
            <p:nvPr/>
          </p:nvGrpSpPr>
          <p:grpSpPr>
            <a:xfrm>
              <a:off x="863426" y="1828821"/>
              <a:ext cx="6074063" cy="292395"/>
              <a:chOff x="1088524" y="2228857"/>
              <a:chExt cx="6074063" cy="29239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9CDD27-8242-A80D-7C2C-BCF8216A9F8B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82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sz="2000" b="1" spc="-133" dirty="0">
                    <a:solidFill>
                      <a:srgbClr val="DD5F84"/>
                    </a:solidFill>
                  </a:rPr>
                  <a:t>사업주 준수사항</a:t>
                </a:r>
                <a:endParaRPr lang="en-US" altLang="ko-KR" sz="2000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B80EE783-FE89-5D8E-B94F-0BEC99F7A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817413-013E-8AA5-55DE-5E9027F13A0F}"/>
                </a:ext>
              </a:extLst>
            </p:cNvPr>
            <p:cNvSpPr txBox="1"/>
            <p:nvPr/>
          </p:nvSpPr>
          <p:spPr>
            <a:xfrm>
              <a:off x="1138124" y="2065408"/>
              <a:ext cx="8891103" cy="2588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8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pc="-133" dirty="0">
                  <a:solidFill>
                    <a:prstClr val="black"/>
                  </a:solidFill>
                </a:rPr>
                <a:t>화학물질 취급 전 </a:t>
              </a:r>
              <a:r>
                <a:rPr lang="en-US" altLang="ko-KR" spc="-133" dirty="0">
                  <a:solidFill>
                    <a:prstClr val="black"/>
                  </a:solidFill>
                  <a:latin typeface="+mn-ea"/>
                </a:rPr>
                <a:t>MSDS</a:t>
              </a:r>
              <a:r>
                <a:rPr lang="ko-KR" altLang="en-US" spc="-133" dirty="0">
                  <a:solidFill>
                    <a:prstClr val="black"/>
                  </a:solidFill>
                </a:rPr>
                <a:t> 교육 실시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44000" latinLnBrk="0">
                <a:lnSpc>
                  <a:spcPct val="180000"/>
                </a:lnSpc>
                <a:buClr>
                  <a:srgbClr val="33CCCC"/>
                </a:buClr>
              </a:pPr>
              <a:r>
                <a:rPr lang="en-US" altLang="ko-KR" sz="1600" spc="-133" dirty="0">
                  <a:solidFill>
                    <a:prstClr val="black"/>
                  </a:solidFill>
                </a:rPr>
                <a:t>-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교육내용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: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해당 화학물질의 유해성 위험성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취급상의 주의사항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적절한 보호구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사고 시 대처방법 등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latinLnBrk="0">
                <a:lnSpc>
                  <a:spcPct val="18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pc="-133" dirty="0">
                  <a:solidFill>
                    <a:prstClr val="black"/>
                  </a:solidFill>
                </a:rPr>
                <a:t>화학물질 취급에 따른 </a:t>
              </a:r>
              <a:r>
                <a:rPr lang="en-US" altLang="ko-KR" spc="-133" dirty="0">
                  <a:solidFill>
                    <a:prstClr val="black"/>
                  </a:solidFill>
                  <a:latin typeface="+mn-ea"/>
                </a:rPr>
                <a:t>MSDS</a:t>
              </a:r>
              <a:r>
                <a:rPr lang="ko-KR" altLang="en-US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pc="-133" dirty="0" err="1">
                  <a:solidFill>
                    <a:prstClr val="black"/>
                  </a:solidFill>
                </a:rPr>
                <a:t>비치・게시</a:t>
              </a:r>
              <a:endParaRPr lang="en-US" altLang="ko-KR" spc="-133" dirty="0">
                <a:solidFill>
                  <a:prstClr val="black"/>
                </a:solidFill>
              </a:endParaRPr>
            </a:p>
            <a:p>
              <a:pPr>
                <a:lnSpc>
                  <a:spcPct val="18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pc="-133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ko-KR" altLang="en-US" spc="-133" dirty="0"/>
                <a:t>화학물질 경고표지 부착</a:t>
              </a:r>
              <a:r>
                <a:rPr lang="en-US" altLang="ko-KR" spc="-133" dirty="0"/>
                <a:t>(</a:t>
              </a:r>
              <a:r>
                <a:rPr lang="ko-KR" altLang="en-US" spc="-133" dirty="0"/>
                <a:t>사업장 내 취급 장소</a:t>
              </a:r>
              <a:r>
                <a:rPr lang="en-US" altLang="ko-KR" spc="-133" dirty="0"/>
                <a:t>,</a:t>
              </a:r>
              <a:r>
                <a:rPr lang="ko-KR" altLang="en-US" spc="-133" dirty="0"/>
                <a:t> 용기</a:t>
              </a:r>
              <a:r>
                <a:rPr lang="en-US" altLang="ko-KR" spc="-133" dirty="0"/>
                <a:t>,</a:t>
              </a:r>
              <a:r>
                <a:rPr lang="ko-KR" altLang="en-US" spc="-133" dirty="0"/>
                <a:t> </a:t>
              </a:r>
              <a:r>
                <a:rPr lang="ko-KR" altLang="en-US" spc="-133" dirty="0" err="1"/>
                <a:t>소분용기</a:t>
              </a:r>
              <a:r>
                <a:rPr lang="ko-KR" altLang="en-US" spc="-133" dirty="0"/>
                <a:t> 등</a:t>
              </a:r>
              <a:r>
                <a:rPr lang="en-US" altLang="ko-KR" spc="-133" dirty="0"/>
                <a:t>)</a:t>
              </a:r>
            </a:p>
            <a:p>
              <a:pPr>
                <a:lnSpc>
                  <a:spcPct val="18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pc="-133" dirty="0">
                  <a:solidFill>
                    <a:prstClr val="black"/>
                  </a:solidFill>
                </a:rPr>
                <a:t>보호구 지급 등 화학물질 취급에 따른 각종 건강보호 조치 및 작업 관리 실시</a:t>
              </a:r>
              <a:endParaRPr lang="en-US" altLang="ko-KR" sz="1600" spc="-133" dirty="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644098E8-0FFA-1116-86FA-7B74D7DBB29E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4B52B485-7B58-96D7-BF40-D801EAC04801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" name="직각 삼각형[R] 5">
              <a:extLst>
                <a:ext uri="{FF2B5EF4-FFF2-40B4-BE49-F238E27FC236}">
                  <a16:creationId xmlns:a16="http://schemas.microsoft.com/office/drawing/2014/main" id="{D64FB47E-CBEF-D620-54BD-AA3101331DE2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7" name="직선 연결선[R] 6">
              <a:extLst>
                <a:ext uri="{FF2B5EF4-FFF2-40B4-BE49-F238E27FC236}">
                  <a16:creationId xmlns:a16="http://schemas.microsoft.com/office/drawing/2014/main" id="{2D661002-2C8B-975D-0BBE-C0D827AD3D8B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1F53AA-62F8-36F1-DA46-4AD9B13A248D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F27A1D-7E35-0AE8-52C5-4EDF40668E9B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8A058AC-5A9F-6B86-5D0A-750D43858277}"/>
              </a:ext>
            </a:extLst>
          </p:cNvPr>
          <p:cNvGrpSpPr/>
          <p:nvPr/>
        </p:nvGrpSpPr>
        <p:grpSpPr>
          <a:xfrm>
            <a:off x="2178345" y="4824716"/>
            <a:ext cx="5728773" cy="2033284"/>
            <a:chOff x="2178345" y="4824716"/>
            <a:chExt cx="5728773" cy="2033284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7E23D769-B693-A21E-E09F-CBAAC0D79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345" y="5094275"/>
              <a:ext cx="3532591" cy="1112112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60EC94AC-0125-2AB7-B146-1527FCEE1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3821" y="4824716"/>
              <a:ext cx="1483297" cy="2033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304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38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41F36C3-9BAF-07E6-569A-ED54B551437B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화학물질 안전보건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13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212068C7-C238-05F8-C1E9-FD7C7E252BF5}"/>
              </a:ext>
            </a:extLst>
          </p:cNvPr>
          <p:cNvGrpSpPr/>
          <p:nvPr/>
        </p:nvGrpSpPr>
        <p:grpSpPr>
          <a:xfrm>
            <a:off x="863426" y="1828821"/>
            <a:ext cx="9165801" cy="3025463"/>
            <a:chOff x="863426" y="1828821"/>
            <a:chExt cx="9165801" cy="3025463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BA3A9131-9FC0-221F-F4B1-F1AC612E6195}"/>
                </a:ext>
              </a:extLst>
            </p:cNvPr>
            <p:cNvGrpSpPr/>
            <p:nvPr/>
          </p:nvGrpSpPr>
          <p:grpSpPr>
            <a:xfrm>
              <a:off x="863426" y="1828821"/>
              <a:ext cx="6074063" cy="292395"/>
              <a:chOff x="1088524" y="2228857"/>
              <a:chExt cx="6074063" cy="29239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9CDD27-8242-A80D-7C2C-BCF8216A9F8B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82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sz="2000" b="1" spc="-133" dirty="0">
                    <a:solidFill>
                      <a:srgbClr val="DD5F84"/>
                    </a:solidFill>
                  </a:rPr>
                  <a:t>근로자 준수사항</a:t>
                </a:r>
                <a:endParaRPr lang="en-US" altLang="ko-KR" sz="2000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B80EE783-FE89-5D8E-B94F-0BEC99F7A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817413-013E-8AA5-55DE-5E9027F13A0F}"/>
                </a:ext>
              </a:extLst>
            </p:cNvPr>
            <p:cNvSpPr txBox="1"/>
            <p:nvPr/>
          </p:nvSpPr>
          <p:spPr>
            <a:xfrm>
              <a:off x="1138124" y="2172331"/>
              <a:ext cx="8891103" cy="2681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pc="-133" dirty="0">
                  <a:solidFill>
                    <a:prstClr val="black"/>
                  </a:solidFill>
                </a:rPr>
                <a:t>화학물질 취급 전 </a:t>
              </a:r>
              <a:r>
                <a:rPr lang="en-US" altLang="ko-KR" spc="-133" dirty="0">
                  <a:solidFill>
                    <a:prstClr val="black"/>
                  </a:solidFill>
                  <a:latin typeface="+mn-ea"/>
                </a:rPr>
                <a:t>MSDS</a:t>
              </a:r>
              <a:r>
                <a:rPr lang="ko-KR" altLang="en-US" spc="-133" dirty="0">
                  <a:solidFill>
                    <a:prstClr val="black"/>
                  </a:solidFill>
                </a:rPr>
                <a:t> 교육 이수</a:t>
              </a:r>
              <a:endParaRPr lang="en-US" altLang="ko-KR" spc="-133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atinLnBrk="0"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pc="-133" dirty="0">
                  <a:solidFill>
                    <a:prstClr val="black"/>
                  </a:solidFill>
                </a:rPr>
                <a:t>작업공정별 관리요령을 준수해 작업</a:t>
              </a:r>
              <a:endParaRPr lang="en-US" altLang="ko-KR" spc="-133" dirty="0">
                <a:solidFill>
                  <a:prstClr val="black"/>
                </a:solidFill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schemeClr val="bg1">
                      <a:lumMod val="50000"/>
                    </a:schemeClr>
                  </a:solidFill>
                </a:rPr>
                <a:t>  </a:t>
              </a:r>
              <a:r>
                <a:rPr lang="ko-KR" altLang="en-US" spc="-133" dirty="0"/>
                <a:t>화학물질을 </a:t>
              </a:r>
              <a:r>
                <a:rPr lang="ko-KR" altLang="en-US" spc="-133" dirty="0" err="1"/>
                <a:t>소분</a:t>
              </a:r>
              <a:r>
                <a:rPr lang="ko-KR" altLang="en-US" spc="-133" dirty="0"/>
                <a:t> 용기에 덜어 사용 시 </a:t>
              </a:r>
              <a:r>
                <a:rPr lang="ko-KR" altLang="en-US" spc="-133" dirty="0" err="1"/>
                <a:t>소분</a:t>
              </a:r>
              <a:r>
                <a:rPr lang="ko-KR" altLang="en-US" spc="-133" dirty="0"/>
                <a:t> 용기에 경고표지 부착</a:t>
              </a:r>
              <a:endParaRPr lang="en-US" altLang="ko-KR" spc="-133" dirty="0"/>
            </a:p>
            <a:p>
              <a:pPr marL="144000"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600" spc="-133" dirty="0">
                  <a:solidFill>
                    <a:prstClr val="black"/>
                  </a:solidFill>
                </a:rPr>
                <a:t>-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경고표지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(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표시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)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가 되어 있는 용기에서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물질안전보건자료대상물질을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옮겨 담기 위해 일시적으로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216000"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용기 사용 시 경고표지 부착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pc="-133" dirty="0">
                  <a:solidFill>
                    <a:prstClr val="black"/>
                  </a:solidFill>
                </a:rPr>
                <a:t>지급 받은 보호구 착용</a:t>
              </a:r>
              <a:endParaRPr lang="en-US" altLang="ko-KR" spc="-133" dirty="0">
                <a:solidFill>
                  <a:prstClr val="black"/>
                </a:solidFill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400" spc="-133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ko-KR" altLang="en-US" spc="-133" dirty="0">
                  <a:solidFill>
                    <a:prstClr val="black"/>
                  </a:solidFill>
                </a:rPr>
                <a:t>화학물질 취급으로 인한 건강이상 발생 시 사업주에게 즉시 보고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381E713-86FD-5F05-016D-F042EF19EB82}"/>
              </a:ext>
            </a:extLst>
          </p:cNvPr>
          <p:cNvGrpSpPr/>
          <p:nvPr/>
        </p:nvGrpSpPr>
        <p:grpSpPr>
          <a:xfrm>
            <a:off x="813333" y="4847286"/>
            <a:ext cx="8638756" cy="1756782"/>
            <a:chOff x="813333" y="4847286"/>
            <a:chExt cx="8638756" cy="1756782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AB0D05E7-5305-BFB1-BDFC-7B5CFEF578F4}"/>
                </a:ext>
              </a:extLst>
            </p:cNvPr>
            <p:cNvGrpSpPr/>
            <p:nvPr/>
          </p:nvGrpSpPr>
          <p:grpSpPr>
            <a:xfrm>
              <a:off x="813333" y="4847286"/>
              <a:ext cx="4427970" cy="475953"/>
              <a:chOff x="4754881" y="2247093"/>
              <a:chExt cx="4427970" cy="475953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6BBED5A-0944-FB88-950E-75AD2A8786D0}"/>
                  </a:ext>
                </a:extLst>
              </p:cNvPr>
              <p:cNvSpPr/>
              <p:nvPr/>
            </p:nvSpPr>
            <p:spPr>
              <a:xfrm>
                <a:off x="5127731" y="2247093"/>
                <a:ext cx="4055120" cy="471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300"/>
                  </a:lnSpc>
                  <a:buClr>
                    <a:srgbClr val="33CCCC"/>
                  </a:buClr>
                </a:pPr>
                <a:r>
                  <a:rPr lang="ko-KR" altLang="en-US" sz="2000" b="1" spc="-133" dirty="0">
                    <a:solidFill>
                      <a:srgbClr val="37B940"/>
                    </a:solidFill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물질안전보건자료 정보 쉽게 접하기</a:t>
                </a:r>
                <a:endParaRPr lang="en-US" altLang="ko-KR" sz="2000" b="1" spc="-133" dirty="0">
                  <a:solidFill>
                    <a:srgbClr val="37B940"/>
                  </a:solidFill>
                  <a:latin typeface="NanumGothic" panose="020D0604000000000000" pitchFamily="34" charset="-127"/>
                  <a:ea typeface="NanumGothic" panose="020D0604000000000000" pitchFamily="34" charset="-127"/>
                </a:endParaRPr>
              </a:p>
            </p:txBody>
          </p:sp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E2A631A7-0D4C-0D68-3340-38478BF0A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4754881" y="2344175"/>
                <a:ext cx="378871" cy="378871"/>
              </a:xfrm>
              <a:prstGeom prst="rect">
                <a:avLst/>
              </a:prstGeom>
            </p:spPr>
          </p:pic>
        </p:grp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0972480-82DB-214F-4748-600E7CFF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9469" y="5418699"/>
              <a:ext cx="1454771" cy="1185369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E65D1B4E-BC2A-512E-1CFF-962F03852242}"/>
                </a:ext>
              </a:extLst>
            </p:cNvPr>
            <p:cNvGrpSpPr/>
            <p:nvPr/>
          </p:nvGrpSpPr>
          <p:grpSpPr>
            <a:xfrm>
              <a:off x="2790334" y="5734784"/>
              <a:ext cx="6661755" cy="307777"/>
              <a:chOff x="2790334" y="5734784"/>
              <a:chExt cx="6661755" cy="307777"/>
            </a:xfrm>
          </p:grpSpPr>
          <p:sp>
            <p:nvSpPr>
              <p:cNvPr id="7" name="모서리가 둥근 직사각형 6">
                <a:extLst>
                  <a:ext uri="{FF2B5EF4-FFF2-40B4-BE49-F238E27FC236}">
                    <a16:creationId xmlns:a16="http://schemas.microsoft.com/office/drawing/2014/main" id="{61FE748C-4A7F-F1BA-9095-06A0ED82D034}"/>
                  </a:ext>
                </a:extLst>
              </p:cNvPr>
              <p:cNvSpPr/>
              <p:nvPr/>
            </p:nvSpPr>
            <p:spPr>
              <a:xfrm>
                <a:off x="2790334" y="5734784"/>
                <a:ext cx="1583703" cy="277256"/>
              </a:xfrm>
              <a:prstGeom prst="roundRect">
                <a:avLst/>
              </a:prstGeom>
              <a:solidFill>
                <a:srgbClr val="5175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400" dirty="0"/>
                  <a:t>공단</a:t>
                </a:r>
                <a:r>
                  <a:rPr kumimoji="1" lang="ko-KR" altLang="en-US" sz="1400" dirty="0"/>
                  <a:t> 홈페이지</a:t>
                </a:r>
                <a:endParaRPr kumimoji="1" lang="ko-Kore-KR" altLang="en-US" sz="14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CA91C2-4C09-CBD1-F573-147BE68B9227}"/>
                  </a:ext>
                </a:extLst>
              </p:cNvPr>
              <p:cNvSpPr txBox="1"/>
              <p:nvPr/>
            </p:nvSpPr>
            <p:spPr>
              <a:xfrm>
                <a:off x="4422889" y="5734784"/>
                <a:ext cx="5029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ore-KR" sz="1400" dirty="0">
                    <a:latin typeface="+mn-ea"/>
                    <a:hlinkClick r:id="rId5"/>
                  </a:rPr>
                  <a:t>https://msds.kosha.or.kr/</a:t>
                </a:r>
                <a:r>
                  <a:rPr kumimoji="1" lang="en-US" altLang="ko-Kore-KR" sz="1400" dirty="0" err="1">
                    <a:latin typeface="+mn-ea"/>
                    <a:hlinkClick r:id="rId5"/>
                  </a:rPr>
                  <a:t>MSDS</a:t>
                </a:r>
                <a:r>
                  <a:rPr kumimoji="1" lang="en-US" altLang="ko-Kore-KR" sz="1400" dirty="0" err="1">
                    <a:latin typeface="+mn-ea"/>
                  </a:rPr>
                  <a:t>info</a:t>
                </a:r>
                <a:endParaRPr kumimoji="1" lang="ko-Kore-KR" altLang="en-US" sz="1400" dirty="0">
                  <a:latin typeface="+mn-ea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F980E7AB-74C0-1FA8-72AF-E4FA158E392A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91B6C71-CE2F-2C82-5489-ECD7D3ABD06E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3" name="직각 삼각형[R] 32">
              <a:extLst>
                <a:ext uri="{FF2B5EF4-FFF2-40B4-BE49-F238E27FC236}">
                  <a16:creationId xmlns:a16="http://schemas.microsoft.com/office/drawing/2014/main" id="{B2CB561B-3AC7-E9E0-A458-0201E798A3CF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34" name="직선 연결선[R] 33">
              <a:extLst>
                <a:ext uri="{FF2B5EF4-FFF2-40B4-BE49-F238E27FC236}">
                  <a16:creationId xmlns:a16="http://schemas.microsoft.com/office/drawing/2014/main" id="{EEC9C035-718B-B64C-41C4-EF82BE8A9F28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95201A-AF86-5875-32B0-9F39167DE4D2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F2B5BB5-B142-AB64-5DC6-2E515803BA8B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50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850" dirty="0">
                <a:latin typeface="+mn-ea"/>
              </a:rPr>
              <a:t>39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D3E284C-FE38-95FE-E96F-B78F6BBE4956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위험물질</a:t>
              </a:r>
              <a:r>
                <a:rPr kumimoji="1" lang="en-US" altLang="ko-KR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,</a:t>
              </a: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 안전한 취급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14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BD5F60D-A4E8-2346-591C-627D97666679}"/>
              </a:ext>
            </a:extLst>
          </p:cNvPr>
          <p:cNvSpPr txBox="1"/>
          <p:nvPr/>
        </p:nvSpPr>
        <p:spPr>
          <a:xfrm>
            <a:off x="900089" y="1822872"/>
            <a:ext cx="8627692" cy="10842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800" spc="-133" dirty="0">
                <a:solidFill>
                  <a:prstClr val="black"/>
                </a:solidFill>
              </a:rPr>
              <a:t>  </a:t>
            </a:r>
            <a:r>
              <a:rPr lang="ko-KR" altLang="en-US" sz="1600" spc="-133" dirty="0"/>
              <a:t>위험물이란</a:t>
            </a:r>
            <a:r>
              <a:rPr lang="en-US" altLang="ko-KR" sz="1600" spc="-133" dirty="0"/>
              <a:t>?</a:t>
            </a:r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600" spc="-133" dirty="0">
                <a:latin typeface="+mn-ea"/>
              </a:rPr>
              <a:t>-&gt;</a:t>
            </a:r>
            <a:r>
              <a:rPr lang="ko-KR" altLang="en-US" sz="1600" spc="-133" dirty="0">
                <a:latin typeface="+mn-ea"/>
              </a:rPr>
              <a:t> </a:t>
            </a:r>
            <a:r>
              <a:rPr lang="ko-KR" altLang="en-US" sz="1600" spc="-133" dirty="0"/>
              <a:t>물질 중에서 </a:t>
            </a:r>
            <a:r>
              <a:rPr lang="ko-KR" altLang="en-US" sz="1600" spc="-133" dirty="0" err="1"/>
              <a:t>화재・폭발</a:t>
            </a:r>
            <a:r>
              <a:rPr lang="ko-KR" altLang="en-US" sz="1600" spc="-133" dirty="0"/>
              <a:t> 등의 원인이 되는 위험성을 가진 물질</a:t>
            </a:r>
            <a:endParaRPr lang="en-US" altLang="ko-KR" sz="1600" spc="-133" dirty="0"/>
          </a:p>
          <a:p>
            <a:pPr>
              <a:lnSpc>
                <a:spcPct val="140000"/>
              </a:lnSpc>
              <a:buClr>
                <a:srgbClr val="33CCCC"/>
              </a:buClr>
            </a:pPr>
            <a:r>
              <a:rPr lang="en-US" altLang="ko-KR" sz="16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1800" spc="-133" dirty="0">
                <a:solidFill>
                  <a:prstClr val="black"/>
                </a:solidFill>
              </a:rPr>
              <a:t>  </a:t>
            </a:r>
            <a:r>
              <a:rPr lang="ko-KR" altLang="en-US" sz="1600" spc="-133" dirty="0"/>
              <a:t>위험물은 취급 부주의 등에 따라 대형사고가 발생할 수 있어 안전수칙을 반드시 준수해야 함</a:t>
            </a:r>
            <a:endParaRPr lang="en-US" altLang="ko-KR" sz="1600" spc="-133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318F965-3A79-6F45-1756-FA3714ED79C4}"/>
              </a:ext>
            </a:extLst>
          </p:cNvPr>
          <p:cNvGrpSpPr/>
          <p:nvPr/>
        </p:nvGrpSpPr>
        <p:grpSpPr>
          <a:xfrm>
            <a:off x="863426" y="3066014"/>
            <a:ext cx="6379574" cy="1984841"/>
            <a:chOff x="863426" y="3066014"/>
            <a:chExt cx="6379574" cy="1984841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B9C6CD2-712D-2AD1-6B78-E5AFEE5B3338}"/>
                </a:ext>
              </a:extLst>
            </p:cNvPr>
            <p:cNvGrpSpPr/>
            <p:nvPr/>
          </p:nvGrpSpPr>
          <p:grpSpPr>
            <a:xfrm>
              <a:off x="863426" y="3066014"/>
              <a:ext cx="6074063" cy="280533"/>
              <a:chOff x="1088524" y="2228857"/>
              <a:chExt cx="6074063" cy="28053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7844AF-CBC9-5141-9612-AB757244FDEA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b="1" spc="-133" dirty="0">
                    <a:solidFill>
                      <a:srgbClr val="DD5F84"/>
                    </a:solidFill>
                  </a:rPr>
                  <a:t>위험물질의 종류</a:t>
                </a:r>
                <a:endParaRPr lang="en-US" altLang="ko-KR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642D7C91-630E-FA98-661E-33575084A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B58C3E53-19D5-EC84-A3A5-B911243524BD}"/>
                </a:ext>
              </a:extLst>
            </p:cNvPr>
            <p:cNvGrpSpPr/>
            <p:nvPr/>
          </p:nvGrpSpPr>
          <p:grpSpPr>
            <a:xfrm>
              <a:off x="1174250" y="3441668"/>
              <a:ext cx="6068750" cy="1609187"/>
              <a:chOff x="1174250" y="3441668"/>
              <a:chExt cx="6068750" cy="1609187"/>
            </a:xfrm>
          </p:grpSpPr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DE328179-2FDA-DB39-B745-81A2E48E35B3}"/>
                  </a:ext>
                </a:extLst>
              </p:cNvPr>
              <p:cNvGrpSpPr/>
              <p:nvPr/>
            </p:nvGrpSpPr>
            <p:grpSpPr>
              <a:xfrm>
                <a:off x="1174250" y="3441668"/>
                <a:ext cx="6068750" cy="1609187"/>
                <a:chOff x="941241" y="3581704"/>
                <a:chExt cx="6068750" cy="2618855"/>
              </a:xfrm>
            </p:grpSpPr>
            <p:sp>
              <p:nvSpPr>
                <p:cNvPr id="37" name="모서리가 둥근 직사각형 36">
                  <a:extLst>
                    <a:ext uri="{FF2B5EF4-FFF2-40B4-BE49-F238E27FC236}">
                      <a16:creationId xmlns:a16="http://schemas.microsoft.com/office/drawing/2014/main" id="{DE97380C-62E4-59AB-64AB-83D46FDAD354}"/>
                    </a:ext>
                  </a:extLst>
                </p:cNvPr>
                <p:cNvSpPr/>
                <p:nvPr/>
              </p:nvSpPr>
              <p:spPr>
                <a:xfrm>
                  <a:off x="946108" y="3581704"/>
                  <a:ext cx="6063883" cy="130380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1F3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  <p:sp>
              <p:nvSpPr>
                <p:cNvPr id="38" name="모서리가 둥근 직사각형 37">
                  <a:extLst>
                    <a:ext uri="{FF2B5EF4-FFF2-40B4-BE49-F238E27FC236}">
                      <a16:creationId xmlns:a16="http://schemas.microsoft.com/office/drawing/2014/main" id="{181F2598-4033-7864-8A9A-1ECEB5D34D15}"/>
                    </a:ext>
                  </a:extLst>
                </p:cNvPr>
                <p:cNvSpPr/>
                <p:nvPr/>
              </p:nvSpPr>
              <p:spPr>
                <a:xfrm>
                  <a:off x="941241" y="3582500"/>
                  <a:ext cx="4718550" cy="26180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1F3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  <p:sp>
              <p:nvSpPr>
                <p:cNvPr id="39" name="모서리가 둥근 직사각형 38">
                  <a:extLst>
                    <a:ext uri="{FF2B5EF4-FFF2-40B4-BE49-F238E27FC236}">
                      <a16:creationId xmlns:a16="http://schemas.microsoft.com/office/drawing/2014/main" id="{449DA496-0E21-3A48-30E6-D1EA62D558F7}"/>
                    </a:ext>
                  </a:extLst>
                </p:cNvPr>
                <p:cNvSpPr/>
                <p:nvPr/>
              </p:nvSpPr>
              <p:spPr>
                <a:xfrm>
                  <a:off x="4520415" y="3582500"/>
                  <a:ext cx="2489576" cy="2618059"/>
                </a:xfrm>
                <a:prstGeom prst="roundRect">
                  <a:avLst>
                    <a:gd name="adj" fmla="val 31334"/>
                  </a:avLst>
                </a:prstGeom>
                <a:solidFill>
                  <a:srgbClr val="F1F3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</p:grpSp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29D57FDB-13A9-C6A2-16F1-2F6BEF0B88FB}"/>
                  </a:ext>
                </a:extLst>
              </p:cNvPr>
              <p:cNvGrpSpPr/>
              <p:nvPr/>
            </p:nvGrpSpPr>
            <p:grpSpPr>
              <a:xfrm>
                <a:off x="1418202" y="3581922"/>
                <a:ext cx="5253010" cy="1321772"/>
                <a:chOff x="1418202" y="3581922"/>
                <a:chExt cx="5253010" cy="1321772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3F11EFF-9784-F566-3F08-868D90109EDC}"/>
                    </a:ext>
                  </a:extLst>
                </p:cNvPr>
                <p:cNvSpPr txBox="1"/>
                <p:nvPr/>
              </p:nvSpPr>
              <p:spPr>
                <a:xfrm>
                  <a:off x="1418202" y="3581922"/>
                  <a:ext cx="3330891" cy="13217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25000"/>
                    </a:lnSpc>
                    <a:buClr>
                      <a:srgbClr val="666699"/>
                    </a:buClr>
                  </a:pPr>
                  <a:r>
                    <a:rPr lang="en-US" altLang="ko-KR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•</a:t>
                  </a: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  폭발성 물질 및 </a:t>
                  </a:r>
                  <a:r>
                    <a:rPr lang="ko-KR" altLang="en-US" sz="1600" spc="-133" dirty="0" err="1">
                      <a:solidFill>
                        <a:prstClr val="black"/>
                      </a:solidFill>
                    </a:rPr>
                    <a:t>유기과산화물</a:t>
                  </a:r>
                  <a:endParaRPr lang="en-US" altLang="ko-KR" sz="1600" spc="-133" dirty="0">
                    <a:solidFill>
                      <a:prstClr val="black"/>
                    </a:solidFill>
                  </a:endParaRPr>
                </a:p>
                <a:p>
                  <a:pPr>
                    <a:lnSpc>
                      <a:spcPct val="125000"/>
                    </a:lnSpc>
                    <a:buClr>
                      <a:srgbClr val="666699"/>
                    </a:buClr>
                  </a:pPr>
                  <a:r>
                    <a:rPr lang="en-US" altLang="ko-KR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•</a:t>
                  </a: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  물반응성 물질 및 인화성 고체</a:t>
                  </a:r>
                  <a:endParaRPr lang="en-US" altLang="ko-KR" sz="1600" spc="-133" dirty="0">
                    <a:solidFill>
                      <a:prstClr val="black"/>
                    </a:solidFill>
                  </a:endParaRPr>
                </a:p>
                <a:p>
                  <a:pPr>
                    <a:lnSpc>
                      <a:spcPct val="125000"/>
                    </a:lnSpc>
                    <a:buClr>
                      <a:srgbClr val="666699"/>
                    </a:buClr>
                  </a:pPr>
                  <a:r>
                    <a:rPr lang="en-US" altLang="ko-KR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•</a:t>
                  </a:r>
                  <a:r>
                    <a:rPr lang="ko-KR" altLang="en-US" sz="1600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 </a:t>
                  </a:r>
                  <a:r>
                    <a:rPr lang="ko-KR" altLang="en-US" sz="1400" spc="-133" dirty="0">
                      <a:solidFill>
                        <a:prstClr val="black"/>
                      </a:solidFill>
                    </a:rPr>
                    <a:t> </a:t>
                  </a:r>
                  <a:r>
                    <a:rPr lang="ko-KR" altLang="en-US" sz="1600" spc="-133" dirty="0" err="1">
                      <a:solidFill>
                        <a:prstClr val="black"/>
                      </a:solidFill>
                    </a:rPr>
                    <a:t>산화성</a:t>
                  </a: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 액체 및 고체</a:t>
                  </a:r>
                  <a:endParaRPr lang="en-US" altLang="ko-KR" sz="1600" spc="-133" dirty="0">
                    <a:solidFill>
                      <a:prstClr val="black"/>
                    </a:solidFill>
                  </a:endParaRPr>
                </a:p>
                <a:p>
                  <a:pPr>
                    <a:lnSpc>
                      <a:spcPct val="125000"/>
                    </a:lnSpc>
                    <a:buClr>
                      <a:srgbClr val="666699"/>
                    </a:buClr>
                  </a:pPr>
                  <a:r>
                    <a:rPr lang="en-US" altLang="ko-KR" sz="1600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•</a:t>
                  </a:r>
                  <a:r>
                    <a:rPr lang="ko-KR" altLang="en-US" sz="1600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 </a:t>
                  </a:r>
                  <a:r>
                    <a:rPr lang="ko-KR" altLang="en-US" sz="1400" spc="-133" dirty="0">
                      <a:solidFill>
                        <a:prstClr val="black"/>
                      </a:solidFill>
                    </a:rPr>
                    <a:t> </a:t>
                  </a: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급성 독성 물질</a:t>
                  </a:r>
                  <a:endParaRPr lang="en-US" altLang="ko-KR" sz="1600" spc="-133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DE04DFA-95F6-8F6F-B12E-F6A2CEF1B809}"/>
                    </a:ext>
                  </a:extLst>
                </p:cNvPr>
                <p:cNvSpPr txBox="1"/>
                <p:nvPr/>
              </p:nvSpPr>
              <p:spPr>
                <a:xfrm>
                  <a:off x="4513094" y="3581922"/>
                  <a:ext cx="2158118" cy="9370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25000"/>
                    </a:lnSpc>
                    <a:buClr>
                      <a:srgbClr val="666699"/>
                    </a:buClr>
                  </a:pPr>
                  <a:r>
                    <a:rPr lang="en-US" altLang="ko-KR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•</a:t>
                  </a: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  인화성 액체</a:t>
                  </a:r>
                  <a:endParaRPr lang="en-US" altLang="ko-KR" sz="1600" spc="-133" dirty="0">
                    <a:solidFill>
                      <a:prstClr val="black"/>
                    </a:solidFill>
                  </a:endParaRPr>
                </a:p>
                <a:p>
                  <a:pPr>
                    <a:lnSpc>
                      <a:spcPct val="125000"/>
                    </a:lnSpc>
                    <a:buClr>
                      <a:srgbClr val="666699"/>
                    </a:buClr>
                  </a:pPr>
                  <a:r>
                    <a:rPr lang="en-US" altLang="ko-KR" sz="1600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•</a:t>
                  </a: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  인화성 가스</a:t>
                  </a:r>
                  <a:endParaRPr lang="en-US" altLang="ko-KR" sz="1600" spc="-133" dirty="0">
                    <a:solidFill>
                      <a:prstClr val="black"/>
                    </a:solidFill>
                  </a:endParaRPr>
                </a:p>
                <a:p>
                  <a:pPr>
                    <a:lnSpc>
                      <a:spcPct val="125000"/>
                    </a:lnSpc>
                    <a:buClr>
                      <a:srgbClr val="666699"/>
                    </a:buClr>
                  </a:pPr>
                  <a:r>
                    <a:rPr lang="en-US" altLang="ko-KR" sz="1600" spc="-133" dirty="0">
                      <a:solidFill>
                        <a:schemeClr val="bg1">
                          <a:lumMod val="50000"/>
                        </a:schemeClr>
                      </a:solidFill>
                    </a:rPr>
                    <a:t>•</a:t>
                  </a: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  </a:t>
                  </a:r>
                  <a:r>
                    <a:rPr lang="ko-KR" altLang="en-US" sz="1600" spc="-133" dirty="0" err="1">
                      <a:solidFill>
                        <a:prstClr val="black"/>
                      </a:solidFill>
                    </a:rPr>
                    <a:t>부식성</a:t>
                  </a: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 물질</a:t>
                  </a:r>
                  <a:endParaRPr lang="en-US" altLang="ko-KR" sz="1600" spc="-133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pic>
        <p:nvPicPr>
          <p:cNvPr id="42" name="그림 41" descr="32 삽화 위험물질관련.png">
            <a:extLst>
              <a:ext uri="{FF2B5EF4-FFF2-40B4-BE49-F238E27FC236}">
                <a16:creationId xmlns:a16="http://schemas.microsoft.com/office/drawing/2014/main" id="{83C4CF20-B0A3-A077-E593-E25DCF4305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1212" y="5120640"/>
            <a:ext cx="2785042" cy="1488710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D5C02407-05FF-8236-7932-ED6B1BB6D924}"/>
              </a:ext>
            </a:extLst>
          </p:cNvPr>
          <p:cNvGrpSpPr/>
          <p:nvPr/>
        </p:nvGrpSpPr>
        <p:grpSpPr>
          <a:xfrm>
            <a:off x="863426" y="5228314"/>
            <a:ext cx="6074063" cy="1386541"/>
            <a:chOff x="863426" y="5228314"/>
            <a:chExt cx="6074063" cy="1386541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89D88487-A608-FAF6-F04C-585E6839A4E3}"/>
                </a:ext>
              </a:extLst>
            </p:cNvPr>
            <p:cNvGrpSpPr/>
            <p:nvPr/>
          </p:nvGrpSpPr>
          <p:grpSpPr>
            <a:xfrm>
              <a:off x="863426" y="5228314"/>
              <a:ext cx="6074063" cy="280533"/>
              <a:chOff x="1088524" y="2228857"/>
              <a:chExt cx="6074063" cy="28053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C25AF80-CC2A-CD5C-DE7E-A18977456271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b="1" spc="-133" dirty="0">
                    <a:solidFill>
                      <a:srgbClr val="DD5F84"/>
                    </a:solidFill>
                  </a:rPr>
                  <a:t>위험물질관련 재해사례</a:t>
                </a:r>
                <a:endParaRPr lang="en-US" altLang="ko-KR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387EC195-9296-7BF5-D27A-273AC65A2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BDB739-81FF-C43A-5987-095DB2FA3209}"/>
                </a:ext>
              </a:extLst>
            </p:cNvPr>
            <p:cNvSpPr txBox="1"/>
            <p:nvPr/>
          </p:nvSpPr>
          <p:spPr>
            <a:xfrm>
              <a:off x="1138125" y="5582265"/>
              <a:ext cx="5181396" cy="10325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14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유류가 들어 있던 빈 드럼통 주위에서 화기작업을 하다 폭발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14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스토브에 기름을 붓다가 폭발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14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도장 작업 후 작업장에 화기작업을 하던 중 폭발 등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5D7376BE-FF0B-CD84-2587-6F260030C7C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85C60DAE-82D9-902A-33A3-CF902525AB5D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직각 삼각형[R] 63">
              <a:extLst>
                <a:ext uri="{FF2B5EF4-FFF2-40B4-BE49-F238E27FC236}">
                  <a16:creationId xmlns:a16="http://schemas.microsoft.com/office/drawing/2014/main" id="{32908C9B-33B4-D80A-99EB-574D8B89C8E4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65" name="직선 연결선[R] 64">
              <a:extLst>
                <a:ext uri="{FF2B5EF4-FFF2-40B4-BE49-F238E27FC236}">
                  <a16:creationId xmlns:a16="http://schemas.microsoft.com/office/drawing/2014/main" id="{C3379CF6-8CD8-E174-46E9-E018D049DFDC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EC65C2B-C5FF-F6DB-6C3B-F1C2D151F9EF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8E2ADD0-CCA8-278C-37E4-B7D739FF59F3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9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40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CC1BB78-2BA1-7763-C1E0-708F56A4CD4E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유해물질</a:t>
              </a:r>
              <a:r>
                <a:rPr kumimoji="1" lang="en-US" altLang="ko-KR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,</a:t>
              </a: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 안전한 취급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15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85580565-086C-5AFE-DA8B-CBAC2C2FF10B}"/>
              </a:ext>
            </a:extLst>
          </p:cNvPr>
          <p:cNvGrpSpPr/>
          <p:nvPr/>
        </p:nvGrpSpPr>
        <p:grpSpPr>
          <a:xfrm>
            <a:off x="863426" y="3038040"/>
            <a:ext cx="8797959" cy="3585261"/>
            <a:chOff x="863426" y="3038040"/>
            <a:chExt cx="8797959" cy="3585261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89D88487-A608-FAF6-F04C-585E6839A4E3}"/>
                </a:ext>
              </a:extLst>
            </p:cNvPr>
            <p:cNvGrpSpPr/>
            <p:nvPr/>
          </p:nvGrpSpPr>
          <p:grpSpPr>
            <a:xfrm>
              <a:off x="863426" y="3038040"/>
              <a:ext cx="6074063" cy="280533"/>
              <a:chOff x="1088524" y="2228857"/>
              <a:chExt cx="6074063" cy="28053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C25AF80-CC2A-CD5C-DE7E-A18977456271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b="1" spc="-133" dirty="0">
                    <a:solidFill>
                      <a:srgbClr val="DD5F84"/>
                    </a:solidFill>
                  </a:rPr>
                  <a:t>유해물질 취급 시 주의사항</a:t>
                </a:r>
                <a:endParaRPr lang="en-US" altLang="ko-KR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387EC195-9296-7BF5-D27A-273AC65A2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BDB739-81FF-C43A-5987-095DB2FA3209}"/>
                </a:ext>
              </a:extLst>
            </p:cNvPr>
            <p:cNvSpPr txBox="1"/>
            <p:nvPr/>
          </p:nvSpPr>
          <p:spPr>
            <a:xfrm>
              <a:off x="1138125" y="3361511"/>
              <a:ext cx="8523260" cy="32617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3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20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유해물질 취급 전 해당물질의 유해위험성 및 적정한 보호구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비상시 대응요령 숙지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(MSDS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참고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)</a:t>
              </a:r>
            </a:p>
            <a:p>
              <a:pPr latinLnBrk="0">
                <a:lnSpc>
                  <a:spcPct val="13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유해물질이 들어 있는 용기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(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들어 있던 빈 용기도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)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는 밀폐해 유해물질이 공기 중에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날린다거나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80000" latinLnBrk="0">
                <a:lnSpc>
                  <a:spcPct val="13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가스가 발생되지 않도록 할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latinLnBrk="0">
                <a:lnSpc>
                  <a:spcPct val="13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</a:t>
              </a:r>
              <a:r>
                <a:rPr lang="en-US" altLang="ko-KR" sz="18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유해물질을 마음대로 갖고 다니거나 다른 작업장으로 옮기지 말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latinLnBrk="0">
                <a:lnSpc>
                  <a:spcPct val="13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</a:t>
              </a:r>
              <a:r>
                <a:rPr lang="en-US" altLang="ko-KR" sz="18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손으로 직접 만지지 말고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작업한 손으로 담배 등을 피우지 말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latinLnBrk="0">
                <a:lnSpc>
                  <a:spcPct val="13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</a:t>
              </a:r>
              <a:r>
                <a:rPr lang="en-US" altLang="ko-KR" sz="18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유해물질을 사용하는 장소에서 흡연을 하거나 음식물을 먹지 않을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latinLnBrk="0">
                <a:lnSpc>
                  <a:spcPct val="13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800" spc="-133" dirty="0">
                  <a:solidFill>
                    <a:prstClr val="black"/>
                  </a:solidFill>
                </a:rPr>
                <a:t> </a:t>
              </a:r>
              <a:r>
                <a:rPr lang="en-US" altLang="ko-KR" sz="18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유해물질에서 발생하는 분진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가스 및 증기는 국소배기장치의 후드와 공기정화장치를 거쳐 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80000" latinLnBrk="0">
                <a:lnSpc>
                  <a:spcPct val="13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외부배기가 되도록 할 것 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4F75894-83F5-BA44-920E-911663CC9EEB}"/>
              </a:ext>
            </a:extLst>
          </p:cNvPr>
          <p:cNvGrpSpPr/>
          <p:nvPr/>
        </p:nvGrpSpPr>
        <p:grpSpPr>
          <a:xfrm>
            <a:off x="863426" y="1898781"/>
            <a:ext cx="6379574" cy="1126851"/>
            <a:chOff x="863426" y="1898781"/>
            <a:chExt cx="6379574" cy="1126851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AEC27012-A299-1A37-6E7D-752A8185C0B5}"/>
                </a:ext>
              </a:extLst>
            </p:cNvPr>
            <p:cNvGrpSpPr/>
            <p:nvPr/>
          </p:nvGrpSpPr>
          <p:grpSpPr>
            <a:xfrm>
              <a:off x="863426" y="1898781"/>
              <a:ext cx="6074063" cy="280533"/>
              <a:chOff x="1088524" y="2228857"/>
              <a:chExt cx="6074063" cy="280533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6D559D-46FC-9DAE-F6EA-ADC21386D6A9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b="1" spc="-133" dirty="0">
                    <a:solidFill>
                      <a:srgbClr val="DD5F84"/>
                    </a:solidFill>
                  </a:rPr>
                  <a:t>유해물질</a:t>
                </a:r>
                <a:r>
                  <a:rPr lang="en-US" altLang="ko-KR" b="1" spc="-133" dirty="0">
                    <a:solidFill>
                      <a:srgbClr val="DD5F84"/>
                    </a:solidFill>
                  </a:rPr>
                  <a:t>(</a:t>
                </a:r>
                <a:r>
                  <a:rPr lang="ko-KR" altLang="en-US" b="1" spc="-133" dirty="0">
                    <a:solidFill>
                      <a:srgbClr val="DD5F84"/>
                    </a:solidFill>
                  </a:rPr>
                  <a:t>관리대상</a:t>
                </a:r>
                <a:r>
                  <a:rPr lang="en-US" altLang="ko-KR" b="1" spc="-133" dirty="0">
                    <a:solidFill>
                      <a:srgbClr val="DD5F84"/>
                    </a:solidFill>
                  </a:rPr>
                  <a:t>)</a:t>
                </a:r>
                <a:r>
                  <a:rPr lang="ko-KR" altLang="en-US" b="1" spc="-133" dirty="0">
                    <a:solidFill>
                      <a:srgbClr val="DD5F84"/>
                    </a:solidFill>
                  </a:rPr>
                  <a:t>의 종류</a:t>
                </a:r>
                <a:endParaRPr lang="en-US" altLang="ko-KR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53F490E4-6845-4B77-CEF7-961E1F767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BAD1975-3433-68BB-FBE4-8D62D6D1097D}"/>
                </a:ext>
              </a:extLst>
            </p:cNvPr>
            <p:cNvGrpSpPr/>
            <p:nvPr/>
          </p:nvGrpSpPr>
          <p:grpSpPr>
            <a:xfrm>
              <a:off x="1174250" y="2274435"/>
              <a:ext cx="6068750" cy="575088"/>
              <a:chOff x="941241" y="3581704"/>
              <a:chExt cx="6068750" cy="935921"/>
            </a:xfrm>
          </p:grpSpPr>
          <p:sp>
            <p:nvSpPr>
              <p:cNvPr id="7" name="모서리가 둥근 직사각형 6">
                <a:extLst>
                  <a:ext uri="{FF2B5EF4-FFF2-40B4-BE49-F238E27FC236}">
                    <a16:creationId xmlns:a16="http://schemas.microsoft.com/office/drawing/2014/main" id="{40D2024E-A413-3C92-6477-FAB4DBA552F2}"/>
                  </a:ext>
                </a:extLst>
              </p:cNvPr>
              <p:cNvSpPr/>
              <p:nvPr/>
            </p:nvSpPr>
            <p:spPr>
              <a:xfrm>
                <a:off x="946108" y="3581704"/>
                <a:ext cx="6063883" cy="680210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8" name="모서리가 둥근 직사각형 7">
                <a:extLst>
                  <a:ext uri="{FF2B5EF4-FFF2-40B4-BE49-F238E27FC236}">
                    <a16:creationId xmlns:a16="http://schemas.microsoft.com/office/drawing/2014/main" id="{B67B5387-639B-8B65-4D6E-22D25405CB81}"/>
                  </a:ext>
                </a:extLst>
              </p:cNvPr>
              <p:cNvSpPr/>
              <p:nvPr/>
            </p:nvSpPr>
            <p:spPr>
              <a:xfrm>
                <a:off x="941241" y="3582500"/>
                <a:ext cx="4718550" cy="935125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9" name="모서리가 둥근 직사각형 8">
                <a:extLst>
                  <a:ext uri="{FF2B5EF4-FFF2-40B4-BE49-F238E27FC236}">
                    <a16:creationId xmlns:a16="http://schemas.microsoft.com/office/drawing/2014/main" id="{2AC5DA8F-7F89-588C-FAB4-F01E7DE0F623}"/>
                  </a:ext>
                </a:extLst>
              </p:cNvPr>
              <p:cNvSpPr/>
              <p:nvPr/>
            </p:nvSpPr>
            <p:spPr>
              <a:xfrm>
                <a:off x="4520415" y="3582500"/>
                <a:ext cx="2489576" cy="935125"/>
              </a:xfrm>
              <a:prstGeom prst="roundRect">
                <a:avLst>
                  <a:gd name="adj" fmla="val 31334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2253A3-E723-2A83-F11F-B5DEB0664A29}"/>
                </a:ext>
              </a:extLst>
            </p:cNvPr>
            <p:cNvSpPr txBox="1"/>
            <p:nvPr/>
          </p:nvSpPr>
          <p:spPr>
            <a:xfrm>
              <a:off x="1418202" y="2394369"/>
              <a:ext cx="4982598" cy="631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유기화합물   </a:t>
              </a: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금속류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</a:t>
              </a: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산・알칼리류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  </a:t>
              </a: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가스상태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물질류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25000"/>
                </a:lnSpc>
                <a:buClr>
                  <a:srgbClr val="666699"/>
                </a:buClr>
              </a:pP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02B8A1F-3592-97AD-B856-2C0182E85DE1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3D89A362-98E2-D877-646D-8F6105FB5CF2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4" name="직각 삼각형[R] 13">
              <a:extLst>
                <a:ext uri="{FF2B5EF4-FFF2-40B4-BE49-F238E27FC236}">
                  <a16:creationId xmlns:a16="http://schemas.microsoft.com/office/drawing/2014/main" id="{EC7F05EF-4E76-9562-285E-745D2F53548F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6" name="직선 연결선[R] 15">
              <a:extLst>
                <a:ext uri="{FF2B5EF4-FFF2-40B4-BE49-F238E27FC236}">
                  <a16:creationId xmlns:a16="http://schemas.microsoft.com/office/drawing/2014/main" id="{C796114F-A1AB-5C02-7E63-60AC98B2738B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75217A-0636-88CD-76E9-EDA5D6C1A8D2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DD1010-6B5E-0422-4E86-A15CA2A3D86C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971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0C4AF952-FEBC-3780-62C8-584205E8D488}"/>
              </a:ext>
            </a:extLst>
          </p:cNvPr>
          <p:cNvGrpSpPr/>
          <p:nvPr/>
        </p:nvGrpSpPr>
        <p:grpSpPr>
          <a:xfrm>
            <a:off x="2180455" y="4908081"/>
            <a:ext cx="5534796" cy="1834217"/>
            <a:chOff x="2000840" y="4844105"/>
            <a:chExt cx="5875665" cy="194718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2E58E87-4D78-6B15-0F3D-D527E81D2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0840" y="4844105"/>
              <a:ext cx="2817870" cy="1947180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DF641D30-A5B1-CACE-84A8-C4DC593C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1721" y="4844105"/>
              <a:ext cx="2414784" cy="1915174"/>
            </a:xfrm>
            <a:prstGeom prst="rect">
              <a:avLst/>
            </a:prstGeom>
          </p:spPr>
        </p:pic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41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1160F80-B127-1757-FCCF-7343EEA8DDAD}"/>
              </a:ext>
            </a:extLst>
          </p:cNvPr>
          <p:cNvGrpSpPr/>
          <p:nvPr/>
        </p:nvGrpSpPr>
        <p:grpSpPr>
          <a:xfrm>
            <a:off x="923880" y="2074924"/>
            <a:ext cx="8520892" cy="2720548"/>
            <a:chOff x="923880" y="2074924"/>
            <a:chExt cx="8520892" cy="2720548"/>
          </a:xfrm>
        </p:grpSpPr>
        <p:sp>
          <p:nvSpPr>
            <p:cNvPr id="4" name="자유형 3">
              <a:extLst>
                <a:ext uri="{FF2B5EF4-FFF2-40B4-BE49-F238E27FC236}">
                  <a16:creationId xmlns:a16="http://schemas.microsoft.com/office/drawing/2014/main" id="{58B614A6-1149-A4CB-9705-5D56FB573ABF}"/>
                </a:ext>
              </a:extLst>
            </p:cNvPr>
            <p:cNvSpPr/>
            <p:nvPr/>
          </p:nvSpPr>
          <p:spPr>
            <a:xfrm>
              <a:off x="923880" y="2074924"/>
              <a:ext cx="8520892" cy="2720548"/>
            </a:xfrm>
            <a:custGeom>
              <a:avLst/>
              <a:gdLst>
                <a:gd name="connsiteX0" fmla="*/ 0 w 8520892"/>
                <a:gd name="connsiteY0" fmla="*/ 0 h 2720548"/>
                <a:gd name="connsiteX1" fmla="*/ 8520892 w 8520892"/>
                <a:gd name="connsiteY1" fmla="*/ 0 h 2720548"/>
                <a:gd name="connsiteX2" fmla="*/ 8520892 w 8520892"/>
                <a:gd name="connsiteY2" fmla="*/ 87630 h 2720548"/>
                <a:gd name="connsiteX3" fmla="*/ 8520892 w 8520892"/>
                <a:gd name="connsiteY3" fmla="*/ 955040 h 2720548"/>
                <a:gd name="connsiteX4" fmla="*/ 8520892 w 8520892"/>
                <a:gd name="connsiteY4" fmla="*/ 1042670 h 2720548"/>
                <a:gd name="connsiteX5" fmla="*/ 8520892 w 8520892"/>
                <a:gd name="connsiteY5" fmla="*/ 1146044 h 2720548"/>
                <a:gd name="connsiteX6" fmla="*/ 8520892 w 8520892"/>
                <a:gd name="connsiteY6" fmla="*/ 1233674 h 2720548"/>
                <a:gd name="connsiteX7" fmla="*/ 8520892 w 8520892"/>
                <a:gd name="connsiteY7" fmla="*/ 2439877 h 2720548"/>
                <a:gd name="connsiteX8" fmla="*/ 8520892 w 8520892"/>
                <a:gd name="connsiteY8" fmla="*/ 2527507 h 2720548"/>
                <a:gd name="connsiteX9" fmla="*/ 8327851 w 8520892"/>
                <a:gd name="connsiteY9" fmla="*/ 2720548 h 2720548"/>
                <a:gd name="connsiteX10" fmla="*/ 5212760 w 8520892"/>
                <a:gd name="connsiteY10" fmla="*/ 2720548 h 2720548"/>
                <a:gd name="connsiteX11" fmla="*/ 3501173 w 8520892"/>
                <a:gd name="connsiteY11" fmla="*/ 2720548 h 2720548"/>
                <a:gd name="connsiteX12" fmla="*/ 0 w 8520892"/>
                <a:gd name="connsiteY12" fmla="*/ 2720548 h 2720548"/>
                <a:gd name="connsiteX13" fmla="*/ 0 w 8520892"/>
                <a:gd name="connsiteY13" fmla="*/ 2632918 h 2720548"/>
                <a:gd name="connsiteX14" fmla="*/ 0 w 8520892"/>
                <a:gd name="connsiteY14" fmla="*/ 1233674 h 2720548"/>
                <a:gd name="connsiteX15" fmla="*/ 0 w 8520892"/>
                <a:gd name="connsiteY15" fmla="*/ 1146044 h 2720548"/>
                <a:gd name="connsiteX16" fmla="*/ 0 w 8520892"/>
                <a:gd name="connsiteY16" fmla="*/ 87630 h 272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20892" h="2720548">
                  <a:moveTo>
                    <a:pt x="0" y="0"/>
                  </a:moveTo>
                  <a:lnTo>
                    <a:pt x="8520892" y="0"/>
                  </a:lnTo>
                  <a:lnTo>
                    <a:pt x="8520892" y="87630"/>
                  </a:lnTo>
                  <a:lnTo>
                    <a:pt x="8520892" y="955040"/>
                  </a:lnTo>
                  <a:lnTo>
                    <a:pt x="8520892" y="1042670"/>
                  </a:lnTo>
                  <a:lnTo>
                    <a:pt x="8520892" y="1146044"/>
                  </a:lnTo>
                  <a:lnTo>
                    <a:pt x="8520892" y="1233674"/>
                  </a:lnTo>
                  <a:lnTo>
                    <a:pt x="8520892" y="2439877"/>
                  </a:lnTo>
                  <a:lnTo>
                    <a:pt x="8520892" y="2527507"/>
                  </a:lnTo>
                  <a:cubicBezTo>
                    <a:pt x="8520892" y="2634121"/>
                    <a:pt x="8434465" y="2720548"/>
                    <a:pt x="8327851" y="2720548"/>
                  </a:cubicBezTo>
                  <a:lnTo>
                    <a:pt x="5212760" y="2720548"/>
                  </a:lnTo>
                  <a:lnTo>
                    <a:pt x="3501173" y="2720548"/>
                  </a:lnTo>
                  <a:lnTo>
                    <a:pt x="0" y="2720548"/>
                  </a:lnTo>
                  <a:lnTo>
                    <a:pt x="0" y="2632918"/>
                  </a:lnTo>
                  <a:lnTo>
                    <a:pt x="0" y="1233674"/>
                  </a:lnTo>
                  <a:lnTo>
                    <a:pt x="0" y="1146044"/>
                  </a:lnTo>
                  <a:lnTo>
                    <a:pt x="0" y="8763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DD5F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CE906D-E826-DAC2-4740-08DB8FDA6E6B}"/>
                </a:ext>
              </a:extLst>
            </p:cNvPr>
            <p:cNvSpPr txBox="1"/>
            <p:nvPr/>
          </p:nvSpPr>
          <p:spPr>
            <a:xfrm>
              <a:off x="1120668" y="2345403"/>
              <a:ext cx="8062064" cy="2297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z="18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4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내가 사용하는 물질에 대한 정보 및 독성을 올바르게 주지할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2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2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공기 중에 화학물질이 섞이지 않도록 용기뚜껑을 잘 닫을 것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2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2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환기시설을 잘 가동하여 작업장의 공기가 깨끗하게 유지되도록 해야 함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2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적합한 개인용 보호구를 올바르게 착용할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4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2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정기적으로 건강진단을  받아야 함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7FBBA355-EF8D-1DBC-9694-9711568A8381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ED917808-9759-9166-B975-74598CE5EE93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9" name="직각 삼각형[R] 38">
              <a:extLst>
                <a:ext uri="{FF2B5EF4-FFF2-40B4-BE49-F238E27FC236}">
                  <a16:creationId xmlns:a16="http://schemas.microsoft.com/office/drawing/2014/main" id="{311F4E4A-9384-E05B-714A-BF0DADC0575F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40" name="직선 연결선[R] 39">
              <a:extLst>
                <a:ext uri="{FF2B5EF4-FFF2-40B4-BE49-F238E27FC236}">
                  <a16:creationId xmlns:a16="http://schemas.microsoft.com/office/drawing/2014/main" id="{2FB3193A-A696-01E0-EC69-2598D486E609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B404F46-5508-A7EA-A75D-94B76B723606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793E48E-D212-8D76-A2CE-52FE76E9E464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0570867D-A679-5E7F-7903-886D052FE248}"/>
              </a:ext>
            </a:extLst>
          </p:cNvPr>
          <p:cNvGrpSpPr/>
          <p:nvPr/>
        </p:nvGrpSpPr>
        <p:grpSpPr>
          <a:xfrm>
            <a:off x="602099" y="1765844"/>
            <a:ext cx="4654748" cy="608305"/>
            <a:chOff x="602099" y="1765844"/>
            <a:chExt cx="4654748" cy="608305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19BED53-B0BB-C77E-4B1C-A04E422DEBA6}"/>
                </a:ext>
              </a:extLst>
            </p:cNvPr>
            <p:cNvGrpSpPr/>
            <p:nvPr/>
          </p:nvGrpSpPr>
          <p:grpSpPr>
            <a:xfrm>
              <a:off x="602099" y="1765844"/>
              <a:ext cx="4654748" cy="608305"/>
              <a:chOff x="602099" y="1765844"/>
              <a:chExt cx="4654748" cy="608305"/>
            </a:xfrm>
          </p:grpSpPr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7ADCE616-DA00-584E-1D7D-B2FB50F4400E}"/>
                  </a:ext>
                </a:extLst>
              </p:cNvPr>
              <p:cNvGrpSpPr/>
              <p:nvPr/>
            </p:nvGrpSpPr>
            <p:grpSpPr>
              <a:xfrm>
                <a:off x="602099" y="1765844"/>
                <a:ext cx="4609982" cy="608305"/>
                <a:chOff x="3351257" y="1386619"/>
                <a:chExt cx="4609982" cy="608305"/>
              </a:xfrm>
            </p:grpSpPr>
            <p:sp>
              <p:nvSpPr>
                <p:cNvPr id="19" name="모서리가 둥근 직사각형 18">
                  <a:extLst>
                    <a:ext uri="{FF2B5EF4-FFF2-40B4-BE49-F238E27FC236}">
                      <a16:creationId xmlns:a16="http://schemas.microsoft.com/office/drawing/2014/main" id="{7454838F-85F7-8522-D2EE-940E6A753F09}"/>
                    </a:ext>
                  </a:extLst>
                </p:cNvPr>
                <p:cNvSpPr/>
                <p:nvPr/>
              </p:nvSpPr>
              <p:spPr>
                <a:xfrm>
                  <a:off x="3404603" y="1510031"/>
                  <a:ext cx="4556636" cy="40295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5400">
                  <a:solidFill>
                    <a:srgbClr val="DD5F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1" name="직사각형 20">
                  <a:extLst>
                    <a:ext uri="{FF2B5EF4-FFF2-40B4-BE49-F238E27FC236}">
                      <a16:creationId xmlns:a16="http://schemas.microsoft.com/office/drawing/2014/main" id="{40ED9910-B3CB-0D85-7F57-2EB572DE0D38}"/>
                    </a:ext>
                  </a:extLst>
                </p:cNvPr>
                <p:cNvSpPr/>
                <p:nvPr/>
              </p:nvSpPr>
              <p:spPr>
                <a:xfrm>
                  <a:off x="3351257" y="1386619"/>
                  <a:ext cx="312860" cy="608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</p:grp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DAFF04B-1E8A-9745-B2CB-D919F1A46B9C}"/>
                  </a:ext>
                </a:extLst>
              </p:cNvPr>
              <p:cNvSpPr/>
              <p:nvPr/>
            </p:nvSpPr>
            <p:spPr>
              <a:xfrm>
                <a:off x="5158099" y="2025550"/>
                <a:ext cx="98748" cy="98748"/>
              </a:xfrm>
              <a:prstGeom prst="ellipse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377778E-6FCA-62D1-6179-79FA1258FD07}"/>
                </a:ext>
              </a:extLst>
            </p:cNvPr>
            <p:cNvGrpSpPr/>
            <p:nvPr/>
          </p:nvGrpSpPr>
          <p:grpSpPr>
            <a:xfrm>
              <a:off x="914958" y="1937779"/>
              <a:ext cx="4222821" cy="345177"/>
              <a:chOff x="914958" y="1937779"/>
              <a:chExt cx="4222821" cy="345177"/>
            </a:xfrm>
          </p:grpSpPr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FEBAA827-3169-D0A1-02D9-03A63EE13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4958" y="1957377"/>
                <a:ext cx="325579" cy="32557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4BC6FB-D8CE-3B94-6C0F-5676AF1D1F89}"/>
                  </a:ext>
                </a:extLst>
              </p:cNvPr>
              <p:cNvSpPr txBox="1"/>
              <p:nvPr/>
            </p:nvSpPr>
            <p:spPr>
              <a:xfrm>
                <a:off x="1293883" y="1937779"/>
                <a:ext cx="909959" cy="307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33CCCC"/>
                  </a:buClr>
                </a:pPr>
                <a:r>
                  <a:rPr lang="ko-KR" altLang="en-US" sz="1800" b="1" spc="-133" dirty="0">
                    <a:solidFill>
                      <a:srgbClr val="DD5F84"/>
                    </a:solidFill>
                  </a:rPr>
                  <a:t>안전 </a:t>
                </a:r>
                <a:r>
                  <a:rPr lang="en-US" altLang="ko-KR" sz="1800" b="1" spc="-133" dirty="0">
                    <a:solidFill>
                      <a:srgbClr val="DD5F84"/>
                    </a:solidFill>
                    <a:latin typeface="+mn-ea"/>
                  </a:rPr>
                  <a:t>TIP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C55976-93EB-2161-3E7C-53B148BEE3D9}"/>
                  </a:ext>
                </a:extLst>
              </p:cNvPr>
              <p:cNvSpPr txBox="1"/>
              <p:nvPr/>
            </p:nvSpPr>
            <p:spPr>
              <a:xfrm>
                <a:off x="2148798" y="1963102"/>
                <a:ext cx="2988981" cy="266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latin typeface="+mn-ea"/>
                  </a:rPr>
                  <a:t>화학물질 취급자 </a:t>
                </a:r>
                <a:r>
                  <a:rPr lang="en-US" altLang="ko-KR" sz="1600" spc="-133" dirty="0">
                    <a:latin typeface="+mn-ea"/>
                  </a:rPr>
                  <a:t>5</a:t>
                </a:r>
                <a:r>
                  <a:rPr lang="ko-KR" altLang="en-US" sz="1600" spc="-133" dirty="0">
                    <a:latin typeface="+mn-ea"/>
                  </a:rPr>
                  <a:t>대 안전보건수칙</a:t>
                </a:r>
                <a:endParaRPr lang="en-US" altLang="ko-KR" sz="1600" spc="-133" dirty="0">
                  <a:latin typeface="+mn-ea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E3F427E-4A18-9E4E-53F9-4098119BA9A3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유해물질</a:t>
              </a:r>
              <a:r>
                <a:rPr kumimoji="1" lang="en-US" altLang="ko-KR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,</a:t>
              </a: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 안전한 취급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15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9034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42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A21A993-7022-6BFD-84E3-7A4FE76562AD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유해위험장소에 출입제한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16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09C55619-0213-C86F-156B-D0C333FDA483}"/>
              </a:ext>
            </a:extLst>
          </p:cNvPr>
          <p:cNvGrpSpPr/>
          <p:nvPr/>
        </p:nvGrpSpPr>
        <p:grpSpPr>
          <a:xfrm>
            <a:off x="863426" y="1898781"/>
            <a:ext cx="6074063" cy="280533"/>
            <a:chOff x="1088524" y="2228857"/>
            <a:chExt cx="6074063" cy="28053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DE03AC-A557-70DE-1201-4D98C27E9D45}"/>
                </a:ext>
              </a:extLst>
            </p:cNvPr>
            <p:cNvSpPr txBox="1"/>
            <p:nvPr/>
          </p:nvSpPr>
          <p:spPr>
            <a:xfrm>
              <a:off x="1399348" y="2239123"/>
              <a:ext cx="5763239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DD5F84"/>
                  </a:solidFill>
                </a:rPr>
                <a:t>산소결핍의 위험성이 있는 장소의 예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9BFBBA1-A4B8-FB2E-CC2E-C11D68D1D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524" y="2228857"/>
              <a:ext cx="274698" cy="270267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2F74A65-6628-3DCB-E856-E5A1BBB5E7B8}"/>
              </a:ext>
            </a:extLst>
          </p:cNvPr>
          <p:cNvGrpSpPr/>
          <p:nvPr/>
        </p:nvGrpSpPr>
        <p:grpSpPr>
          <a:xfrm>
            <a:off x="1174250" y="2274435"/>
            <a:ext cx="8051030" cy="1275857"/>
            <a:chOff x="1174250" y="2274435"/>
            <a:chExt cx="8051030" cy="1275857"/>
          </a:xfrm>
        </p:grpSpPr>
        <p:sp>
          <p:nvSpPr>
            <p:cNvPr id="6" name="모서리가 둥근 직사각형 5">
              <a:extLst>
                <a:ext uri="{FF2B5EF4-FFF2-40B4-BE49-F238E27FC236}">
                  <a16:creationId xmlns:a16="http://schemas.microsoft.com/office/drawing/2014/main" id="{E9297752-A85A-5A13-C030-AB27BF80713F}"/>
                </a:ext>
              </a:extLst>
            </p:cNvPr>
            <p:cNvSpPr/>
            <p:nvPr/>
          </p:nvSpPr>
          <p:spPr>
            <a:xfrm>
              <a:off x="1179117" y="2274435"/>
              <a:ext cx="8046163" cy="988555"/>
            </a:xfrm>
            <a:prstGeom prst="roundRect">
              <a:avLst>
                <a:gd name="adj" fmla="val 0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7" name="모서리가 둥근 직사각형 6">
              <a:extLst>
                <a:ext uri="{FF2B5EF4-FFF2-40B4-BE49-F238E27FC236}">
                  <a16:creationId xmlns:a16="http://schemas.microsoft.com/office/drawing/2014/main" id="{006A1591-36CD-B196-7130-F47F4D4CE4F6}"/>
                </a:ext>
              </a:extLst>
            </p:cNvPr>
            <p:cNvSpPr/>
            <p:nvPr/>
          </p:nvSpPr>
          <p:spPr>
            <a:xfrm>
              <a:off x="1174250" y="2975693"/>
              <a:ext cx="6466070" cy="574599"/>
            </a:xfrm>
            <a:prstGeom prst="roundRect">
              <a:avLst>
                <a:gd name="adj" fmla="val 0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8" name="모서리가 둥근 직사각형 7">
              <a:extLst>
                <a:ext uri="{FF2B5EF4-FFF2-40B4-BE49-F238E27FC236}">
                  <a16:creationId xmlns:a16="http://schemas.microsoft.com/office/drawing/2014/main" id="{A2FF109A-5238-EE47-99D8-B33B58FD8702}"/>
                </a:ext>
              </a:extLst>
            </p:cNvPr>
            <p:cNvSpPr/>
            <p:nvPr/>
          </p:nvSpPr>
          <p:spPr>
            <a:xfrm>
              <a:off x="6735704" y="2975693"/>
              <a:ext cx="2489576" cy="574599"/>
            </a:xfrm>
            <a:prstGeom prst="roundRect">
              <a:avLst>
                <a:gd name="adj" fmla="val 31334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B16E2E-E38A-51DE-308F-1780BDC31609}"/>
                </a:ext>
              </a:extLst>
            </p:cNvPr>
            <p:cNvSpPr txBox="1"/>
            <p:nvPr/>
          </p:nvSpPr>
          <p:spPr>
            <a:xfrm>
              <a:off x="1418202" y="2363889"/>
              <a:ext cx="4982598" cy="10432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분뇨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폐수 등의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부패・분해가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이루어지는 장소 내부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40000"/>
                </a:lnSpc>
                <a:buClr>
                  <a:srgbClr val="666699"/>
                </a:buClr>
              </a:pP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장기간 밀폐된 산화가 쉬운 금속재의 탱크나 반응기 등 내부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40000"/>
                </a:lnSpc>
                <a:buClr>
                  <a:srgbClr val="666699"/>
                </a:buClr>
              </a:pP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곡물 또는 사료를 저장고나 발효를 위한 장소 등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98ADDC7-0F16-5162-0AB2-33D98457D0B0}"/>
              </a:ext>
            </a:extLst>
          </p:cNvPr>
          <p:cNvGrpSpPr/>
          <p:nvPr/>
        </p:nvGrpSpPr>
        <p:grpSpPr>
          <a:xfrm>
            <a:off x="863426" y="3780695"/>
            <a:ext cx="8361854" cy="655372"/>
            <a:chOff x="1088524" y="2185571"/>
            <a:chExt cx="8361854" cy="65537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AF08D9-847C-219B-55BC-193A59779760}"/>
                </a:ext>
              </a:extLst>
            </p:cNvPr>
            <p:cNvSpPr txBox="1"/>
            <p:nvPr/>
          </p:nvSpPr>
          <p:spPr>
            <a:xfrm>
              <a:off x="1399348" y="2185571"/>
              <a:ext cx="8051030" cy="6553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buClr>
                  <a:srgbClr val="33CCCC"/>
                </a:buClr>
              </a:pPr>
              <a:r>
                <a:rPr lang="ko-KR" altLang="en-US" sz="1600" spc="-133" dirty="0"/>
                <a:t>이러한 장소에서는 산소가 부족할 위험이</a:t>
              </a:r>
              <a:r>
                <a:rPr lang="en-US" altLang="ko-KR" sz="1600" spc="-133" dirty="0"/>
                <a:t>(</a:t>
              </a:r>
              <a:r>
                <a:rPr lang="ko-KR" altLang="en-US" sz="1600" spc="-133" dirty="0"/>
                <a:t>해당 물질이 산소를 소모함</a:t>
              </a:r>
              <a:r>
                <a:rPr lang="en-US" altLang="ko-KR" sz="1600" spc="-133" dirty="0"/>
                <a:t>)</a:t>
              </a:r>
              <a:r>
                <a:rPr lang="ko-KR" altLang="en-US" sz="1600" spc="-133" dirty="0"/>
                <a:t> 있기 때문에 어디에서나 산소 결핍에 의한 사고가 일어날 위험이 있다</a:t>
              </a:r>
              <a:r>
                <a:rPr lang="en-US" altLang="ko-KR" sz="1600" spc="-133" dirty="0"/>
                <a:t>.</a:t>
              </a: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359880C0-8CB4-76C7-D62D-F1404CB2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524" y="2228857"/>
              <a:ext cx="274698" cy="270267"/>
            </a:xfrm>
            <a:prstGeom prst="rect">
              <a:avLst/>
            </a:prstGeom>
          </p:spPr>
        </p:pic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9F660BC-95E2-6A8C-4D92-5EC692B65E08}"/>
              </a:ext>
            </a:extLst>
          </p:cNvPr>
          <p:cNvGrpSpPr/>
          <p:nvPr/>
        </p:nvGrpSpPr>
        <p:grpSpPr>
          <a:xfrm>
            <a:off x="863426" y="4688953"/>
            <a:ext cx="6074063" cy="280533"/>
            <a:chOff x="1088524" y="2228857"/>
            <a:chExt cx="6074063" cy="28053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425762-9B5D-BE24-98E3-EBCA8E6CE716}"/>
                </a:ext>
              </a:extLst>
            </p:cNvPr>
            <p:cNvSpPr txBox="1"/>
            <p:nvPr/>
          </p:nvSpPr>
          <p:spPr>
            <a:xfrm>
              <a:off x="1399348" y="2239123"/>
              <a:ext cx="5763239" cy="2702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b="1" spc="-133" dirty="0">
                  <a:solidFill>
                    <a:srgbClr val="DD5F84"/>
                  </a:solidFill>
                </a:rPr>
                <a:t>화재폭발의 위험성이 있는 장소의 예</a:t>
              </a:r>
              <a:endParaRPr lang="en-US" altLang="ko-KR" b="1" spc="-133" dirty="0">
                <a:solidFill>
                  <a:srgbClr val="DD5F84"/>
                </a:solidFill>
              </a:endParaRP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96D0A2DB-4CBA-613C-ADAA-0579C4BB0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524" y="2228857"/>
              <a:ext cx="274698" cy="270267"/>
            </a:xfrm>
            <a:prstGeom prst="rect">
              <a:avLst/>
            </a:prstGeom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08EC590-70AE-4411-5FB2-538F13F24CA0}"/>
              </a:ext>
            </a:extLst>
          </p:cNvPr>
          <p:cNvGrpSpPr/>
          <p:nvPr/>
        </p:nvGrpSpPr>
        <p:grpSpPr>
          <a:xfrm>
            <a:off x="1174250" y="5064607"/>
            <a:ext cx="8051030" cy="1275857"/>
            <a:chOff x="1174250" y="5064607"/>
            <a:chExt cx="8051030" cy="1275857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5461069-4974-1EF2-E43D-49F39C4ADF25}"/>
                </a:ext>
              </a:extLst>
            </p:cNvPr>
            <p:cNvGrpSpPr/>
            <p:nvPr/>
          </p:nvGrpSpPr>
          <p:grpSpPr>
            <a:xfrm>
              <a:off x="1174250" y="5064607"/>
              <a:ext cx="8051030" cy="1275857"/>
              <a:chOff x="1174250" y="5064607"/>
              <a:chExt cx="8051030" cy="1275857"/>
            </a:xfrm>
          </p:grpSpPr>
          <p:sp>
            <p:nvSpPr>
              <p:cNvPr id="34" name="모서리가 둥근 직사각형 33">
                <a:extLst>
                  <a:ext uri="{FF2B5EF4-FFF2-40B4-BE49-F238E27FC236}">
                    <a16:creationId xmlns:a16="http://schemas.microsoft.com/office/drawing/2014/main" id="{561F37ED-97EC-FAFA-A02C-031F1C2444FE}"/>
                  </a:ext>
                </a:extLst>
              </p:cNvPr>
              <p:cNvSpPr/>
              <p:nvPr/>
            </p:nvSpPr>
            <p:spPr>
              <a:xfrm>
                <a:off x="1179117" y="5064607"/>
                <a:ext cx="8046163" cy="988555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1463CE8B-3137-CAE0-0D0D-308FFB2EB4D9}"/>
                  </a:ext>
                </a:extLst>
              </p:cNvPr>
              <p:cNvSpPr/>
              <p:nvPr/>
            </p:nvSpPr>
            <p:spPr>
              <a:xfrm>
                <a:off x="1174250" y="5765865"/>
                <a:ext cx="6466070" cy="574599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37" name="모서리가 둥근 직사각형 36">
                <a:extLst>
                  <a:ext uri="{FF2B5EF4-FFF2-40B4-BE49-F238E27FC236}">
                    <a16:creationId xmlns:a16="http://schemas.microsoft.com/office/drawing/2014/main" id="{119A8C8C-EBE3-F4BB-CE84-739E1A955265}"/>
                  </a:ext>
                </a:extLst>
              </p:cNvPr>
              <p:cNvSpPr/>
              <p:nvPr/>
            </p:nvSpPr>
            <p:spPr>
              <a:xfrm>
                <a:off x="6735704" y="5765865"/>
                <a:ext cx="2489576" cy="574599"/>
              </a:xfrm>
              <a:prstGeom prst="roundRect">
                <a:avLst>
                  <a:gd name="adj" fmla="val 31334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D13CE20-0301-2386-5825-78F2757F8CD8}"/>
                </a:ext>
              </a:extLst>
            </p:cNvPr>
            <p:cNvSpPr txBox="1"/>
            <p:nvPr/>
          </p:nvSpPr>
          <p:spPr>
            <a:xfrm>
              <a:off x="1418202" y="5154061"/>
              <a:ext cx="7563238" cy="10432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buClr>
                  <a:srgbClr val="666699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인화성 액체의 증기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인화성 가스 또는 인화성 고체가 존재하여 폭발이나 화재가 발생할 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44000">
                <a:lnSpc>
                  <a:spcPct val="140000"/>
                </a:lnSpc>
                <a:buClr>
                  <a:srgbClr val="666699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우려가 있는 장소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40000"/>
                </a:lnSpc>
                <a:buClr>
                  <a:srgbClr val="666699"/>
                </a:buClr>
              </a:pPr>
              <a:r>
                <a:rPr lang="en-US" altLang="ko-KR" sz="16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 err="1">
                  <a:solidFill>
                    <a:prstClr val="black"/>
                  </a:solidFill>
                </a:rPr>
                <a:t>화재・폭발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등 유해위험물질 보관 취급 장소 등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A4CCB5D6-3854-89A6-6312-73B3F4D34D53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5F01E1D5-2909-BDFB-2F8A-41EC378E4878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3" name="직각 삼각형[R] 42">
              <a:extLst>
                <a:ext uri="{FF2B5EF4-FFF2-40B4-BE49-F238E27FC236}">
                  <a16:creationId xmlns:a16="http://schemas.microsoft.com/office/drawing/2014/main" id="{0AF9811C-A26E-1960-A536-858EBA2B63CB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44" name="직선 연결선[R] 43">
              <a:extLst>
                <a:ext uri="{FF2B5EF4-FFF2-40B4-BE49-F238E27FC236}">
                  <a16:creationId xmlns:a16="http://schemas.microsoft.com/office/drawing/2014/main" id="{13B52921-420A-3D12-3A33-26B88C2A4A8E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242732C-ABE0-2BFA-A6C2-657708A39076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ED3AF3F-54D8-501D-B5F2-C4C00FD7D57C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086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36 삽화 사고발생.jpg">
            <a:extLst>
              <a:ext uri="{FF2B5EF4-FFF2-40B4-BE49-F238E27FC236}">
                <a16:creationId xmlns:a16="http://schemas.microsoft.com/office/drawing/2014/main" id="{8193BA30-5C3F-CF63-734F-318FEDF08B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2047" y="3860800"/>
            <a:ext cx="2693907" cy="2718231"/>
          </a:xfrm>
          <a:prstGeom prst="rect">
            <a:avLst/>
          </a:prstGeom>
        </p:spPr>
      </p:pic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43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F861683-FE55-5412-4486-D30B44BF03E5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사고 발생시 대처 사항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17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188838-F05B-0709-122A-B8C113DA6FB4}"/>
              </a:ext>
            </a:extLst>
          </p:cNvPr>
          <p:cNvSpPr txBox="1"/>
          <p:nvPr/>
        </p:nvSpPr>
        <p:spPr>
          <a:xfrm>
            <a:off x="900089" y="1680717"/>
            <a:ext cx="8627692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z="2000" spc="-133" dirty="0">
                <a:solidFill>
                  <a:prstClr val="black"/>
                </a:solidFill>
              </a:rPr>
              <a:t>  </a:t>
            </a:r>
            <a:r>
              <a:rPr lang="ko-KR" altLang="en-US" spc="-133" dirty="0"/>
              <a:t>사고가 발생하면 비상벨 및 사내 방송 등으로 사고를 전파</a:t>
            </a:r>
            <a:endParaRPr lang="en-US" altLang="ko-KR" spc="-133" dirty="0"/>
          </a:p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pc="-13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pc="-133" dirty="0">
                <a:solidFill>
                  <a:prstClr val="black"/>
                </a:solidFill>
              </a:rPr>
              <a:t> </a:t>
            </a:r>
            <a:r>
              <a:rPr lang="ko-KR" altLang="en-US" spc="-133" dirty="0"/>
              <a:t>상관이나 관리자에게 연락하여 사고 상황을 차분하고 신속</a:t>
            </a:r>
            <a:r>
              <a:rPr lang="en-US" altLang="ko-KR" spc="-133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ᆞ</a:t>
            </a:r>
            <a:r>
              <a:rPr lang="ko-KR" altLang="en-US" spc="-133" dirty="0"/>
              <a:t>정확하게 보고</a:t>
            </a:r>
            <a:endParaRPr lang="en-US" altLang="ko-KR" spc="-133" dirty="0"/>
          </a:p>
          <a:p>
            <a:pPr>
              <a:lnSpc>
                <a:spcPct val="180000"/>
              </a:lnSpc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ko-KR" altLang="en-US" spc="-13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pc="-133" dirty="0"/>
              <a:t> </a:t>
            </a:r>
            <a:r>
              <a:rPr lang="ko-KR" altLang="en-US" spc="-133" dirty="0"/>
              <a:t>사고 발생 시 대처할 수 있는 대응 매뉴얼을 평소에 숙지하고</a:t>
            </a:r>
            <a:r>
              <a:rPr lang="en-US" altLang="ko-KR" spc="-133" dirty="0"/>
              <a:t>, </a:t>
            </a:r>
          </a:p>
          <a:p>
            <a:pPr marL="144000">
              <a:lnSpc>
                <a:spcPct val="120000"/>
              </a:lnSpc>
              <a:buClr>
                <a:srgbClr val="33CCCC"/>
              </a:buClr>
            </a:pPr>
            <a:r>
              <a:rPr lang="ko-KR" altLang="en-US" spc="-133" dirty="0"/>
              <a:t>실제 사고 발생 시 대응 절차 등을 임의로 바꾸지 않고 매뉴얼에 따라 실시</a:t>
            </a:r>
            <a:endParaRPr lang="en-US" altLang="ko-KR" spc="-133" dirty="0"/>
          </a:p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2000" spc="-133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en-US" altLang="ko-KR" spc="-133" dirty="0"/>
              <a:t>  </a:t>
            </a:r>
            <a:r>
              <a:rPr lang="ko-KR" altLang="en-US" spc="-133" dirty="0"/>
              <a:t>부상을 입지 않은 사고</a:t>
            </a:r>
            <a:r>
              <a:rPr lang="en-US" altLang="ko-KR" spc="-133" dirty="0"/>
              <a:t>(</a:t>
            </a:r>
            <a:r>
              <a:rPr lang="ko-KR" altLang="en-US" spc="-133" dirty="0"/>
              <a:t>아차 사고</a:t>
            </a:r>
            <a:r>
              <a:rPr lang="en-US" altLang="ko-KR" spc="-133" dirty="0"/>
              <a:t>)</a:t>
            </a:r>
            <a:r>
              <a:rPr lang="ko-KR" altLang="en-US" spc="-133" dirty="0"/>
              <a:t>나 경미한 부상 등도 발생 시 보고</a:t>
            </a:r>
            <a:endParaRPr lang="en-US" altLang="ko-KR" spc="-133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3623EE1-C193-CABD-5E8B-DB43E649C7E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2008ED9-73DB-CA0F-7DB6-F47B7092F4C2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8" name="직각 삼각형[R] 17">
              <a:extLst>
                <a:ext uri="{FF2B5EF4-FFF2-40B4-BE49-F238E27FC236}">
                  <a16:creationId xmlns:a16="http://schemas.microsoft.com/office/drawing/2014/main" id="{666FDCE5-82F3-AFD2-25F0-1EE3A0BAB73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9" name="직선 연결선[R] 18">
              <a:extLst>
                <a:ext uri="{FF2B5EF4-FFF2-40B4-BE49-F238E27FC236}">
                  <a16:creationId xmlns:a16="http://schemas.microsoft.com/office/drawing/2014/main" id="{2B8D0E3C-1CE9-FAB0-2421-E3A3788FB8AF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779215-01E9-0F4A-890E-5863174C9DE1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1F3539-D120-0F7A-CA3D-4A29AA3F09A4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929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850" dirty="0">
                <a:latin typeface="+mn-ea"/>
              </a:rPr>
              <a:t>44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529ED3E-1C8C-5498-154D-8F4CE27EAA6F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5096A-29E5-F4C9-FF47-F0A36FEEF9E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>
                  <a:solidFill>
                    <a:srgbClr val="5175B2"/>
                  </a:solidFill>
                  <a:latin typeface="+mj-ea"/>
                  <a:ea typeface="+mj-ea"/>
                </a:rPr>
                <a:t>응급조치</a:t>
              </a:r>
              <a:endParaRPr kumimoji="1" lang="ko-Kore-KR" altLang="en-US" sz="2400" b="1" spc="-150" dirty="0">
                <a:solidFill>
                  <a:srgbClr val="5175B2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6B08B3B2-ABDF-14FD-548E-D75DA3D46F72}"/>
                </a:ext>
              </a:extLst>
            </p:cNvPr>
            <p:cNvGrpSpPr/>
            <p:nvPr/>
          </p:nvGrpSpPr>
          <p:grpSpPr>
            <a:xfrm>
              <a:off x="0" y="1237550"/>
              <a:ext cx="666761" cy="571503"/>
              <a:chOff x="0" y="1376209"/>
              <a:chExt cx="666761" cy="603493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806B9B98-94E6-B92B-154A-30F976C61C81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27" name="모서리가 둥근 직사각형 26">
                  <a:extLst>
                    <a:ext uri="{FF2B5EF4-FFF2-40B4-BE49-F238E27FC236}">
                      <a16:creationId xmlns:a16="http://schemas.microsoft.com/office/drawing/2014/main" id="{224455B3-A928-A95A-6F29-238209BBEACC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8" name="모서리가 둥근 직사각형 27">
                  <a:extLst>
                    <a:ext uri="{FF2B5EF4-FFF2-40B4-BE49-F238E27FC236}">
                      <a16:creationId xmlns:a16="http://schemas.microsoft.com/office/drawing/2014/main" id="{CFDF9642-717B-E50F-0734-FBCC4B6ECB3F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5276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AC4BE9-2E5E-79EA-78D3-3D7E3C17D3B0}"/>
                  </a:ext>
                </a:extLst>
              </p:cNvPr>
              <p:cNvSpPr txBox="1"/>
              <p:nvPr/>
            </p:nvSpPr>
            <p:spPr>
              <a:xfrm>
                <a:off x="64662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18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13" name="그림 12" descr="37 삽화 응급조치.png">
            <a:extLst>
              <a:ext uri="{FF2B5EF4-FFF2-40B4-BE49-F238E27FC236}">
                <a16:creationId xmlns:a16="http://schemas.microsoft.com/office/drawing/2014/main" id="{A794F82C-2208-AE61-72F7-EB2683F3A0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472" y="1855546"/>
            <a:ext cx="2591318" cy="2520323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D59AD316-E27F-D469-AEE3-53F05E7B3207}"/>
              </a:ext>
            </a:extLst>
          </p:cNvPr>
          <p:cNvGrpSpPr/>
          <p:nvPr/>
        </p:nvGrpSpPr>
        <p:grpSpPr>
          <a:xfrm>
            <a:off x="5390635" y="4612838"/>
            <a:ext cx="3774115" cy="1966193"/>
            <a:chOff x="5583675" y="4612838"/>
            <a:chExt cx="3774115" cy="1966193"/>
          </a:xfrm>
        </p:grpSpPr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46E7282D-6379-0075-AC78-4A856A222EB8}"/>
                </a:ext>
              </a:extLst>
            </p:cNvPr>
            <p:cNvSpPr/>
            <p:nvPr/>
          </p:nvSpPr>
          <p:spPr>
            <a:xfrm>
              <a:off x="5583675" y="4612838"/>
              <a:ext cx="3774115" cy="1966193"/>
            </a:xfrm>
            <a:prstGeom prst="roundRect">
              <a:avLst>
                <a:gd name="adj" fmla="val 653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5A78AAF-6FAE-4BCE-7991-4085EC0512B3}"/>
                </a:ext>
              </a:extLst>
            </p:cNvPr>
            <p:cNvGrpSpPr/>
            <p:nvPr/>
          </p:nvGrpSpPr>
          <p:grpSpPr>
            <a:xfrm>
              <a:off x="5776052" y="4766756"/>
              <a:ext cx="3195890" cy="1654299"/>
              <a:chOff x="4775201" y="2156390"/>
              <a:chExt cx="3195890" cy="1654299"/>
            </a:xfrm>
          </p:grpSpPr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6BFA2F0B-CF46-08CD-3A41-57B181590608}"/>
                  </a:ext>
                </a:extLst>
              </p:cNvPr>
              <p:cNvSpPr/>
              <p:nvPr/>
            </p:nvSpPr>
            <p:spPr>
              <a:xfrm>
                <a:off x="5148051" y="2156390"/>
                <a:ext cx="2823040" cy="1654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2000" b="1" spc="-133" dirty="0"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자세한 응급조치에 대한</a:t>
                </a:r>
                <a:endParaRPr lang="en-US" altLang="ko-KR" sz="2000" b="1" spc="-133" dirty="0">
                  <a:latin typeface="NanumGothic" panose="020D0604000000000000" pitchFamily="34" charset="-127"/>
                  <a:ea typeface="NanumGothic" panose="020D0604000000000000" pitchFamily="34" charset="-127"/>
                </a:endParaRPr>
              </a:p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2000" b="1" spc="-133" dirty="0"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궁금한 사항은</a:t>
                </a:r>
                <a:endParaRPr lang="en-US" altLang="ko-KR" sz="2000" b="1" spc="-133" dirty="0">
                  <a:latin typeface="NanumGothic" panose="020D0604000000000000" pitchFamily="34" charset="-127"/>
                  <a:ea typeface="NanumGothic" panose="020D0604000000000000" pitchFamily="34" charset="-127"/>
                </a:endParaRPr>
              </a:p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en-US" altLang="ko-KR" sz="2000" b="1" spc="-133" dirty="0">
                    <a:solidFill>
                      <a:srgbClr val="37B940"/>
                    </a:solidFill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“</a:t>
                </a:r>
                <a:r>
                  <a:rPr lang="ko-KR" altLang="en-US" sz="2000" b="1" spc="-133" dirty="0">
                    <a:solidFill>
                      <a:srgbClr val="37B940"/>
                    </a:solidFill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위기탈출 안전보건 앱</a:t>
                </a:r>
                <a:r>
                  <a:rPr lang="en-US" altLang="ko-KR" sz="2000" b="1" spc="-133" dirty="0">
                    <a:solidFill>
                      <a:srgbClr val="37B940"/>
                    </a:solidFill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”</a:t>
                </a:r>
                <a:r>
                  <a:rPr lang="ko-KR" altLang="en-US" sz="2000" b="1" spc="-133" dirty="0"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을</a:t>
                </a:r>
                <a:endParaRPr lang="en-US" altLang="ko-KR" sz="2000" b="1" spc="-133" dirty="0">
                  <a:latin typeface="NanumGothic" panose="020D0604000000000000" pitchFamily="34" charset="-127"/>
                  <a:ea typeface="NanumGothic" panose="020D0604000000000000" pitchFamily="34" charset="-127"/>
                </a:endParaRPr>
              </a:p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2000" b="1" spc="-133" dirty="0"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설치하여 사용해보세요</a:t>
                </a:r>
                <a:r>
                  <a:rPr lang="en-US" altLang="ko-KR" sz="2000" b="1" spc="-133" dirty="0">
                    <a:latin typeface="NanumGothic" panose="020D0604000000000000" pitchFamily="34" charset="-127"/>
                    <a:ea typeface="NanumGothic" panose="020D0604000000000000" pitchFamily="34" charset="-127"/>
                  </a:rPr>
                  <a:t>!</a:t>
                </a:r>
              </a:p>
            </p:txBody>
          </p:sp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869998D0-0EA1-B45C-E116-6D99ED0D9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4775201" y="2243312"/>
                <a:ext cx="378871" cy="378871"/>
              </a:xfrm>
              <a:prstGeom prst="rect">
                <a:avLst/>
              </a:prstGeom>
            </p:spPr>
          </p:pic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CFD6AB39-A4B9-4B43-D4D2-3531B63FABC9}"/>
              </a:ext>
            </a:extLst>
          </p:cNvPr>
          <p:cNvGrpSpPr/>
          <p:nvPr/>
        </p:nvGrpSpPr>
        <p:grpSpPr>
          <a:xfrm>
            <a:off x="863426" y="1898781"/>
            <a:ext cx="9165801" cy="4522274"/>
            <a:chOff x="863426" y="1898781"/>
            <a:chExt cx="9165801" cy="45222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0AAD75-8EB2-CE0B-C196-00F42F36B758}"/>
                </a:ext>
              </a:extLst>
            </p:cNvPr>
            <p:cNvSpPr txBox="1"/>
            <p:nvPr/>
          </p:nvSpPr>
          <p:spPr>
            <a:xfrm>
              <a:off x="1138124" y="2239782"/>
              <a:ext cx="8891103" cy="41812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pc="-133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ko-KR" altLang="en-US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환자의 상태 등 현장 상황을 파악</a:t>
              </a: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호흡정지 등 우선순위를 파악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후 알맞은 조치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(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심폐소생술 등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)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실시</a:t>
              </a: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무의식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상태 위급 시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119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에 도움 요청</a:t>
              </a: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주위의 도움을 요청하며 필요사항을 구체적으로 지시</a:t>
              </a: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조용한 대화로 환자의 안정 유지</a:t>
              </a: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모포나 옷으로 체온 유지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현장에 대한 관찰과 증거물 파악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소지품 보존</a:t>
              </a: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모든 처치를 기록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병원 이송 후 제시 </a:t>
              </a:r>
            </a:p>
            <a:p>
              <a:pPr>
                <a:lnSpc>
                  <a:spcPct val="170000"/>
                </a:lnSpc>
                <a:buClr>
                  <a:srgbClr val="33CCCC"/>
                </a:buClr>
              </a:pPr>
              <a:r>
                <a:rPr lang="en-US" altLang="ko-KR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환부 고정 등의 조치 후 주의하며 운반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6797668-1724-7583-E56C-294296F0F54B}"/>
                </a:ext>
              </a:extLst>
            </p:cNvPr>
            <p:cNvGrpSpPr/>
            <p:nvPr/>
          </p:nvGrpSpPr>
          <p:grpSpPr>
            <a:xfrm>
              <a:off x="863426" y="1898781"/>
              <a:ext cx="6074063" cy="280533"/>
              <a:chOff x="1088524" y="2228857"/>
              <a:chExt cx="6074063" cy="280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3C1B0A-E8BA-939F-60B6-2A5C1BCDB3E5}"/>
                  </a:ext>
                </a:extLst>
              </p:cNvPr>
              <p:cNvSpPr txBox="1"/>
              <p:nvPr/>
            </p:nvSpPr>
            <p:spPr>
              <a:xfrm>
                <a:off x="1399348" y="2239123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b="1" spc="-133" dirty="0">
                    <a:solidFill>
                      <a:srgbClr val="DD5F84"/>
                    </a:solidFill>
                  </a:rPr>
                  <a:t>구급조치의 일반적 주의사항</a:t>
                </a:r>
                <a:endParaRPr lang="en-US" altLang="ko-KR" b="1" spc="-133" dirty="0">
                  <a:solidFill>
                    <a:srgbClr val="DD5F84"/>
                  </a:solidFill>
                </a:endParaRPr>
              </a:p>
            </p:txBody>
          </p:sp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EBE2FE88-EEBF-4481-CBEB-531A4D8AB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8524" y="2228857"/>
                <a:ext cx="274698" cy="270267"/>
              </a:xfrm>
              <a:prstGeom prst="rect">
                <a:avLst/>
              </a:prstGeom>
            </p:spPr>
          </p:pic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6349285-F4AC-9933-4A6A-2A460B6F9353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547CAED3-0BA9-25EA-6809-1FC148EF8CCB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0" name="직각 삼각형[R] 29">
              <a:extLst>
                <a:ext uri="{FF2B5EF4-FFF2-40B4-BE49-F238E27FC236}">
                  <a16:creationId xmlns:a16="http://schemas.microsoft.com/office/drawing/2014/main" id="{FC827373-2164-6C9B-E48D-DBC71C80A593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DD5F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31" name="직선 연결선[R] 30">
              <a:extLst>
                <a:ext uri="{FF2B5EF4-FFF2-40B4-BE49-F238E27FC236}">
                  <a16:creationId xmlns:a16="http://schemas.microsoft.com/office/drawing/2014/main" id="{7D76A314-303C-4823-4E48-0A212AE459C1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DD5F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8AF5B2-E0BD-24F4-701C-F778B227A98E}"/>
                </a:ext>
              </a:extLst>
            </p:cNvPr>
            <p:cNvSpPr txBox="1"/>
            <p:nvPr/>
          </p:nvSpPr>
          <p:spPr>
            <a:xfrm>
              <a:off x="4911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5A1232-7AAC-7DCB-F768-90E54B8BD179}"/>
                </a:ext>
              </a:extLst>
            </p:cNvPr>
            <p:cNvSpPr txBox="1"/>
            <p:nvPr/>
          </p:nvSpPr>
          <p:spPr>
            <a:xfrm>
              <a:off x="1418202" y="248650"/>
              <a:ext cx="70942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DD5F84"/>
                  </a:solidFill>
                  <a:effectLst/>
                  <a:latin typeface="Helvetica" pitchFamily="2" charset="0"/>
                </a:rPr>
                <a:t>안전하고 건강한 직장생활을 위한 가이드</a:t>
              </a:r>
              <a:endParaRPr lang="en-US" altLang="ko-KR" sz="2800" b="1" dirty="0">
                <a:solidFill>
                  <a:srgbClr val="DD5F84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772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8F0AD32-01C5-7564-264B-62C330A821C3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00A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FE45971-8FA7-7B10-0502-D71774323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027" y="6167312"/>
            <a:ext cx="1367415" cy="47793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4A4F007-3D9D-FA88-8BF7-36B904607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57"/>
          <a:stretch/>
        </p:blipFill>
        <p:spPr>
          <a:xfrm>
            <a:off x="272788" y="0"/>
            <a:ext cx="2390489" cy="409799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AEF80F8-AA00-C14A-B16E-A1F3C4917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72" y="2360455"/>
            <a:ext cx="911606" cy="179716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7E9A468-B9ED-922B-BF3A-7FA5A8F01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027" y="2564091"/>
            <a:ext cx="668511" cy="1597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65B1A-1111-A702-DBF9-7D76FF0E6666}"/>
              </a:ext>
            </a:extLst>
          </p:cNvPr>
          <p:cNvSpPr txBox="1"/>
          <p:nvPr/>
        </p:nvSpPr>
        <p:spPr>
          <a:xfrm>
            <a:off x="2866513" y="1707415"/>
            <a:ext cx="68743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800" b="1" i="0" dirty="0">
                <a:solidFill>
                  <a:srgbClr val="FFE55F"/>
                </a:solidFill>
                <a:effectLst/>
                <a:latin typeface="+mn-ea"/>
              </a:rPr>
              <a:t>3.</a:t>
            </a:r>
            <a:r>
              <a:rPr lang="ko-KR" altLang="en-US" sz="4800" b="1" i="0" dirty="0">
                <a:solidFill>
                  <a:srgbClr val="FFE55F"/>
                </a:solidFill>
                <a:effectLst/>
                <a:latin typeface="+mn-ea"/>
              </a:rPr>
              <a:t> </a:t>
            </a:r>
            <a:endParaRPr lang="en-US" altLang="ko-KR" sz="4800" b="1" i="0" dirty="0">
              <a:solidFill>
                <a:srgbClr val="FFE55F"/>
              </a:solidFill>
              <a:effectLst/>
              <a:latin typeface="+mn-ea"/>
            </a:endParaRPr>
          </a:p>
          <a:p>
            <a:r>
              <a:rPr kumimoji="1" lang="ko-KR" altLang="en-US" sz="4800" b="1" dirty="0">
                <a:solidFill>
                  <a:srgbClr val="FFE55F"/>
                </a:solidFill>
                <a:latin typeface="+mn-ea"/>
              </a:rPr>
              <a:t>   재해사례와 예방대책</a:t>
            </a:r>
            <a:endParaRPr kumimoji="1" lang="ko-Kore-KR" altLang="en-US" sz="4800" b="1" dirty="0">
              <a:solidFill>
                <a:srgbClr val="FFE55F"/>
              </a:solidFill>
              <a:latin typeface="+mn-ea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E72FC46D-7A10-0B1A-AB1C-5DFEF2E999BC}"/>
              </a:ext>
            </a:extLst>
          </p:cNvPr>
          <p:cNvSpPr/>
          <p:nvPr/>
        </p:nvSpPr>
        <p:spPr>
          <a:xfrm>
            <a:off x="3637280" y="1811525"/>
            <a:ext cx="1452880" cy="650240"/>
          </a:xfrm>
          <a:prstGeom prst="roundRect">
            <a:avLst/>
          </a:prstGeom>
          <a:noFill/>
          <a:ln w="19050">
            <a:solidFill>
              <a:srgbClr val="FFE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i="0" dirty="0">
                <a:solidFill>
                  <a:srgbClr val="FFE55F"/>
                </a:solidFill>
                <a:effectLst/>
                <a:latin typeface="+mn-ea"/>
              </a:rPr>
              <a:t>공통</a:t>
            </a:r>
            <a:endParaRPr lang="en-US" altLang="ko-KR" sz="4400" b="1" i="0" dirty="0">
              <a:solidFill>
                <a:srgbClr val="FFE55F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1241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D656BFA-112B-0ADB-D726-D87DAC28EAA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92297EF-631E-C1C8-52DA-27E83474C17A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8" name="직각 삼각형[R] 7">
              <a:extLst>
                <a:ext uri="{FF2B5EF4-FFF2-40B4-BE49-F238E27FC236}">
                  <a16:creationId xmlns:a16="http://schemas.microsoft.com/office/drawing/2014/main" id="{1C1ED098-7BEF-9EFC-5B0E-A320F50D318C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0" name="직선 연결선[R] 9">
              <a:extLst>
                <a:ext uri="{FF2B5EF4-FFF2-40B4-BE49-F238E27FC236}">
                  <a16:creationId xmlns:a16="http://schemas.microsoft.com/office/drawing/2014/main" id="{1E71BEA5-3FF3-7BDC-3620-E1CFC6F7740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9D53AD-F3ED-AE74-8F30-1FC3F506016F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9B248E-FB2C-E56C-CDA8-79761531CB72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46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6EAB4550-E7AD-59E7-66F7-2725417B28E7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ABBD379-7D1E-F1AE-DC64-B7132AA3F6D8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DD66AE2D-FDAD-32E8-2041-40BEC136D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3" r="4794"/>
            <a:stretch/>
          </p:blipFill>
          <p:spPr>
            <a:xfrm>
              <a:off x="7503826" y="1394817"/>
              <a:ext cx="1727187" cy="147093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3916" y="1748250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공장 내 비상계단에서 </a:t>
              </a:r>
              <a:r>
                <a:rPr lang="en-US" altLang="ko-KR" sz="1600" b="1" spc="-133" dirty="0">
                  <a:latin typeface="+mn-ea"/>
                </a:rPr>
                <a:t>A</a:t>
              </a:r>
              <a:r>
                <a:rPr lang="ko-KR" altLang="en-US" sz="1600" b="1" spc="-133" dirty="0">
                  <a:latin typeface="+mn-ea"/>
                </a:rPr>
                <a:t>형 사다리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이동식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 err="1">
                  <a:latin typeface="+mn-ea"/>
                </a:rPr>
                <a:t>를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사용해 </a:t>
              </a:r>
              <a:r>
                <a:rPr lang="en-US" altLang="ko-KR" sz="1600" b="1" spc="-133" dirty="0">
                  <a:latin typeface="+mn-ea"/>
                </a:rPr>
                <a:t>2.95m </a:t>
              </a:r>
              <a:r>
                <a:rPr lang="ko-KR" altLang="en-US" sz="1600" b="1" spc="-133" dirty="0">
                  <a:latin typeface="+mn-ea"/>
                </a:rPr>
                <a:t>위 보안등 교체 중 사다리가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넘어지면서 계단에 떨어짐</a:t>
              </a:r>
              <a:endParaRPr lang="en-US" altLang="ko-KR" sz="1600" b="1" spc="-133" dirty="0">
                <a:latin typeface="+mn-ea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CC57AD6-7C08-9F80-C5AD-3994F8D4588B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en-US" altLang="ko-KR" sz="1800" b="1" spc="-133" dirty="0"/>
                <a:t>A</a:t>
              </a:r>
              <a:r>
                <a:rPr lang="ko-KR" altLang="en-US" sz="1800" b="1" spc="-133" dirty="0"/>
                <a:t>형 사다리를 이용해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보안등</a:t>
              </a:r>
              <a:r>
                <a:rPr lang="ko-KR" altLang="en-US" b="1" spc="-133" dirty="0"/>
                <a:t> </a:t>
              </a:r>
              <a:r>
                <a:rPr lang="ko-KR" altLang="en-US" sz="1800" b="1" spc="-133" dirty="0"/>
                <a:t>교체작업 중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떨어짐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00131C83-BE97-316B-FB2F-A069211478BC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ore-KR" b="1" spc="-150" dirty="0">
                    <a:solidFill>
                      <a:srgbClr val="FFFF00"/>
                    </a:solidFill>
                    <a:latin typeface="+mn-ea"/>
                  </a:rPr>
                  <a:t>0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1DAE36D-6225-D2EA-6283-2495ED505E71}"/>
              </a:ext>
            </a:extLst>
          </p:cNvPr>
          <p:cNvGrpSpPr/>
          <p:nvPr/>
        </p:nvGrpSpPr>
        <p:grpSpPr>
          <a:xfrm>
            <a:off x="2994246" y="4729455"/>
            <a:ext cx="6667139" cy="1697929"/>
            <a:chOff x="2994246" y="4729455"/>
            <a:chExt cx="6667139" cy="169792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67607"/>
              <a:ext cx="6667139" cy="125977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6" y="5355100"/>
              <a:ext cx="6228876" cy="894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고소작업 시 이동식사다리 대신 안전한 </a:t>
              </a:r>
              <a:r>
                <a:rPr lang="ko-KR" altLang="en-US" sz="1600" b="1" spc="-133" dirty="0" err="1">
                  <a:latin typeface="+mn-ea"/>
                </a:rPr>
                <a:t>작업발판</a:t>
              </a:r>
              <a:r>
                <a:rPr lang="ko-KR" altLang="en-US" sz="1600" b="1" spc="-133" dirty="0">
                  <a:latin typeface="+mn-ea"/>
                </a:rPr>
                <a:t> 사용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이동식사다리는 통로로 사용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보호구 지급 및 착용 관리</a:t>
              </a:r>
              <a:endParaRPr lang="en-US" altLang="ko-KR" sz="160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80626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3A43893B-87D4-0C42-8C9E-4878715EE2F0}"/>
                </a:ext>
              </a:extLst>
            </p:cNvPr>
            <p:cNvGrpSpPr/>
            <p:nvPr/>
          </p:nvGrpSpPr>
          <p:grpSpPr>
            <a:xfrm>
              <a:off x="3170497" y="4729455"/>
              <a:ext cx="2027357" cy="558800"/>
              <a:chOff x="3170497" y="4729455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85903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EE1A2F4B-CDAD-49AA-D853-D93896C50120}"/>
                  </a:ext>
                </a:extLst>
              </p:cNvPr>
              <p:cNvGrpSpPr/>
              <p:nvPr/>
            </p:nvGrpSpPr>
            <p:grpSpPr>
              <a:xfrm>
                <a:off x="3170497" y="4729455"/>
                <a:ext cx="622300" cy="558800"/>
                <a:chOff x="3170497" y="4729455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70497" y="4729455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87736" y="4795016"/>
                  <a:ext cx="343494" cy="42221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F615774-3C1E-9E2C-CF8A-75FD8BE3FA66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540DA3A-9931-ACC2-93E9-36EF18DFF731}"/>
                </a:ext>
              </a:extLst>
            </p:cNvPr>
            <p:cNvGrpSpPr/>
            <p:nvPr/>
          </p:nvGrpSpPr>
          <p:grpSpPr>
            <a:xfrm>
              <a:off x="2994246" y="3467871"/>
              <a:ext cx="6667139" cy="1165175"/>
              <a:chOff x="2994246" y="3467871"/>
              <a:chExt cx="6667139" cy="1165175"/>
            </a:xfrm>
          </p:grpSpPr>
          <p:sp>
            <p:nvSpPr>
              <p:cNvPr id="85" name="자유형 84">
                <a:extLst>
                  <a:ext uri="{FF2B5EF4-FFF2-40B4-BE49-F238E27FC236}">
                    <a16:creationId xmlns:a16="http://schemas.microsoft.com/office/drawing/2014/main" id="{54715722-8297-9304-3F22-FA0FBD86A5F9}"/>
                  </a:ext>
                </a:extLst>
              </p:cNvPr>
              <p:cNvSpPr/>
              <p:nvPr/>
            </p:nvSpPr>
            <p:spPr>
              <a:xfrm>
                <a:off x="2994246" y="3467871"/>
                <a:ext cx="6667139" cy="1165175"/>
              </a:xfrm>
              <a:custGeom>
                <a:avLst/>
                <a:gdLst>
                  <a:gd name="connsiteX0" fmla="*/ 0 w 6667139"/>
                  <a:gd name="connsiteY0" fmla="*/ 0 h 1165175"/>
                  <a:gd name="connsiteX1" fmla="*/ 6667139 w 6667139"/>
                  <a:gd name="connsiteY1" fmla="*/ 0 h 1165175"/>
                  <a:gd name="connsiteX2" fmla="*/ 6667139 w 6667139"/>
                  <a:gd name="connsiteY2" fmla="*/ 408414 h 1165175"/>
                  <a:gd name="connsiteX3" fmla="*/ 6667139 w 6667139"/>
                  <a:gd name="connsiteY3" fmla="*/ 586763 h 1165175"/>
                  <a:gd name="connsiteX4" fmla="*/ 6667139 w 6667139"/>
                  <a:gd name="connsiteY4" fmla="*/ 948785 h 1165175"/>
                  <a:gd name="connsiteX5" fmla="*/ 6450749 w 6667139"/>
                  <a:gd name="connsiteY5" fmla="*/ 1165175 h 1165175"/>
                  <a:gd name="connsiteX6" fmla="*/ 216390 w 6667139"/>
                  <a:gd name="connsiteY6" fmla="*/ 1165175 h 1165175"/>
                  <a:gd name="connsiteX7" fmla="*/ 0 w 6667139"/>
                  <a:gd name="connsiteY7" fmla="*/ 948785 h 1165175"/>
                  <a:gd name="connsiteX8" fmla="*/ 0 w 6667139"/>
                  <a:gd name="connsiteY8" fmla="*/ 586763 h 1165175"/>
                  <a:gd name="connsiteX9" fmla="*/ 0 w 6667139"/>
                  <a:gd name="connsiteY9" fmla="*/ 408414 h 116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139" h="1165175">
                    <a:moveTo>
                      <a:pt x="0" y="0"/>
                    </a:moveTo>
                    <a:lnTo>
                      <a:pt x="6667139" y="0"/>
                    </a:lnTo>
                    <a:lnTo>
                      <a:pt x="6667139" y="408414"/>
                    </a:lnTo>
                    <a:lnTo>
                      <a:pt x="6667139" y="586763"/>
                    </a:lnTo>
                    <a:lnTo>
                      <a:pt x="6667139" y="948785"/>
                    </a:lnTo>
                    <a:cubicBezTo>
                      <a:pt x="6667139" y="1068294"/>
                      <a:pt x="6570258" y="1165175"/>
                      <a:pt x="6450749" y="1165175"/>
                    </a:cubicBezTo>
                    <a:lnTo>
                      <a:pt x="216390" y="1165175"/>
                    </a:lnTo>
                    <a:cubicBezTo>
                      <a:pt x="96881" y="1165175"/>
                      <a:pt x="0" y="1068294"/>
                      <a:pt x="0" y="948785"/>
                    </a:cubicBezTo>
                    <a:lnTo>
                      <a:pt x="0" y="586763"/>
                    </a:lnTo>
                    <a:lnTo>
                      <a:pt x="0" y="4084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6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AF24A72-22DA-3973-82F1-09EDE437D305}"/>
                  </a:ext>
                </a:extLst>
              </p:cNvPr>
              <p:cNvSpPr txBox="1"/>
              <p:nvPr/>
            </p:nvSpPr>
            <p:spPr>
              <a:xfrm>
                <a:off x="3263916" y="3770727"/>
                <a:ext cx="6228876" cy="5867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F6AC00"/>
                    </a:solidFill>
                    <a:latin typeface="+mn-ea"/>
                  </a:rPr>
                  <a:t>・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사다리 넘어짐 방지조치 </a:t>
                </a:r>
                <a:r>
                  <a:rPr lang="ko-KR" altLang="en-US" sz="1600" b="1" spc="-120" dirty="0" err="1">
                    <a:solidFill>
                      <a:srgbClr val="0070C0"/>
                    </a:solidFill>
                    <a:latin typeface="+mn-ea"/>
                  </a:rPr>
                  <a:t>미실시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 및 작업자 단독작업</a:t>
                </a:r>
                <a:endParaRPr lang="en-US" altLang="ko-KR" sz="1600" b="1" spc="-120" dirty="0">
                  <a:solidFill>
                    <a:srgbClr val="0070C0"/>
                  </a:solidFill>
                  <a:latin typeface="+mn-ea"/>
                </a:endParaRPr>
              </a:p>
              <a:p>
                <a:pPr latinLnBrk="0"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F6AC00"/>
                    </a:solidFill>
                    <a:latin typeface="+mn-ea"/>
                  </a:rPr>
                  <a:t>・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보호구 미착용</a:t>
                </a:r>
                <a:endParaRPr lang="en-US" altLang="ko-KR" sz="1600" b="1" spc="-120" dirty="0">
                  <a:solidFill>
                    <a:srgbClr val="0070C0"/>
                  </a:solidFill>
                  <a:latin typeface="+mn-ea"/>
                </a:endParaRP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81824700-DE9A-1727-AD09-3F99A72418E2}"/>
                </a:ext>
              </a:extLst>
            </p:cNvPr>
            <p:cNvGrpSpPr/>
            <p:nvPr/>
          </p:nvGrpSpPr>
          <p:grpSpPr>
            <a:xfrm>
              <a:off x="2994246" y="3075178"/>
              <a:ext cx="6667139" cy="546100"/>
              <a:chOff x="2994246" y="3075178"/>
              <a:chExt cx="6667139" cy="546100"/>
            </a:xfrm>
          </p:grpSpPr>
          <p:sp>
            <p:nvSpPr>
              <p:cNvPr id="48" name="모서리가 둥근 직사각형 47">
                <a:extLst>
                  <a:ext uri="{FF2B5EF4-FFF2-40B4-BE49-F238E27FC236}">
                    <a16:creationId xmlns:a16="http://schemas.microsoft.com/office/drawing/2014/main" id="{C4A72AB0-9B19-8666-152F-CBAE8C21E357}"/>
                  </a:ext>
                </a:extLst>
              </p:cNvPr>
              <p:cNvSpPr/>
              <p:nvPr/>
            </p:nvSpPr>
            <p:spPr>
              <a:xfrm>
                <a:off x="2994246" y="3141967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F6AC00"/>
              </a:solidFill>
              <a:ln>
                <a:solidFill>
                  <a:srgbClr val="F6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181541FE-04C4-1287-3C25-B54E17F8020E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2027357" cy="546100"/>
                <a:chOff x="3170497" y="3075178"/>
                <a:chExt cx="2027357" cy="546100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928BD67-D245-6F63-E60F-B8091AC229A8}"/>
                    </a:ext>
                  </a:extLst>
                </p:cNvPr>
                <p:cNvSpPr txBox="1"/>
                <p:nvPr/>
              </p:nvSpPr>
              <p:spPr>
                <a:xfrm>
                  <a:off x="3862338" y="3212916"/>
                  <a:ext cx="1335516" cy="2308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ts val="1820"/>
                    </a:lnSpc>
                    <a:spcAft>
                      <a:spcPts val="500"/>
                    </a:spcAft>
                    <a:buClr>
                      <a:srgbClr val="33CCCC"/>
                    </a:buClr>
                  </a:pPr>
                  <a:r>
                    <a:rPr lang="ko-KR" altLang="en-US" sz="1600" b="1" spc="-133" dirty="0">
                      <a:solidFill>
                        <a:schemeClr val="bg1"/>
                      </a:solidFill>
                      <a:latin typeface="+mn-ea"/>
                    </a:rPr>
                    <a:t>발생 원인</a:t>
                  </a:r>
                  <a:endParaRPr lang="en-US" altLang="ko-KR" sz="1600" b="1" spc="-133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C58162EB-1AF7-F549-BD23-AC94C717B81D}"/>
                    </a:ext>
                  </a:extLst>
                </p:cNvPr>
                <p:cNvGrpSpPr/>
                <p:nvPr/>
              </p:nvGrpSpPr>
              <p:grpSpPr>
                <a:xfrm>
                  <a:off x="3170497" y="3075178"/>
                  <a:ext cx="622300" cy="546100"/>
                  <a:chOff x="3170497" y="3075178"/>
                  <a:chExt cx="622300" cy="546100"/>
                </a:xfrm>
              </p:grpSpPr>
              <p:pic>
                <p:nvPicPr>
                  <p:cNvPr id="77" name="그림 76">
                    <a:extLst>
                      <a:ext uri="{FF2B5EF4-FFF2-40B4-BE49-F238E27FC236}">
                        <a16:creationId xmlns:a16="http://schemas.microsoft.com/office/drawing/2014/main" id="{F41EDA53-5084-5F09-CADE-6FF82E7C36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170497" y="3075178"/>
                    <a:ext cx="622300" cy="546100"/>
                  </a:xfrm>
                  <a:prstGeom prst="rect">
                    <a:avLst/>
                  </a:prstGeom>
                </p:spPr>
              </p:pic>
              <p:pic>
                <p:nvPicPr>
                  <p:cNvPr id="81" name="그림 80">
                    <a:extLst>
                      <a:ext uri="{FF2B5EF4-FFF2-40B4-BE49-F238E27FC236}">
                        <a16:creationId xmlns:a16="http://schemas.microsoft.com/office/drawing/2014/main" id="{7E3F1699-EA26-4B1D-4DF2-D6E9865F46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259139" y="3135183"/>
                    <a:ext cx="372091" cy="372091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173344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9BDA24A-491A-7441-DAE5-278DAB7B46C3}"/>
              </a:ext>
            </a:extLst>
          </p:cNvPr>
          <p:cNvGrpSpPr/>
          <p:nvPr/>
        </p:nvGrpSpPr>
        <p:grpSpPr>
          <a:xfrm>
            <a:off x="0" y="1237550"/>
            <a:ext cx="6482080" cy="571503"/>
            <a:chOff x="0" y="1237550"/>
            <a:chExt cx="6482080" cy="571503"/>
          </a:xfrm>
        </p:grpSpPr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25A74F0B-4307-E59C-417B-186B94753E41}"/>
                </a:ext>
              </a:extLst>
            </p:cNvPr>
            <p:cNvGrpSpPr/>
            <p:nvPr/>
          </p:nvGrpSpPr>
          <p:grpSpPr>
            <a:xfrm>
              <a:off x="0" y="1237550"/>
              <a:ext cx="678336" cy="571503"/>
              <a:chOff x="0" y="1376209"/>
              <a:chExt cx="678336" cy="603493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0F737842-D820-6A5A-7071-BAAE8C779E33}"/>
                  </a:ext>
                </a:extLst>
              </p:cNvPr>
              <p:cNvGrpSpPr/>
              <p:nvPr/>
            </p:nvGrpSpPr>
            <p:grpSpPr>
              <a:xfrm>
                <a:off x="0" y="1376209"/>
                <a:ext cx="666761" cy="603493"/>
                <a:chOff x="0" y="1649952"/>
                <a:chExt cx="666761" cy="603493"/>
              </a:xfrm>
            </p:grpSpPr>
            <p:sp>
              <p:nvSpPr>
                <p:cNvPr id="13" name="모서리가 둥근 직사각형 12">
                  <a:extLst>
                    <a:ext uri="{FF2B5EF4-FFF2-40B4-BE49-F238E27FC236}">
                      <a16:creationId xmlns:a16="http://schemas.microsoft.com/office/drawing/2014/main" id="{E117EDA1-EB51-3154-E497-6907D35B1582}"/>
                    </a:ext>
                  </a:extLst>
                </p:cNvPr>
                <p:cNvSpPr/>
                <p:nvPr/>
              </p:nvSpPr>
              <p:spPr>
                <a:xfrm>
                  <a:off x="0" y="1649952"/>
                  <a:ext cx="537437" cy="60349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DD5F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14" name="모서리가 둥근 직사각형 13">
                  <a:extLst>
                    <a:ext uri="{FF2B5EF4-FFF2-40B4-BE49-F238E27FC236}">
                      <a16:creationId xmlns:a16="http://schemas.microsoft.com/office/drawing/2014/main" id="{AAFCDF8E-45C6-C477-3A9C-E210198A49F6}"/>
                    </a:ext>
                  </a:extLst>
                </p:cNvPr>
                <p:cNvSpPr/>
                <p:nvPr/>
              </p:nvSpPr>
              <p:spPr>
                <a:xfrm>
                  <a:off x="129324" y="1649952"/>
                  <a:ext cx="537437" cy="603493"/>
                </a:xfrm>
                <a:prstGeom prst="roundRect">
                  <a:avLst>
                    <a:gd name="adj" fmla="val 13043"/>
                  </a:avLst>
                </a:prstGeom>
                <a:solidFill>
                  <a:srgbClr val="DD5F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56C438-E51F-6EED-5AD0-C66802280366}"/>
                  </a:ext>
                </a:extLst>
              </p:cNvPr>
              <p:cNvSpPr txBox="1"/>
              <p:nvPr/>
            </p:nvSpPr>
            <p:spPr>
              <a:xfrm>
                <a:off x="140899" y="1428567"/>
                <a:ext cx="537437" cy="487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ko-KR" sz="2400" b="1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2</a:t>
                </a:r>
                <a:endParaRPr kumimoji="1" lang="ko-Kore-KR" altLang="en-US" sz="2400" b="1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743D4B-8E2E-1616-79D0-51F809884685}"/>
                </a:ext>
              </a:extLst>
            </p:cNvPr>
            <p:cNvSpPr txBox="1"/>
            <p:nvPr/>
          </p:nvSpPr>
          <p:spPr>
            <a:xfrm>
              <a:off x="781126" y="1299306"/>
              <a:ext cx="5700954" cy="466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ko-KR" altLang="en-US" sz="2400" b="1" spc="-150" dirty="0" err="1">
                  <a:solidFill>
                    <a:srgbClr val="DD5F84"/>
                  </a:solidFill>
                  <a:latin typeface="+mj-ea"/>
                  <a:ea typeface="+mj-ea"/>
                </a:rPr>
                <a:t>신규입사자</a:t>
              </a:r>
              <a:r>
                <a:rPr kumimoji="1" lang="ko-KR" altLang="en-US" sz="2400" b="1" spc="-150" dirty="0">
                  <a:solidFill>
                    <a:srgbClr val="DD5F84"/>
                  </a:solidFill>
                  <a:latin typeface="+mj-ea"/>
                  <a:ea typeface="+mj-ea"/>
                </a:rPr>
                <a:t> 재해발생 현황</a:t>
              </a:r>
              <a:endParaRPr kumimoji="1" lang="ko-Kore-KR" altLang="en-US" sz="2400" b="1" spc="-150" dirty="0">
                <a:solidFill>
                  <a:srgbClr val="DD5F84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05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7CC296A-AA6C-DAAA-9380-35366B3B6806}"/>
              </a:ext>
            </a:extLst>
          </p:cNvPr>
          <p:cNvGrpSpPr/>
          <p:nvPr/>
        </p:nvGrpSpPr>
        <p:grpSpPr>
          <a:xfrm>
            <a:off x="941240" y="3581704"/>
            <a:ext cx="8566624" cy="2879313"/>
            <a:chOff x="941240" y="3581704"/>
            <a:chExt cx="8566624" cy="2879313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EC1DDCAB-0A34-D40A-EAA4-9C987B8662AC}"/>
                </a:ext>
              </a:extLst>
            </p:cNvPr>
            <p:cNvGrpSpPr/>
            <p:nvPr/>
          </p:nvGrpSpPr>
          <p:grpSpPr>
            <a:xfrm>
              <a:off x="941240" y="3581704"/>
              <a:ext cx="8566624" cy="2879313"/>
              <a:chOff x="941240" y="3581704"/>
              <a:chExt cx="8566624" cy="2879313"/>
            </a:xfrm>
          </p:grpSpPr>
          <p:sp>
            <p:nvSpPr>
              <p:cNvPr id="49" name="모서리가 둥근 직사각형 48">
                <a:extLst>
                  <a:ext uri="{FF2B5EF4-FFF2-40B4-BE49-F238E27FC236}">
                    <a16:creationId xmlns:a16="http://schemas.microsoft.com/office/drawing/2014/main" id="{B773D42C-0E9E-8180-AD15-7CEB81C6E5AE}"/>
                  </a:ext>
                </a:extLst>
              </p:cNvPr>
              <p:cNvSpPr/>
              <p:nvPr/>
            </p:nvSpPr>
            <p:spPr>
              <a:xfrm>
                <a:off x="946108" y="3581704"/>
                <a:ext cx="8561756" cy="1303807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50" name="모서리가 둥근 직사각형 49">
                <a:extLst>
                  <a:ext uri="{FF2B5EF4-FFF2-40B4-BE49-F238E27FC236}">
                    <a16:creationId xmlns:a16="http://schemas.microsoft.com/office/drawing/2014/main" id="{72658F20-DD8B-7C49-2653-F64080D4263E}"/>
                  </a:ext>
                </a:extLst>
              </p:cNvPr>
              <p:cNvSpPr/>
              <p:nvPr/>
            </p:nvSpPr>
            <p:spPr>
              <a:xfrm>
                <a:off x="941240" y="3582498"/>
                <a:ext cx="6240107" cy="2878519"/>
              </a:xfrm>
              <a:prstGeom prst="roundRect">
                <a:avLst>
                  <a:gd name="adj" fmla="val 0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  <p:sp>
            <p:nvSpPr>
              <p:cNvPr id="51" name="모서리가 둥근 직사각형 50">
                <a:extLst>
                  <a:ext uri="{FF2B5EF4-FFF2-40B4-BE49-F238E27FC236}">
                    <a16:creationId xmlns:a16="http://schemas.microsoft.com/office/drawing/2014/main" id="{139C0792-F366-0F27-C427-3A132D9811A6}"/>
                  </a:ext>
                </a:extLst>
              </p:cNvPr>
              <p:cNvSpPr/>
              <p:nvPr/>
            </p:nvSpPr>
            <p:spPr>
              <a:xfrm>
                <a:off x="3267757" y="3582498"/>
                <a:ext cx="6240107" cy="2878519"/>
              </a:xfrm>
              <a:prstGeom prst="roundRect">
                <a:avLst>
                  <a:gd name="adj" fmla="val 31334"/>
                </a:avLst>
              </a:prstGeom>
              <a:solidFill>
                <a:srgbClr val="F1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dirty="0"/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7FEBB64D-FBB0-66B1-582C-1935BA34CA7A}"/>
                </a:ext>
              </a:extLst>
            </p:cNvPr>
            <p:cNvGrpSpPr/>
            <p:nvPr/>
          </p:nvGrpSpPr>
          <p:grpSpPr>
            <a:xfrm>
              <a:off x="1244062" y="3720390"/>
              <a:ext cx="6414389" cy="2504730"/>
              <a:chOff x="1244062" y="3720390"/>
              <a:chExt cx="6414389" cy="2504730"/>
            </a:xfrm>
          </p:grpSpPr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F57F6ECB-838A-A83A-63A4-7F9D72E98E98}"/>
                  </a:ext>
                </a:extLst>
              </p:cNvPr>
              <p:cNvGrpSpPr/>
              <p:nvPr/>
            </p:nvGrpSpPr>
            <p:grpSpPr>
              <a:xfrm>
                <a:off x="1499364" y="4586017"/>
                <a:ext cx="5825656" cy="1639103"/>
                <a:chOff x="1418202" y="4561266"/>
                <a:chExt cx="5825656" cy="1639103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5390687-E424-E62B-FB42-FF91AB47629A}"/>
                    </a:ext>
                  </a:extLst>
                </p:cNvPr>
                <p:cNvSpPr txBox="1"/>
                <p:nvPr/>
              </p:nvSpPr>
              <p:spPr>
                <a:xfrm>
                  <a:off x="1574086" y="4561266"/>
                  <a:ext cx="5669772" cy="16391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3300"/>
                    </a:lnSpc>
                    <a:buClr>
                      <a:srgbClr val="33CCCC"/>
                    </a:buClr>
                  </a:pP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새로운 작업장 또는 산업현장에서의 경험부족 때문 </a:t>
                  </a:r>
                </a:p>
                <a:p>
                  <a:pPr>
                    <a:lnSpc>
                      <a:spcPts val="3300"/>
                    </a:lnSpc>
                    <a:buClr>
                      <a:srgbClr val="33CCCC"/>
                    </a:buClr>
                  </a:pP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작업환경과 일에 대해 낯설기 때문 </a:t>
                  </a:r>
                </a:p>
                <a:p>
                  <a:pPr>
                    <a:lnSpc>
                      <a:spcPts val="3300"/>
                    </a:lnSpc>
                    <a:buClr>
                      <a:srgbClr val="33CCCC"/>
                    </a:buClr>
                  </a:pP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작업을 안전하게 수행하는 방법과 내용을 잘 모르기 때문 </a:t>
                  </a:r>
                </a:p>
                <a:p>
                  <a:pPr>
                    <a:lnSpc>
                      <a:spcPts val="3300"/>
                    </a:lnSpc>
                    <a:buClr>
                      <a:srgbClr val="33CCCC"/>
                    </a:buClr>
                  </a:pPr>
                  <a:r>
                    <a:rPr lang="ko-KR" altLang="en-US" sz="1600" spc="-133" dirty="0">
                      <a:solidFill>
                        <a:prstClr val="black"/>
                      </a:solidFill>
                    </a:rPr>
                    <a:t>사고 발생 시 대처능력이 떨어지기 때문</a:t>
                  </a:r>
                  <a:endParaRPr lang="en-US" altLang="ko-KR" sz="1600" spc="-133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72" name="그룹 71">
                  <a:extLst>
                    <a:ext uri="{FF2B5EF4-FFF2-40B4-BE49-F238E27FC236}">
                      <a16:creationId xmlns:a16="http://schemas.microsoft.com/office/drawing/2014/main" id="{A2AEE9EB-6ECF-A432-A7E8-FE1A23E2EE3F}"/>
                    </a:ext>
                  </a:extLst>
                </p:cNvPr>
                <p:cNvGrpSpPr/>
                <p:nvPr/>
              </p:nvGrpSpPr>
              <p:grpSpPr>
                <a:xfrm>
                  <a:off x="1418202" y="4764306"/>
                  <a:ext cx="77352" cy="1339892"/>
                  <a:chOff x="3273448" y="4531758"/>
                  <a:chExt cx="77352" cy="1339892"/>
                </a:xfrm>
              </p:grpSpPr>
              <p:sp>
                <p:nvSpPr>
                  <p:cNvPr id="64" name="타원 63">
                    <a:extLst>
                      <a:ext uri="{FF2B5EF4-FFF2-40B4-BE49-F238E27FC236}">
                        <a16:creationId xmlns:a16="http://schemas.microsoft.com/office/drawing/2014/main" id="{A3E44704-9870-60EF-88B4-875DAD71BE9D}"/>
                      </a:ext>
                    </a:extLst>
                  </p:cNvPr>
                  <p:cNvSpPr/>
                  <p:nvPr/>
                </p:nvSpPr>
                <p:spPr>
                  <a:xfrm>
                    <a:off x="3273448" y="4531758"/>
                    <a:ext cx="77352" cy="77352"/>
                  </a:xfrm>
                  <a:prstGeom prst="ellipse">
                    <a:avLst/>
                  </a:prstGeom>
                  <a:noFill/>
                  <a:ln w="22225">
                    <a:solidFill>
                      <a:srgbClr val="DD5F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69" name="타원 68">
                    <a:extLst>
                      <a:ext uri="{FF2B5EF4-FFF2-40B4-BE49-F238E27FC236}">
                        <a16:creationId xmlns:a16="http://schemas.microsoft.com/office/drawing/2014/main" id="{1BDC73E4-2C59-FCF6-4B4A-94A6CC4A581F}"/>
                      </a:ext>
                    </a:extLst>
                  </p:cNvPr>
                  <p:cNvSpPr/>
                  <p:nvPr/>
                </p:nvSpPr>
                <p:spPr>
                  <a:xfrm>
                    <a:off x="3273448" y="4939081"/>
                    <a:ext cx="77352" cy="77352"/>
                  </a:xfrm>
                  <a:prstGeom prst="ellipse">
                    <a:avLst/>
                  </a:prstGeom>
                  <a:noFill/>
                  <a:ln w="22225">
                    <a:solidFill>
                      <a:srgbClr val="DD5F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 dirty="0"/>
                  </a:p>
                </p:txBody>
              </p:sp>
              <p:sp>
                <p:nvSpPr>
                  <p:cNvPr id="70" name="타원 69">
                    <a:extLst>
                      <a:ext uri="{FF2B5EF4-FFF2-40B4-BE49-F238E27FC236}">
                        <a16:creationId xmlns:a16="http://schemas.microsoft.com/office/drawing/2014/main" id="{2BF04FD8-FB20-6E13-6E05-9F62205D0A02}"/>
                      </a:ext>
                    </a:extLst>
                  </p:cNvPr>
                  <p:cNvSpPr/>
                  <p:nvPr/>
                </p:nvSpPr>
                <p:spPr>
                  <a:xfrm>
                    <a:off x="3273448" y="5366786"/>
                    <a:ext cx="77352" cy="77352"/>
                  </a:xfrm>
                  <a:prstGeom prst="ellipse">
                    <a:avLst/>
                  </a:prstGeom>
                  <a:noFill/>
                  <a:ln w="22225">
                    <a:solidFill>
                      <a:srgbClr val="DD5F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 dirty="0"/>
                  </a:p>
                </p:txBody>
              </p:sp>
              <p:sp>
                <p:nvSpPr>
                  <p:cNvPr id="42" name="타원 41">
                    <a:extLst>
                      <a:ext uri="{FF2B5EF4-FFF2-40B4-BE49-F238E27FC236}">
                        <a16:creationId xmlns:a16="http://schemas.microsoft.com/office/drawing/2014/main" id="{405D2D3B-E0A6-0317-4B70-2C5052483438}"/>
                      </a:ext>
                    </a:extLst>
                  </p:cNvPr>
                  <p:cNvSpPr/>
                  <p:nvPr/>
                </p:nvSpPr>
                <p:spPr>
                  <a:xfrm>
                    <a:off x="3273448" y="5794298"/>
                    <a:ext cx="77352" cy="77352"/>
                  </a:xfrm>
                  <a:prstGeom prst="ellipse">
                    <a:avLst/>
                  </a:prstGeom>
                  <a:noFill/>
                  <a:ln w="22225">
                    <a:solidFill>
                      <a:srgbClr val="DD5F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 dirty="0"/>
                  </a:p>
                </p:txBody>
              </p:sp>
            </p:grp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4AE58878-66CC-9BE6-8882-7DE99061703F}"/>
                  </a:ext>
                </a:extLst>
              </p:cNvPr>
              <p:cNvGrpSpPr/>
              <p:nvPr/>
            </p:nvGrpSpPr>
            <p:grpSpPr>
              <a:xfrm>
                <a:off x="1244062" y="3720390"/>
                <a:ext cx="6414389" cy="776862"/>
                <a:chOff x="1244062" y="3720390"/>
                <a:chExt cx="6414389" cy="776862"/>
              </a:xfrm>
            </p:grpSpPr>
            <p:grpSp>
              <p:nvGrpSpPr>
                <p:cNvPr id="45" name="그룹 44">
                  <a:extLst>
                    <a:ext uri="{FF2B5EF4-FFF2-40B4-BE49-F238E27FC236}">
                      <a16:creationId xmlns:a16="http://schemas.microsoft.com/office/drawing/2014/main" id="{BCE8A7CC-7D41-0809-E56F-F1FAB518DE25}"/>
                    </a:ext>
                  </a:extLst>
                </p:cNvPr>
                <p:cNvGrpSpPr/>
                <p:nvPr/>
              </p:nvGrpSpPr>
              <p:grpSpPr>
                <a:xfrm>
                  <a:off x="1244062" y="3720390"/>
                  <a:ext cx="6414389" cy="365293"/>
                  <a:chOff x="956308" y="2586636"/>
                  <a:chExt cx="6414389" cy="365293"/>
                </a:xfrm>
              </p:grpSpPr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38A4F3C-A1B6-A653-ECF0-2A7EE9760BA8}"/>
                      </a:ext>
                    </a:extLst>
                  </p:cNvPr>
                  <p:cNvSpPr txBox="1"/>
                  <p:nvPr/>
                </p:nvSpPr>
                <p:spPr>
                  <a:xfrm>
                    <a:off x="1130590" y="2586636"/>
                    <a:ext cx="6240107" cy="36529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383558" indent="-383558">
                      <a:lnSpc>
                        <a:spcPct val="130000"/>
                      </a:lnSpc>
                    </a:pPr>
                    <a:r>
                      <a:rPr lang="ko-KR" altLang="en-US" sz="2000" b="1" spc="-133" dirty="0">
                        <a:solidFill>
                          <a:srgbClr val="5276B1"/>
                        </a:solidFill>
                      </a:rPr>
                      <a:t>신규 입사자가 산업재해에 취약한 이유</a:t>
                    </a:r>
                    <a:endParaRPr lang="en-US" altLang="ko-KR" sz="2000" b="1" spc="-133" dirty="0">
                      <a:solidFill>
                        <a:srgbClr val="5276B1"/>
                      </a:solidFill>
                    </a:endParaRPr>
                  </a:p>
                </p:txBody>
              </p:sp>
              <p:sp>
                <p:nvSpPr>
                  <p:cNvPr id="61" name="직사각형 60">
                    <a:extLst>
                      <a:ext uri="{FF2B5EF4-FFF2-40B4-BE49-F238E27FC236}">
                        <a16:creationId xmlns:a16="http://schemas.microsoft.com/office/drawing/2014/main" id="{3A4B8E76-1FDD-450D-CD89-FF1CE660920E}"/>
                      </a:ext>
                    </a:extLst>
                  </p:cNvPr>
                  <p:cNvSpPr/>
                  <p:nvPr/>
                </p:nvSpPr>
                <p:spPr>
                  <a:xfrm>
                    <a:off x="956308" y="2622550"/>
                    <a:ext cx="55675" cy="292194"/>
                  </a:xfrm>
                  <a:prstGeom prst="rect">
                    <a:avLst/>
                  </a:prstGeom>
                  <a:solidFill>
                    <a:srgbClr val="5276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grpSp>
              <p:nvGrpSpPr>
                <p:cNvPr id="36" name="그룹 35">
                  <a:extLst>
                    <a:ext uri="{FF2B5EF4-FFF2-40B4-BE49-F238E27FC236}">
                      <a16:creationId xmlns:a16="http://schemas.microsoft.com/office/drawing/2014/main" id="{843D3048-CF46-9F6A-B929-344060EFDC5B}"/>
                    </a:ext>
                  </a:extLst>
                </p:cNvPr>
                <p:cNvGrpSpPr/>
                <p:nvPr/>
              </p:nvGrpSpPr>
              <p:grpSpPr>
                <a:xfrm>
                  <a:off x="1444010" y="4186590"/>
                  <a:ext cx="5999392" cy="310662"/>
                  <a:chOff x="1444010" y="4186590"/>
                  <a:chExt cx="5999392" cy="310662"/>
                </a:xfrm>
              </p:grpSpPr>
              <p:cxnSp>
                <p:nvCxnSpPr>
                  <p:cNvPr id="5" name="직선 연결선[R] 4">
                    <a:extLst>
                      <a:ext uri="{FF2B5EF4-FFF2-40B4-BE49-F238E27FC236}">
                        <a16:creationId xmlns:a16="http://schemas.microsoft.com/office/drawing/2014/main" id="{1E57034A-CC35-8FAD-6130-FD30A3CA64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4010" y="4476461"/>
                    <a:ext cx="5621440" cy="0"/>
                  </a:xfrm>
                  <a:prstGeom prst="line">
                    <a:avLst/>
                  </a:prstGeom>
                  <a:ln w="60325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472047A0-683A-D49C-45A5-E0EEF305333D}"/>
                      </a:ext>
                    </a:extLst>
                  </p:cNvPr>
                  <p:cNvSpPr txBox="1"/>
                  <p:nvPr/>
                </p:nvSpPr>
                <p:spPr>
                  <a:xfrm>
                    <a:off x="1444010" y="4186590"/>
                    <a:ext cx="5999392" cy="31066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  <a:buClr>
                        <a:srgbClr val="33CCCC"/>
                      </a:buClr>
                    </a:pPr>
                    <a:r>
                      <a:rPr lang="ko-KR" altLang="en-US" sz="1600" b="1" spc="-133" dirty="0">
                        <a:solidFill>
                          <a:prstClr val="black"/>
                        </a:solidFill>
                      </a:rPr>
                      <a:t>산업현장의 </a:t>
                    </a:r>
                    <a:r>
                      <a:rPr lang="ko-KR" altLang="en-US" sz="1600" b="1" spc="-133" dirty="0" err="1">
                        <a:solidFill>
                          <a:prstClr val="black"/>
                        </a:solidFill>
                      </a:rPr>
                      <a:t>입사근속</a:t>
                    </a:r>
                    <a:r>
                      <a:rPr lang="ko-KR" altLang="en-US" sz="1600" b="1" spc="-133" dirty="0">
                        <a:solidFill>
                          <a:prstClr val="black"/>
                        </a:solidFill>
                      </a:rPr>
                      <a:t> 기간이 짧은 입사자에게서 산업재해가 많이 발생</a:t>
                    </a:r>
                    <a:endParaRPr lang="en-US" altLang="ko-KR" sz="1600" b="1" spc="-133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22FE2AB-25AF-0AEF-3C3D-55795E3F433A}"/>
              </a:ext>
            </a:extLst>
          </p:cNvPr>
          <p:cNvGrpSpPr/>
          <p:nvPr/>
        </p:nvGrpSpPr>
        <p:grpSpPr>
          <a:xfrm>
            <a:off x="624327" y="1811502"/>
            <a:ext cx="8842673" cy="1518110"/>
            <a:chOff x="624327" y="1811502"/>
            <a:chExt cx="8842673" cy="1518110"/>
          </a:xfrm>
        </p:grpSpPr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97CA4EB2-06CE-A56D-C48B-88E5FCF19AEE}"/>
                </a:ext>
              </a:extLst>
            </p:cNvPr>
            <p:cNvGrpSpPr/>
            <p:nvPr/>
          </p:nvGrpSpPr>
          <p:grpSpPr>
            <a:xfrm>
              <a:off x="624327" y="1811502"/>
              <a:ext cx="4074954" cy="608305"/>
              <a:chOff x="3351257" y="1386619"/>
              <a:chExt cx="4074954" cy="608305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60DBDD29-9AB5-EA99-C88A-A17DA29DEE0C}"/>
                  </a:ext>
                </a:extLst>
              </p:cNvPr>
              <p:cNvGrpSpPr/>
              <p:nvPr/>
            </p:nvGrpSpPr>
            <p:grpSpPr>
              <a:xfrm>
                <a:off x="3351257" y="1386619"/>
                <a:ext cx="4021608" cy="608305"/>
                <a:chOff x="3351257" y="1386619"/>
                <a:chExt cx="4021608" cy="608305"/>
              </a:xfrm>
            </p:grpSpPr>
            <p:sp>
              <p:nvSpPr>
                <p:cNvPr id="25" name="모서리가 둥근 직사각형 24">
                  <a:extLst>
                    <a:ext uri="{FF2B5EF4-FFF2-40B4-BE49-F238E27FC236}">
                      <a16:creationId xmlns:a16="http://schemas.microsoft.com/office/drawing/2014/main" id="{01B0A7E1-074E-FF21-E64C-0BAA71C489F7}"/>
                    </a:ext>
                  </a:extLst>
                </p:cNvPr>
                <p:cNvSpPr/>
                <p:nvPr/>
              </p:nvSpPr>
              <p:spPr>
                <a:xfrm>
                  <a:off x="3404602" y="1510031"/>
                  <a:ext cx="3968263" cy="40295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5400">
                  <a:solidFill>
                    <a:srgbClr val="DD5F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26" name="직사각형 25">
                  <a:extLst>
                    <a:ext uri="{FF2B5EF4-FFF2-40B4-BE49-F238E27FC236}">
                      <a16:creationId xmlns:a16="http://schemas.microsoft.com/office/drawing/2014/main" id="{F775B12D-FF6A-ED8F-3188-065696C2248B}"/>
                    </a:ext>
                  </a:extLst>
                </p:cNvPr>
                <p:cNvSpPr/>
                <p:nvPr/>
              </p:nvSpPr>
              <p:spPr>
                <a:xfrm>
                  <a:off x="3351257" y="1386619"/>
                  <a:ext cx="312860" cy="608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 dirty="0"/>
                </a:p>
              </p:txBody>
            </p:sp>
          </p:grpSp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93E25AAF-10CD-305D-F34C-CFC43508E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64116" y="1578152"/>
                <a:ext cx="325579" cy="32557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44BFBB-013D-AC2F-E0F7-E2BAD081EC69}"/>
                  </a:ext>
                </a:extLst>
              </p:cNvPr>
              <p:cNvSpPr txBox="1"/>
              <p:nvPr/>
            </p:nvSpPr>
            <p:spPr>
              <a:xfrm>
                <a:off x="4043041" y="1558554"/>
                <a:ext cx="909959" cy="307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33CCCC"/>
                  </a:buClr>
                </a:pPr>
                <a:r>
                  <a:rPr lang="ko-KR" altLang="en-US" sz="1800" b="1" spc="-133" dirty="0">
                    <a:solidFill>
                      <a:srgbClr val="DD5F84"/>
                    </a:solidFill>
                  </a:rPr>
                  <a:t>안전 </a:t>
                </a:r>
                <a:r>
                  <a:rPr lang="en-US" altLang="ko-KR" sz="1800" b="1" spc="-133" dirty="0">
                    <a:solidFill>
                      <a:srgbClr val="DD5F84"/>
                    </a:solidFill>
                    <a:latin typeface="+mn-ea"/>
                  </a:rPr>
                  <a:t>TIP</a:t>
                </a:r>
              </a:p>
            </p:txBody>
          </p:sp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7DA868EA-3E1C-B577-A444-EFB3E90E9320}"/>
                  </a:ext>
                </a:extLst>
              </p:cNvPr>
              <p:cNvSpPr/>
              <p:nvPr/>
            </p:nvSpPr>
            <p:spPr>
              <a:xfrm>
                <a:off x="7327463" y="1646325"/>
                <a:ext cx="98748" cy="98748"/>
              </a:xfrm>
              <a:prstGeom prst="ellipse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A40DF3-C628-641B-53B7-E14C049CDDA6}"/>
                  </a:ext>
                </a:extLst>
              </p:cNvPr>
              <p:cNvSpPr txBox="1"/>
              <p:nvPr/>
            </p:nvSpPr>
            <p:spPr>
              <a:xfrm>
                <a:off x="4897956" y="1576965"/>
                <a:ext cx="2367817" cy="266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33CCCC"/>
                  </a:buClr>
                </a:pPr>
                <a:r>
                  <a:rPr lang="ko-KR" altLang="en-US" sz="1600" spc="-133" dirty="0">
                    <a:latin typeface="+mn-ea"/>
                  </a:rPr>
                  <a:t>산업재해의 정의</a:t>
                </a:r>
                <a:r>
                  <a:rPr lang="en-US" altLang="ko-KR" sz="1600" spc="-133" dirty="0">
                    <a:latin typeface="+mn-ea"/>
                  </a:rPr>
                  <a:t>(</a:t>
                </a:r>
                <a:r>
                  <a:rPr lang="ko-KR" altLang="en-US" sz="1600" spc="-133" dirty="0">
                    <a:latin typeface="+mn-ea"/>
                  </a:rPr>
                  <a:t>법 제</a:t>
                </a:r>
                <a:r>
                  <a:rPr lang="en-US" altLang="ko-KR" sz="1600" spc="-133" dirty="0">
                    <a:latin typeface="+mn-ea"/>
                  </a:rPr>
                  <a:t>2</a:t>
                </a:r>
                <a:r>
                  <a:rPr lang="ko-KR" altLang="en-US" sz="1600" spc="-133" dirty="0">
                    <a:latin typeface="+mn-ea"/>
                  </a:rPr>
                  <a:t>조</a:t>
                </a:r>
                <a:r>
                  <a:rPr lang="en-US" altLang="ko-KR" sz="1600" spc="-133" dirty="0">
                    <a:latin typeface="+mn-ea"/>
                  </a:rPr>
                  <a:t>)</a:t>
                </a: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D61D0593-85FB-AD40-BAAC-37756774441C}"/>
                </a:ext>
              </a:extLst>
            </p:cNvPr>
            <p:cNvGrpSpPr/>
            <p:nvPr/>
          </p:nvGrpSpPr>
          <p:grpSpPr>
            <a:xfrm>
              <a:off x="946108" y="2335137"/>
              <a:ext cx="8520892" cy="994475"/>
              <a:chOff x="946108" y="2335137"/>
              <a:chExt cx="8520892" cy="994475"/>
            </a:xfrm>
          </p:grpSpPr>
          <p:sp>
            <p:nvSpPr>
              <p:cNvPr id="29" name="자유형 28">
                <a:extLst>
                  <a:ext uri="{FF2B5EF4-FFF2-40B4-BE49-F238E27FC236}">
                    <a16:creationId xmlns:a16="http://schemas.microsoft.com/office/drawing/2014/main" id="{C9370DB0-9E84-99B7-BE59-7861FCBCB2AA}"/>
                  </a:ext>
                </a:extLst>
              </p:cNvPr>
              <p:cNvSpPr/>
              <p:nvPr/>
            </p:nvSpPr>
            <p:spPr>
              <a:xfrm>
                <a:off x="946108" y="2335137"/>
                <a:ext cx="8520892" cy="994475"/>
              </a:xfrm>
              <a:custGeom>
                <a:avLst/>
                <a:gdLst>
                  <a:gd name="connsiteX0" fmla="*/ 0 w 8520892"/>
                  <a:gd name="connsiteY0" fmla="*/ 0 h 994475"/>
                  <a:gd name="connsiteX1" fmla="*/ 406400 w 8520892"/>
                  <a:gd name="connsiteY1" fmla="*/ 0 h 994475"/>
                  <a:gd name="connsiteX2" fmla="*/ 7433715 w 8520892"/>
                  <a:gd name="connsiteY2" fmla="*/ 0 h 994475"/>
                  <a:gd name="connsiteX3" fmla="*/ 8114492 w 8520892"/>
                  <a:gd name="connsiteY3" fmla="*/ 0 h 994475"/>
                  <a:gd name="connsiteX4" fmla="*/ 8351074 w 8520892"/>
                  <a:gd name="connsiteY4" fmla="*/ 0 h 994475"/>
                  <a:gd name="connsiteX5" fmla="*/ 8520892 w 8520892"/>
                  <a:gd name="connsiteY5" fmla="*/ 0 h 994475"/>
                  <a:gd name="connsiteX6" fmla="*/ 8520892 w 8520892"/>
                  <a:gd name="connsiteY6" fmla="*/ 502712 h 994475"/>
                  <a:gd name="connsiteX7" fmla="*/ 8520891 w 8520892"/>
                  <a:gd name="connsiteY7" fmla="*/ 502712 h 994475"/>
                  <a:gd name="connsiteX8" fmla="*/ 8520891 w 8520892"/>
                  <a:gd name="connsiteY8" fmla="*/ 824658 h 994475"/>
                  <a:gd name="connsiteX9" fmla="*/ 8351074 w 8520892"/>
                  <a:gd name="connsiteY9" fmla="*/ 994475 h 994475"/>
                  <a:gd name="connsiteX10" fmla="*/ 8114492 w 8520892"/>
                  <a:gd name="connsiteY10" fmla="*/ 994475 h 994475"/>
                  <a:gd name="connsiteX11" fmla="*/ 7433715 w 8520892"/>
                  <a:gd name="connsiteY11" fmla="*/ 994475 h 994475"/>
                  <a:gd name="connsiteX12" fmla="*/ 0 w 8520892"/>
                  <a:gd name="connsiteY12" fmla="*/ 994475 h 99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20892" h="994475">
                    <a:moveTo>
                      <a:pt x="0" y="0"/>
                    </a:moveTo>
                    <a:lnTo>
                      <a:pt x="406400" y="0"/>
                    </a:lnTo>
                    <a:lnTo>
                      <a:pt x="7433715" y="0"/>
                    </a:lnTo>
                    <a:lnTo>
                      <a:pt x="8114492" y="0"/>
                    </a:lnTo>
                    <a:lnTo>
                      <a:pt x="8351074" y="0"/>
                    </a:lnTo>
                    <a:lnTo>
                      <a:pt x="8520892" y="0"/>
                    </a:lnTo>
                    <a:lnTo>
                      <a:pt x="8520892" y="502712"/>
                    </a:lnTo>
                    <a:lnTo>
                      <a:pt x="8520891" y="502712"/>
                    </a:lnTo>
                    <a:lnTo>
                      <a:pt x="8520891" y="824658"/>
                    </a:lnTo>
                    <a:cubicBezTo>
                      <a:pt x="8520891" y="918445"/>
                      <a:pt x="8444861" y="994475"/>
                      <a:pt x="8351074" y="994475"/>
                    </a:cubicBezTo>
                    <a:lnTo>
                      <a:pt x="8114492" y="994475"/>
                    </a:lnTo>
                    <a:lnTo>
                      <a:pt x="7433715" y="994475"/>
                    </a:lnTo>
                    <a:lnTo>
                      <a:pt x="0" y="994475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DD5F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4D2616-B3B3-6544-0409-E23046156645}"/>
                  </a:ext>
                </a:extLst>
              </p:cNvPr>
              <p:cNvSpPr txBox="1"/>
              <p:nvPr/>
            </p:nvSpPr>
            <p:spPr>
              <a:xfrm>
                <a:off x="1142896" y="2419807"/>
                <a:ext cx="8062064" cy="744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33CCCC"/>
                  </a:buClr>
                </a:pPr>
                <a:r>
                  <a:rPr lang="en-US" altLang="ko-KR" sz="1800" spc="-133" dirty="0">
                    <a:solidFill>
                      <a:schemeClr val="bg1">
                        <a:lumMod val="50000"/>
                      </a:schemeClr>
                    </a:solidFill>
                  </a:rPr>
                  <a:t>•</a:t>
                </a:r>
                <a:r>
                  <a:rPr lang="en-US" altLang="ko-KR" sz="1400" spc="-133" dirty="0">
                    <a:solidFill>
                      <a:prstClr val="black"/>
                    </a:solidFill>
                  </a:rPr>
                  <a:t> </a:t>
                </a:r>
                <a:r>
                  <a:rPr lang="ko-KR" altLang="en-US" sz="1400" spc="-133" dirty="0">
                    <a:solidFill>
                      <a:prstClr val="black"/>
                    </a:solidFill>
                  </a:rPr>
                  <a:t>  </a:t>
                </a:r>
                <a:r>
                  <a:rPr lang="ko-KR" altLang="en-US" sz="1600" spc="-133" dirty="0"/>
                  <a:t>노무를 제공하는 사람이 업무에 관계되는 건설물 </a:t>
                </a:r>
                <a:r>
                  <a:rPr lang="en-US" altLang="ko-KR" sz="1600" spc="-133" dirty="0"/>
                  <a:t>· </a:t>
                </a:r>
                <a:r>
                  <a:rPr lang="ko-KR" altLang="en-US" sz="1600" spc="-133" dirty="0"/>
                  <a:t>설비 </a:t>
                </a:r>
                <a:r>
                  <a:rPr lang="en-US" altLang="ko-KR" sz="1600" spc="-133" dirty="0"/>
                  <a:t>· </a:t>
                </a:r>
                <a:r>
                  <a:rPr lang="ko-KR" altLang="en-US" sz="1600" spc="-133" dirty="0"/>
                  <a:t>원재료 </a:t>
                </a:r>
                <a:r>
                  <a:rPr lang="en-US" altLang="ko-KR" sz="1600" spc="-133" dirty="0"/>
                  <a:t>· </a:t>
                </a:r>
                <a:r>
                  <a:rPr lang="ko-KR" altLang="en-US" sz="1600" spc="-133" dirty="0"/>
                  <a:t>가스 </a:t>
                </a:r>
                <a:r>
                  <a:rPr lang="en-US" altLang="ko-KR" sz="1600" spc="-133" dirty="0"/>
                  <a:t>· </a:t>
                </a:r>
                <a:r>
                  <a:rPr lang="ko-KR" altLang="en-US" sz="1600" spc="-133" dirty="0"/>
                  <a:t>증기 </a:t>
                </a:r>
                <a:r>
                  <a:rPr lang="en-US" altLang="ko-KR" sz="1600" spc="-133" dirty="0"/>
                  <a:t>· </a:t>
                </a:r>
                <a:r>
                  <a:rPr lang="ko-KR" altLang="en-US" sz="1600" spc="-133" dirty="0"/>
                  <a:t>분진 등에 의하거나</a:t>
                </a:r>
                <a:endParaRPr lang="en-US" altLang="ko-KR" sz="1600" spc="-133" dirty="0"/>
              </a:p>
              <a:p>
                <a:pPr marL="180000">
                  <a:lnSpc>
                    <a:spcPct val="150000"/>
                  </a:lnSpc>
                  <a:buClr>
                    <a:srgbClr val="33CCCC"/>
                  </a:buClr>
                </a:pPr>
                <a:r>
                  <a:rPr lang="ko-KR" altLang="en-US" sz="1600" spc="-133" dirty="0"/>
                  <a:t> 작업 또는 그 밖의 업무로 인하여 사망 또는 부상하거나 질병에 걸리는 것</a:t>
                </a:r>
                <a:endParaRPr lang="en-US" altLang="ko-KR" sz="1600" spc="-133" dirty="0"/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4FCEE62E-09FB-F71E-74D1-D6BE9CF297E9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FBE03C3-CAD3-A380-9F1B-B0F179713849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" name="직각 삼각형[R] 8">
              <a:extLst>
                <a:ext uri="{FF2B5EF4-FFF2-40B4-BE49-F238E27FC236}">
                  <a16:creationId xmlns:a16="http://schemas.microsoft.com/office/drawing/2014/main" id="{C4E37A8B-AF4A-C105-2BF4-AAF354714AEE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9" name="직선 연결선[R] 18">
              <a:extLst>
                <a:ext uri="{FF2B5EF4-FFF2-40B4-BE49-F238E27FC236}">
                  <a16:creationId xmlns:a16="http://schemas.microsoft.com/office/drawing/2014/main" id="{50631575-1E44-9B10-9608-801E2B0680BC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41BD4F-270F-8DDD-7D23-21335479A133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22EA0ED-0AB4-484C-970F-98FCD16C6F71}"/>
              </a:ext>
            </a:extLst>
          </p:cNvPr>
          <p:cNvSpPr txBox="1"/>
          <p:nvPr/>
        </p:nvSpPr>
        <p:spPr>
          <a:xfrm>
            <a:off x="1418202" y="225500"/>
            <a:ext cx="56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5276B1"/>
                </a:solidFill>
                <a:latin typeface="Helvetica" pitchFamily="2" charset="0"/>
              </a:rPr>
              <a:t>예비산업인력</a:t>
            </a:r>
            <a:r>
              <a:rPr lang="ko-KR" altLang="en-US" sz="2800" b="1" dirty="0">
                <a:solidFill>
                  <a:srgbClr val="5276B1"/>
                </a:solidFill>
                <a:effectLst/>
                <a:latin typeface="Helvetica" pitchFamily="2" charset="0"/>
              </a:rPr>
              <a:t>의 직장생활</a:t>
            </a:r>
            <a:endParaRPr lang="en-US" altLang="ko-KR" sz="2800" b="1" dirty="0">
              <a:solidFill>
                <a:srgbClr val="5276B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29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850" dirty="0">
                <a:latin typeface="+mn-ea"/>
              </a:rPr>
              <a:t>47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3407B89C-3F5F-04BB-A270-F6809DCD426B}"/>
              </a:ext>
            </a:extLst>
          </p:cNvPr>
          <p:cNvGrpSpPr/>
          <p:nvPr/>
        </p:nvGrpSpPr>
        <p:grpSpPr>
          <a:xfrm>
            <a:off x="428600" y="1257572"/>
            <a:ext cx="2093509" cy="1720044"/>
            <a:chOff x="428600" y="1257572"/>
            <a:chExt cx="2093509" cy="17200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712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지게차 포크 위에서 작업 중 떨어짐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B7230809-843A-D0EC-B370-C5D1AA05950E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ore-KR" b="1" spc="-150" dirty="0">
                    <a:solidFill>
                      <a:srgbClr val="FFFF00"/>
                    </a:solidFill>
                    <a:latin typeface="+mn-ea"/>
                  </a:rPr>
                  <a:t>0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2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9BE09A8-1C39-748B-0C4A-8EADCF098AA0}"/>
              </a:ext>
            </a:extLst>
          </p:cNvPr>
          <p:cNvGrpSpPr/>
          <p:nvPr/>
        </p:nvGrpSpPr>
        <p:grpSpPr>
          <a:xfrm>
            <a:off x="2994246" y="4668495"/>
            <a:ext cx="6667139" cy="1799759"/>
            <a:chOff x="2994246" y="4668495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6647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6" y="5216018"/>
              <a:ext cx="6228876" cy="12023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고소작업 시 안전한 </a:t>
              </a:r>
              <a:r>
                <a:rPr lang="ko-KR" altLang="en-US" sz="1600" b="1" spc="-133" dirty="0" err="1">
                  <a:latin typeface="+mn-ea"/>
                </a:rPr>
                <a:t>작업발판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비계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고소작업대 등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사용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지게차는 하역 운반용으로 사용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지게차 작업 시 작업계획서 작성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   무자격자 운전금지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고소작업 시 안전모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ko-KR" altLang="en-US" sz="1600" b="1" spc="-133" dirty="0" err="1">
                  <a:latin typeface="+mn-ea"/>
                </a:rPr>
                <a:t>안전대</a:t>
              </a:r>
              <a:r>
                <a:rPr lang="ko-KR" altLang="en-US" sz="1600" b="1" spc="-133" dirty="0">
                  <a:latin typeface="+mn-ea"/>
                </a:rPr>
                <a:t> 등 보호구 지급 및 착용</a:t>
              </a:r>
              <a:endParaRPr lang="en-US" altLang="ko-KR" sz="160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530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61102C1-ADC0-DDF6-F850-A272FC02729D}"/>
                </a:ext>
              </a:extLst>
            </p:cNvPr>
            <p:cNvGrpSpPr/>
            <p:nvPr/>
          </p:nvGrpSpPr>
          <p:grpSpPr>
            <a:xfrm>
              <a:off x="3170497" y="4668495"/>
              <a:ext cx="2027357" cy="558800"/>
              <a:chOff x="3170497" y="4668495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4943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D70258B0-66DC-8803-7726-3F12222699F3}"/>
                  </a:ext>
                </a:extLst>
              </p:cNvPr>
              <p:cNvGrpSpPr/>
              <p:nvPr/>
            </p:nvGrpSpPr>
            <p:grpSpPr>
              <a:xfrm>
                <a:off x="3170497" y="4668495"/>
                <a:ext cx="622300" cy="558800"/>
                <a:chOff x="3170497" y="4668495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4668495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87736" y="4734056"/>
                  <a:ext cx="343494" cy="42221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3A8512D-67B8-0927-991A-A2667F4782C9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22BEC2D-409C-54A5-5894-D26B974BE1DC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3916" y="1748250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지게차 포크에 끼워진 팔레트 위에서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가건물 해체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 err="1">
                  <a:latin typeface="+mn-ea"/>
                </a:rPr>
                <a:t>빗물받이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작업 후 지게차가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후진 중인 상태에서 약 </a:t>
              </a:r>
              <a:r>
                <a:rPr lang="en-US" altLang="ko-KR" sz="1600" b="1" spc="-133" dirty="0">
                  <a:latin typeface="+mn-ea"/>
                </a:rPr>
                <a:t>2m </a:t>
              </a:r>
              <a:r>
                <a:rPr lang="ko-KR" altLang="en-US" sz="1600" b="1" spc="-133" dirty="0">
                  <a:latin typeface="+mn-ea"/>
                </a:rPr>
                <a:t>아래 바닥으로 떨어짐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14C9191A-2AE2-C02F-3F5A-B6C22D197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9242" y="1547254"/>
              <a:ext cx="2106029" cy="116823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698CAF9A-279A-C30F-BA97-503483EFD1B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37CE062-5169-DF1E-4FC1-C1ECB6EBDD1A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" name="직각 삼각형[R] 5">
              <a:extLst>
                <a:ext uri="{FF2B5EF4-FFF2-40B4-BE49-F238E27FC236}">
                  <a16:creationId xmlns:a16="http://schemas.microsoft.com/office/drawing/2014/main" id="{090089CE-5C52-85A7-1F7D-A3D02F550D04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11F8E580-AC3D-1F19-0849-85E84993F3A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966646-F2A8-78FF-508B-D3ED24B84C70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C38513-AF37-2EA7-D537-642BF13E72D2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A1C2EC7-71F8-CF6F-CD28-09B9ED0F1A4E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4F64A85-4B2A-CCF4-B976-47E0AC1A0C81}"/>
                </a:ext>
              </a:extLst>
            </p:cNvPr>
            <p:cNvGrpSpPr/>
            <p:nvPr/>
          </p:nvGrpSpPr>
          <p:grpSpPr>
            <a:xfrm>
              <a:off x="2994246" y="3075178"/>
              <a:ext cx="6667139" cy="1557868"/>
              <a:chOff x="2994246" y="3075178"/>
              <a:chExt cx="6667139" cy="1557868"/>
            </a:xfrm>
          </p:grpSpPr>
          <p:sp>
            <p:nvSpPr>
              <p:cNvPr id="85" name="자유형 84">
                <a:extLst>
                  <a:ext uri="{FF2B5EF4-FFF2-40B4-BE49-F238E27FC236}">
                    <a16:creationId xmlns:a16="http://schemas.microsoft.com/office/drawing/2014/main" id="{54715722-8297-9304-3F22-FA0FBD86A5F9}"/>
                  </a:ext>
                </a:extLst>
              </p:cNvPr>
              <p:cNvSpPr/>
              <p:nvPr/>
            </p:nvSpPr>
            <p:spPr>
              <a:xfrm>
                <a:off x="2994246" y="3467871"/>
                <a:ext cx="6667139" cy="1165175"/>
              </a:xfrm>
              <a:custGeom>
                <a:avLst/>
                <a:gdLst>
                  <a:gd name="connsiteX0" fmla="*/ 0 w 6667139"/>
                  <a:gd name="connsiteY0" fmla="*/ 0 h 1165175"/>
                  <a:gd name="connsiteX1" fmla="*/ 6667139 w 6667139"/>
                  <a:gd name="connsiteY1" fmla="*/ 0 h 1165175"/>
                  <a:gd name="connsiteX2" fmla="*/ 6667139 w 6667139"/>
                  <a:gd name="connsiteY2" fmla="*/ 408414 h 1165175"/>
                  <a:gd name="connsiteX3" fmla="*/ 6667139 w 6667139"/>
                  <a:gd name="connsiteY3" fmla="*/ 586763 h 1165175"/>
                  <a:gd name="connsiteX4" fmla="*/ 6667139 w 6667139"/>
                  <a:gd name="connsiteY4" fmla="*/ 948785 h 1165175"/>
                  <a:gd name="connsiteX5" fmla="*/ 6450749 w 6667139"/>
                  <a:gd name="connsiteY5" fmla="*/ 1165175 h 1165175"/>
                  <a:gd name="connsiteX6" fmla="*/ 216390 w 6667139"/>
                  <a:gd name="connsiteY6" fmla="*/ 1165175 h 1165175"/>
                  <a:gd name="connsiteX7" fmla="*/ 0 w 6667139"/>
                  <a:gd name="connsiteY7" fmla="*/ 948785 h 1165175"/>
                  <a:gd name="connsiteX8" fmla="*/ 0 w 6667139"/>
                  <a:gd name="connsiteY8" fmla="*/ 586763 h 1165175"/>
                  <a:gd name="connsiteX9" fmla="*/ 0 w 6667139"/>
                  <a:gd name="connsiteY9" fmla="*/ 408414 h 116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139" h="1165175">
                    <a:moveTo>
                      <a:pt x="0" y="0"/>
                    </a:moveTo>
                    <a:lnTo>
                      <a:pt x="6667139" y="0"/>
                    </a:lnTo>
                    <a:lnTo>
                      <a:pt x="6667139" y="408414"/>
                    </a:lnTo>
                    <a:lnTo>
                      <a:pt x="6667139" y="586763"/>
                    </a:lnTo>
                    <a:lnTo>
                      <a:pt x="6667139" y="948785"/>
                    </a:lnTo>
                    <a:cubicBezTo>
                      <a:pt x="6667139" y="1068294"/>
                      <a:pt x="6570258" y="1165175"/>
                      <a:pt x="6450749" y="1165175"/>
                    </a:cubicBezTo>
                    <a:lnTo>
                      <a:pt x="216390" y="1165175"/>
                    </a:lnTo>
                    <a:cubicBezTo>
                      <a:pt x="96881" y="1165175"/>
                      <a:pt x="0" y="1068294"/>
                      <a:pt x="0" y="948785"/>
                    </a:cubicBezTo>
                    <a:lnTo>
                      <a:pt x="0" y="586763"/>
                    </a:lnTo>
                    <a:lnTo>
                      <a:pt x="0" y="4084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6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AF24A72-22DA-3973-82F1-09EDE437D305}"/>
                  </a:ext>
                </a:extLst>
              </p:cNvPr>
              <p:cNvSpPr txBox="1"/>
              <p:nvPr/>
            </p:nvSpPr>
            <p:spPr>
              <a:xfrm>
                <a:off x="3263916" y="3657171"/>
                <a:ext cx="6228876" cy="8945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F6AC00"/>
                    </a:solidFill>
                    <a:latin typeface="+mn-ea"/>
                  </a:rPr>
                  <a:t>・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지게차 주용도 외 사용</a:t>
                </a:r>
                <a:r>
                  <a:rPr lang="en-US" altLang="ko-KR" sz="1600" b="1" spc="-120" dirty="0">
                    <a:solidFill>
                      <a:srgbClr val="0070C0"/>
                    </a:solidFill>
                    <a:latin typeface="+mn-ea"/>
                  </a:rPr>
                  <a:t>(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팔레트 위에 탑승해 고소작업</a:t>
                </a:r>
                <a:r>
                  <a:rPr lang="en-US" altLang="ko-KR" sz="1600" b="1" spc="-120" dirty="0">
                    <a:solidFill>
                      <a:srgbClr val="0070C0"/>
                    </a:solidFill>
                    <a:latin typeface="+mn-ea"/>
                  </a:rPr>
                  <a:t>)</a:t>
                </a:r>
              </a:p>
              <a:p>
                <a:pPr latinLnBrk="0"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F6AC00"/>
                    </a:solidFill>
                    <a:latin typeface="+mn-ea"/>
                  </a:rPr>
                  <a:t>・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지게차 무자격자 운행</a:t>
                </a:r>
                <a:r>
                  <a:rPr lang="en-US" altLang="ko-KR" sz="1600" b="1" spc="-120" dirty="0">
                    <a:solidFill>
                      <a:srgbClr val="0070C0"/>
                    </a:solidFill>
                    <a:latin typeface="+mn-ea"/>
                  </a:rPr>
                  <a:t>,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 작업계획서 </a:t>
                </a:r>
                <a:r>
                  <a:rPr lang="ko-KR" altLang="en-US" sz="1600" b="1" spc="-120" dirty="0" err="1">
                    <a:solidFill>
                      <a:srgbClr val="0070C0"/>
                    </a:solidFill>
                    <a:latin typeface="+mn-ea"/>
                  </a:rPr>
                  <a:t>미작성</a:t>
                </a:r>
                <a:endParaRPr lang="en-US" altLang="ko-KR" sz="1600" b="1" spc="-120" dirty="0">
                  <a:solidFill>
                    <a:srgbClr val="0070C0"/>
                  </a:solidFill>
                  <a:latin typeface="+mn-ea"/>
                </a:endParaRPr>
              </a:p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F6AC00"/>
                    </a:solidFill>
                    <a:latin typeface="+mn-ea"/>
                  </a:rPr>
                  <a:t>・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보호구 미착용</a:t>
                </a:r>
                <a:endParaRPr lang="en-US" altLang="ko-KR" sz="1600" b="1" spc="-120" dirty="0">
                  <a:solidFill>
                    <a:srgbClr val="0070C0"/>
                  </a:solidFill>
                  <a:latin typeface="+mn-ea"/>
                </a:endParaRPr>
              </a:p>
            </p:txBody>
          </p:sp>
          <p:sp>
            <p:nvSpPr>
              <p:cNvPr id="48" name="모서리가 둥근 직사각형 47">
                <a:extLst>
                  <a:ext uri="{FF2B5EF4-FFF2-40B4-BE49-F238E27FC236}">
                    <a16:creationId xmlns:a16="http://schemas.microsoft.com/office/drawing/2014/main" id="{C4A72AB0-9B19-8666-152F-CBAE8C21E357}"/>
                  </a:ext>
                </a:extLst>
              </p:cNvPr>
              <p:cNvSpPr/>
              <p:nvPr/>
            </p:nvSpPr>
            <p:spPr>
              <a:xfrm>
                <a:off x="2994246" y="3141967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F6AC00"/>
              </a:solidFill>
              <a:ln>
                <a:solidFill>
                  <a:srgbClr val="F6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237E173A-4815-7F51-385E-65FD05F696D4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8EE9EE-FDC6-FDE9-70F3-62FD42623FA5}"/>
                </a:ext>
              </a:extLst>
            </p:cNvPr>
            <p:cNvSpPr txBox="1"/>
            <p:nvPr/>
          </p:nvSpPr>
          <p:spPr>
            <a:xfrm>
              <a:off x="3862338" y="3212916"/>
              <a:ext cx="1335516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solidFill>
                    <a:schemeClr val="bg1"/>
                  </a:solidFill>
                  <a:latin typeface="+mn-ea"/>
                </a:rPr>
                <a:t>발생 원인</a:t>
              </a:r>
              <a:endParaRPr lang="en-US" altLang="ko-KR" sz="1600" b="1" spc="-133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051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48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C10501E5-D706-CC55-76EF-39DE9EDCB7B0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이동식 비계 위에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설치한 사다리가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latin typeface="+mn-ea"/>
                </a:rPr>
                <a:t>넘어지면서 떨어짐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69B629DA-D5D2-DF1B-E720-FEAC6DFD50D7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ore-KR" b="1" spc="-150" dirty="0">
                    <a:solidFill>
                      <a:srgbClr val="FFFF00"/>
                    </a:solidFill>
                    <a:latin typeface="+mn-ea"/>
                  </a:rPr>
                  <a:t>0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3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393CF8E-3014-C9B9-F381-0887668D2573}"/>
              </a:ext>
            </a:extLst>
          </p:cNvPr>
          <p:cNvGrpSpPr/>
          <p:nvPr/>
        </p:nvGrpSpPr>
        <p:grpSpPr>
          <a:xfrm>
            <a:off x="2994246" y="4668495"/>
            <a:ext cx="6667139" cy="1799759"/>
            <a:chOff x="2994246" y="4668495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6647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6" y="5216018"/>
              <a:ext cx="6228876" cy="12023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작업발판</a:t>
              </a:r>
              <a:r>
                <a:rPr lang="ko-KR" altLang="en-US" sz="1600" b="1" spc="-133" dirty="0">
                  <a:latin typeface="+mn-ea"/>
                </a:rPr>
                <a:t> 위 별도의 추가 </a:t>
              </a:r>
              <a:r>
                <a:rPr lang="ko-KR" altLang="en-US" sz="1600" b="1" spc="-133" dirty="0" err="1">
                  <a:latin typeface="+mn-ea"/>
                </a:rPr>
                <a:t>작업발판</a:t>
              </a:r>
              <a:r>
                <a:rPr lang="ko-KR" altLang="en-US" sz="1600" b="1" spc="-133" dirty="0">
                  <a:latin typeface="+mn-ea"/>
                </a:rPr>
                <a:t> 및 사다리 설치 금지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이동식 비계 </a:t>
              </a:r>
              <a:r>
                <a:rPr lang="ko-KR" altLang="en-US" sz="1600" b="1" spc="-133" dirty="0" err="1">
                  <a:latin typeface="+mn-ea"/>
                </a:rPr>
                <a:t>아웃트리거</a:t>
              </a:r>
              <a:r>
                <a:rPr lang="ko-KR" altLang="en-US" sz="1600" b="1" spc="-133" dirty="0">
                  <a:latin typeface="+mn-ea"/>
                </a:rPr>
                <a:t> 설치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넘어짐 방지</a:t>
              </a:r>
              <a:r>
                <a:rPr lang="en-US" altLang="ko-KR" sz="1600" b="1" spc="-133" dirty="0">
                  <a:latin typeface="+mn-ea"/>
                </a:rPr>
                <a:t>),</a:t>
              </a:r>
              <a:r>
                <a:rPr lang="ko-KR" altLang="en-US" sz="1600" b="1" spc="-133" dirty="0">
                  <a:latin typeface="+mn-ea"/>
                </a:rPr>
                <a:t> 이동식 비계에</a:t>
              </a:r>
              <a:endParaRPr lang="en-US" altLang="ko-KR" sz="1600" b="1" spc="-133" dirty="0">
                <a:latin typeface="+mn-ea"/>
              </a:endParaRP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견고한 </a:t>
              </a:r>
              <a:r>
                <a:rPr lang="ko-KR" altLang="en-US" sz="1600" b="1" spc="-133" dirty="0" err="1">
                  <a:latin typeface="+mn-ea"/>
                </a:rPr>
                <a:t>고임재</a:t>
              </a:r>
              <a:r>
                <a:rPr lang="ko-KR" altLang="en-US" sz="1600" b="1" spc="-133" dirty="0">
                  <a:latin typeface="+mn-ea"/>
                </a:rPr>
                <a:t> 설치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안전모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ko-KR" altLang="en-US" sz="1600" b="1" spc="-133" dirty="0" err="1">
                  <a:latin typeface="+mn-ea"/>
                </a:rPr>
                <a:t>안전대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부착설비 연결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등 보호구 지급 및 착용</a:t>
              </a:r>
              <a:endParaRPr lang="en-US" altLang="ko-KR" sz="160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530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4B7A327-7FE9-7A36-F301-DE806FF856E7}"/>
                </a:ext>
              </a:extLst>
            </p:cNvPr>
            <p:cNvGrpSpPr/>
            <p:nvPr/>
          </p:nvGrpSpPr>
          <p:grpSpPr>
            <a:xfrm>
              <a:off x="3170497" y="4668495"/>
              <a:ext cx="2027357" cy="558800"/>
              <a:chOff x="3170497" y="4668495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4943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1A21C877-C7CC-7233-BB7B-E824C1BCCD1C}"/>
                  </a:ext>
                </a:extLst>
              </p:cNvPr>
              <p:cNvGrpSpPr/>
              <p:nvPr/>
            </p:nvGrpSpPr>
            <p:grpSpPr>
              <a:xfrm>
                <a:off x="3170497" y="4668495"/>
                <a:ext cx="622300" cy="558800"/>
                <a:chOff x="3170497" y="4668495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4668495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87736" y="4734056"/>
                  <a:ext cx="343494" cy="42221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35A8200-E7DF-1979-09A3-1EEF54D3622F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B3452C5-AE31-15DB-D00A-D1F8DDD488E6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3916" y="1587358"/>
              <a:ext cx="4575893" cy="1115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주택 신축현장에서 지붕 처마 밑 마감작업을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위해 이동식 비계</a:t>
              </a:r>
              <a:r>
                <a:rPr lang="en-US" altLang="ko-KR" sz="1600" b="1" spc="-133" dirty="0">
                  <a:latin typeface="+mn-ea"/>
                </a:rPr>
                <a:t>(2</a:t>
              </a:r>
              <a:r>
                <a:rPr lang="ko-KR" altLang="en-US" sz="1600" b="1" spc="-133" dirty="0">
                  <a:latin typeface="+mn-ea"/>
                </a:rPr>
                <a:t>단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위에 </a:t>
              </a:r>
              <a:r>
                <a:rPr lang="en-US" altLang="ko-KR" sz="1600" b="1" spc="-133" dirty="0">
                  <a:latin typeface="+mn-ea"/>
                </a:rPr>
                <a:t>A</a:t>
              </a:r>
              <a:r>
                <a:rPr lang="ko-KR" altLang="en-US" sz="1600" b="1" spc="-133" dirty="0">
                  <a:latin typeface="+mn-ea"/>
                </a:rPr>
                <a:t>형 사다리를 설치해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올라가던 중 사다리와 이동식 비계가 동시에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넘어지면서 </a:t>
              </a:r>
              <a:r>
                <a:rPr lang="en-US" altLang="ko-KR" sz="1600" b="1" spc="-133" dirty="0">
                  <a:latin typeface="+mn-ea"/>
                </a:rPr>
                <a:t>4.5m</a:t>
              </a:r>
              <a:r>
                <a:rPr lang="ko-KR" altLang="en-US" sz="1600" b="1" spc="-133" dirty="0">
                  <a:latin typeface="+mn-ea"/>
                </a:rPr>
                <a:t> 아래로 떨어짐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0E0E923-E1E1-019D-AFB6-3436CE8D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3893" y="1525979"/>
              <a:ext cx="2106029" cy="12145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8F243F5-708F-9925-48BA-6B06006F9B8B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FE7CA0D3-B306-F6F4-6331-6A5117E74D50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" name="직각 삼각형[R] 5">
              <a:extLst>
                <a:ext uri="{FF2B5EF4-FFF2-40B4-BE49-F238E27FC236}">
                  <a16:creationId xmlns:a16="http://schemas.microsoft.com/office/drawing/2014/main" id="{950D6CE6-0311-DB2A-496E-535D65718CC0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24E43D82-F18A-E43D-A56D-750EA60A449E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B95F1A-0AED-777D-1B92-01ABF780C611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DF7642-D71C-177B-90E9-C3052DD0BCAD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AE0D9EA-8E27-DD30-DCF6-4D5E8D881E4C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263916" y="3763156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작업발판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단부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안전난간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미설치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보호구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안전대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미착용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FDB6A1D-4873-F4B6-1B1D-EB8C7E19E133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5C29E04E-66EB-3109-D05F-F7263CD9E04D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847EA9-4E80-AE90-45A0-7176F0708160}"/>
                  </a:ext>
                </a:extLst>
              </p:cNvPr>
              <p:cNvSpPr txBox="1"/>
              <p:nvPr/>
            </p:nvSpPr>
            <p:spPr>
              <a:xfrm>
                <a:off x="3862338" y="3212916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7568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49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198DC14-9B16-01B4-3A53-692962577281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외부 비계 위에서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거푸집 작업 중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latin typeface="+mn-ea"/>
                </a:rPr>
                <a:t>떨어짐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385DD06-99CD-0DC6-5FC0-076F5BA444C8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04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88CD694-2A74-8127-EA62-E924B6177D51}"/>
              </a:ext>
            </a:extLst>
          </p:cNvPr>
          <p:cNvGrpSpPr/>
          <p:nvPr/>
        </p:nvGrpSpPr>
        <p:grpSpPr>
          <a:xfrm>
            <a:off x="2994246" y="4729455"/>
            <a:ext cx="6667139" cy="1573599"/>
            <a:chOff x="2994246" y="4729455"/>
            <a:chExt cx="6667139" cy="1573599"/>
          </a:xfrm>
        </p:grpSpPr>
        <p:sp>
          <p:nvSpPr>
            <p:cNvPr id="16" name="자유형 15">
              <a:extLst>
                <a:ext uri="{FF2B5EF4-FFF2-40B4-BE49-F238E27FC236}">
                  <a16:creationId xmlns:a16="http://schemas.microsoft.com/office/drawing/2014/main" id="{86F08D38-AC97-095F-6007-5FEDD2ED9727}"/>
                </a:ext>
              </a:extLst>
            </p:cNvPr>
            <p:cNvSpPr/>
            <p:nvPr/>
          </p:nvSpPr>
          <p:spPr>
            <a:xfrm>
              <a:off x="2994246" y="5137879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6" y="5438352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규정에 적합한 안전난간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상부 및 중간 난간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설치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안전대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부착설비 연결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등 보호구 지급 및 착용</a:t>
              </a:r>
              <a:endParaRPr lang="en-US" altLang="ko-KR" sz="160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80626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3F4F79D-FFFF-8614-2110-484554F8CD98}"/>
                </a:ext>
              </a:extLst>
            </p:cNvPr>
            <p:cNvSpPr txBox="1"/>
            <p:nvPr/>
          </p:nvSpPr>
          <p:spPr>
            <a:xfrm>
              <a:off x="3862338" y="4885903"/>
              <a:ext cx="1335516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solidFill>
                    <a:schemeClr val="bg1"/>
                  </a:solidFill>
                  <a:latin typeface="+mn-ea"/>
                </a:rPr>
                <a:t>예방 대책</a:t>
              </a:r>
              <a:endParaRPr lang="en-US" altLang="ko-KR" sz="1600" b="1" spc="-133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21A9585F-33BC-1F75-6D28-34E692C0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497" y="4729455"/>
              <a:ext cx="622300" cy="558800"/>
            </a:xfrm>
            <a:prstGeom prst="rect">
              <a:avLst/>
            </a:prstGeom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403BEA2B-8C36-5928-ACD7-71065C45D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7736" y="4795016"/>
              <a:ext cx="343494" cy="422211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CB09EFA-D7EC-85DB-A8E1-131F92B1A841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50A921F-AD37-7932-E317-5C124A69E73C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3916" y="1743006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다가구 주택 신축현장에서 외벽 거푸집 설치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 중 외부 비계 </a:t>
              </a:r>
              <a:r>
                <a:rPr lang="ko-KR" altLang="en-US" sz="1600" b="1" spc="-133" dirty="0" err="1">
                  <a:latin typeface="+mn-ea"/>
                </a:rPr>
                <a:t>작업발판</a:t>
              </a:r>
              <a:r>
                <a:rPr lang="ko-KR" altLang="en-US" sz="1600" b="1" spc="-133" dirty="0">
                  <a:latin typeface="+mn-ea"/>
                </a:rPr>
                <a:t> 단부에서 실족해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z="1600" b="1" spc="-133" dirty="0">
                  <a:latin typeface="+mn-ea"/>
                </a:rPr>
                <a:t>11m</a:t>
              </a:r>
              <a:r>
                <a:rPr lang="ko-KR" altLang="en-US" sz="1600" b="1" spc="-133" dirty="0">
                  <a:latin typeface="+mn-ea"/>
                </a:rPr>
                <a:t> 아래로 떨어짐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F5E60669-D7B0-A094-E143-D8EABD9BA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8137" y="1446545"/>
              <a:ext cx="2144655" cy="1356582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F316B65-3E87-2679-D219-90675E8C13F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C3BC7BE3-6C5F-4D48-9185-D3C78FC2AAA3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" name="직각 삼각형[R] 5">
              <a:extLst>
                <a:ext uri="{FF2B5EF4-FFF2-40B4-BE49-F238E27FC236}">
                  <a16:creationId xmlns:a16="http://schemas.microsoft.com/office/drawing/2014/main" id="{FC7347AD-A36D-83C7-5B7C-C38891968FD0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2D95C3BD-A44A-95BE-B688-E5633638504C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165458-CC94-DA6F-782D-14AF76BAFAF2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441BE2-D028-F4C3-0FCE-D0FADE545116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3A2126A-E3AD-23AB-DDF3-3F5B2B5A649F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263916" y="3763156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작업발판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단부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안전난간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미설치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보호구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안전대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미착용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64D1D9D7-D5EC-FE80-039C-052C902E7BE7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97C20335-ACCB-1B1D-CB4F-0088529D6BFF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77F6B5-3B88-8765-5318-0E4C863A8B33}"/>
                  </a:ext>
                </a:extLst>
              </p:cNvPr>
              <p:cNvSpPr txBox="1"/>
              <p:nvPr/>
            </p:nvSpPr>
            <p:spPr>
              <a:xfrm>
                <a:off x="3862338" y="3212916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74037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3AE21363-9024-AE31-D387-231E727C2EAB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50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3F3C125-D69F-B9E3-2810-0CB67F0C355C}"/>
              </a:ext>
            </a:extLst>
          </p:cNvPr>
          <p:cNvGrpSpPr/>
          <p:nvPr/>
        </p:nvGrpSpPr>
        <p:grpSpPr>
          <a:xfrm>
            <a:off x="383183" y="1355342"/>
            <a:ext cx="9126404" cy="5045458"/>
            <a:chOff x="383183" y="1355342"/>
            <a:chExt cx="9126404" cy="5045458"/>
          </a:xfrm>
        </p:grpSpPr>
        <p:sp>
          <p:nvSpPr>
            <p:cNvPr id="2" name="모서리가 둥근 직사각형 1">
              <a:extLst>
                <a:ext uri="{FF2B5EF4-FFF2-40B4-BE49-F238E27FC236}">
                  <a16:creationId xmlns:a16="http://schemas.microsoft.com/office/drawing/2014/main" id="{B658DD5D-1506-ED0E-4A80-70B7C751E78E}"/>
                </a:ext>
              </a:extLst>
            </p:cNvPr>
            <p:cNvSpPr/>
            <p:nvPr/>
          </p:nvSpPr>
          <p:spPr>
            <a:xfrm>
              <a:off x="701040" y="1355342"/>
              <a:ext cx="8808547" cy="5045458"/>
            </a:xfrm>
            <a:prstGeom prst="roundRect">
              <a:avLst>
                <a:gd name="adj" fmla="val 5339"/>
              </a:avLst>
            </a:prstGeom>
            <a:solidFill>
              <a:srgbClr val="DDF0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E811B7F1-BDD8-BD8A-8106-C5BCFB1ED2D3}"/>
                </a:ext>
              </a:extLst>
            </p:cNvPr>
            <p:cNvGrpSpPr/>
            <p:nvPr/>
          </p:nvGrpSpPr>
          <p:grpSpPr>
            <a:xfrm>
              <a:off x="383183" y="1588331"/>
              <a:ext cx="5464558" cy="489402"/>
              <a:chOff x="383183" y="1588331"/>
              <a:chExt cx="5464558" cy="489402"/>
            </a:xfrm>
          </p:grpSpPr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1E74CA3C-66E3-47E0-1496-69B9255D1F32}"/>
                  </a:ext>
                </a:extLst>
              </p:cNvPr>
              <p:cNvGrpSpPr/>
              <p:nvPr/>
            </p:nvGrpSpPr>
            <p:grpSpPr>
              <a:xfrm>
                <a:off x="383183" y="1588331"/>
                <a:ext cx="1782160" cy="489402"/>
                <a:chOff x="383183" y="1588331"/>
                <a:chExt cx="1782160" cy="489402"/>
              </a:xfrm>
            </p:grpSpPr>
            <p:pic>
              <p:nvPicPr>
                <p:cNvPr id="21" name="그림 20">
                  <a:extLst>
                    <a:ext uri="{FF2B5EF4-FFF2-40B4-BE49-F238E27FC236}">
                      <a16:creationId xmlns:a16="http://schemas.microsoft.com/office/drawing/2014/main" id="{3A90F5FD-D5D1-46AD-6958-2D68C06E02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83183" y="1588331"/>
                  <a:ext cx="1782160" cy="489402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02B165E-B6B9-4FE2-DD04-1869CF3B2152}"/>
                    </a:ext>
                  </a:extLst>
                </p:cNvPr>
                <p:cNvSpPr txBox="1"/>
                <p:nvPr/>
              </p:nvSpPr>
              <p:spPr>
                <a:xfrm>
                  <a:off x="1007240" y="1768416"/>
                  <a:ext cx="897063" cy="2308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ts val="1820"/>
                    </a:lnSpc>
                    <a:spcAft>
                      <a:spcPts val="500"/>
                    </a:spcAft>
                    <a:buClr>
                      <a:srgbClr val="33CCCC"/>
                    </a:buClr>
                  </a:pPr>
                  <a:r>
                    <a:rPr lang="ko-KR" altLang="en-US" sz="2000" b="1" spc="-133" dirty="0">
                      <a:solidFill>
                        <a:schemeClr val="bg1"/>
                      </a:solidFill>
                      <a:latin typeface="+mn-ea"/>
                    </a:rPr>
                    <a:t>안전 </a:t>
                  </a:r>
                  <a:r>
                    <a:rPr lang="en-US" altLang="ko-KR" sz="2000" b="1" spc="-133" dirty="0">
                      <a:solidFill>
                        <a:schemeClr val="bg1"/>
                      </a:solidFill>
                      <a:latin typeface="+mn-ea"/>
                    </a:rPr>
                    <a:t>TIP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6D525-5A2B-346E-48BB-FF8F95D847D9}"/>
                  </a:ext>
                </a:extLst>
              </p:cNvPr>
              <p:cNvSpPr txBox="1"/>
              <p:nvPr/>
            </p:nvSpPr>
            <p:spPr>
              <a:xfrm>
                <a:off x="2275841" y="1612240"/>
                <a:ext cx="3571900" cy="4021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83558" indent="-383558">
                  <a:lnSpc>
                    <a:spcPct val="150000"/>
                  </a:lnSpc>
                </a:pPr>
                <a:r>
                  <a:rPr lang="ko-KR" altLang="en-US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건설현장 떨어짐</a:t>
                </a:r>
                <a:r>
                  <a:rPr lang="en-US" altLang="ko-KR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(</a:t>
                </a:r>
                <a:r>
                  <a:rPr lang="ko-KR" altLang="en-US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추락</a:t>
                </a:r>
                <a:r>
                  <a:rPr lang="en-US" altLang="ko-KR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) </a:t>
                </a:r>
                <a:r>
                  <a:rPr lang="ko-KR" altLang="en-US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재해 예방</a:t>
                </a:r>
              </a:p>
            </p:txBody>
          </p: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BD9C983-7C49-470D-5786-8A9FD6BEBE26}"/>
                </a:ext>
              </a:extLst>
            </p:cNvPr>
            <p:cNvGrpSpPr/>
            <p:nvPr/>
          </p:nvGrpSpPr>
          <p:grpSpPr>
            <a:xfrm>
              <a:off x="962390" y="2386428"/>
              <a:ext cx="8327910" cy="3543452"/>
              <a:chOff x="962390" y="2386428"/>
              <a:chExt cx="8327910" cy="3543452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E2D0FA93-43B4-8E98-0B08-ADC4C854EC76}"/>
                  </a:ext>
                </a:extLst>
              </p:cNvPr>
              <p:cNvGrpSpPr/>
              <p:nvPr/>
            </p:nvGrpSpPr>
            <p:grpSpPr>
              <a:xfrm>
                <a:off x="962391" y="2386428"/>
                <a:ext cx="8327909" cy="2284534"/>
                <a:chOff x="962391" y="2386428"/>
                <a:chExt cx="8327909" cy="2284534"/>
              </a:xfrm>
            </p:grpSpPr>
            <p:grpSp>
              <p:nvGrpSpPr>
                <p:cNvPr id="5" name="그룹 4">
                  <a:extLst>
                    <a:ext uri="{FF2B5EF4-FFF2-40B4-BE49-F238E27FC236}">
                      <a16:creationId xmlns:a16="http://schemas.microsoft.com/office/drawing/2014/main" id="{9840CCC1-2870-C34F-8444-56932353C412}"/>
                    </a:ext>
                  </a:extLst>
                </p:cNvPr>
                <p:cNvGrpSpPr/>
                <p:nvPr/>
              </p:nvGrpSpPr>
              <p:grpSpPr>
                <a:xfrm>
                  <a:off x="962391" y="2386428"/>
                  <a:ext cx="8059687" cy="694485"/>
                  <a:chOff x="962391" y="2386428"/>
                  <a:chExt cx="8059687" cy="694485"/>
                </a:xfrm>
              </p:grpSpPr>
              <p:sp>
                <p:nvSpPr>
                  <p:cNvPr id="24" name="모서리가 둥근 직사각형 23">
                    <a:extLst>
                      <a:ext uri="{FF2B5EF4-FFF2-40B4-BE49-F238E27FC236}">
                        <a16:creationId xmlns:a16="http://schemas.microsoft.com/office/drawing/2014/main" id="{3CBA3543-E331-CF02-2F47-5FC490F013B2}"/>
                      </a:ext>
                    </a:extLst>
                  </p:cNvPr>
                  <p:cNvSpPr/>
                  <p:nvPr/>
                </p:nvSpPr>
                <p:spPr>
                  <a:xfrm>
                    <a:off x="962391" y="2420692"/>
                    <a:ext cx="1002872" cy="35480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ko-KR" altLang="en-US" dirty="0">
                        <a:solidFill>
                          <a:schemeClr val="tx1"/>
                        </a:solidFill>
                      </a:rPr>
                      <a:t>현 황</a:t>
                    </a:r>
                    <a:endParaRPr kumimoji="1" lang="ko-Kore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5" name="직선 연결선[R] 24">
                    <a:extLst>
                      <a:ext uri="{FF2B5EF4-FFF2-40B4-BE49-F238E27FC236}">
                        <a16:creationId xmlns:a16="http://schemas.microsoft.com/office/drawing/2014/main" id="{CE78B315-3183-6709-0124-2D48B70A4E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7011" y="2429836"/>
                    <a:ext cx="0" cy="650091"/>
                  </a:xfrm>
                  <a:prstGeom prst="line">
                    <a:avLst/>
                  </a:prstGeom>
                  <a:ln w="19050">
                    <a:solidFill>
                      <a:srgbClr val="08AC9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FE67F09-3B2C-32F6-1B7B-2A3EE309CA85}"/>
                      </a:ext>
                    </a:extLst>
                  </p:cNvPr>
                  <p:cNvSpPr txBox="1"/>
                  <p:nvPr/>
                </p:nvSpPr>
                <p:spPr>
                  <a:xfrm>
                    <a:off x="2333895" y="2386428"/>
                    <a:ext cx="6688183" cy="6944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latinLnBrk="0">
                      <a:lnSpc>
                        <a:spcPct val="150000"/>
                      </a:lnSpc>
                      <a:buClr>
                        <a:srgbClr val="33CCCC"/>
                      </a:buClr>
                    </a:pPr>
                    <a:r>
                      <a:rPr lang="ko-KR" altLang="en-US" sz="1600" b="1" spc="-120" dirty="0">
                        <a:solidFill>
                          <a:srgbClr val="00AC97"/>
                        </a:solidFill>
                        <a:latin typeface="+mn-ea"/>
                      </a:rPr>
                      <a:t>・</a:t>
                    </a:r>
                    <a:r>
                      <a:rPr lang="ko-KR" altLang="en-US" sz="1600" spc="-133" dirty="0">
                        <a:latin typeface="+mn-ea"/>
                      </a:rPr>
                      <a:t>전 산업 사망사고의 약 절반이 건설업에서 발생</a:t>
                    </a:r>
                    <a:endParaRPr lang="en-US" altLang="ko-KR" sz="1600" spc="-133" dirty="0">
                      <a:latin typeface="+mn-ea"/>
                    </a:endParaRPr>
                  </a:p>
                  <a:p>
                    <a:pPr latinLnBrk="0">
                      <a:lnSpc>
                        <a:spcPct val="150000"/>
                      </a:lnSpc>
                      <a:buClr>
                        <a:srgbClr val="33CCCC"/>
                      </a:buClr>
                    </a:pPr>
                    <a:r>
                      <a:rPr lang="ko-KR" altLang="en-US" sz="1600" b="1" spc="-120" dirty="0">
                        <a:solidFill>
                          <a:srgbClr val="00AC97"/>
                        </a:solidFill>
                        <a:latin typeface="+mn-ea"/>
                      </a:rPr>
                      <a:t>・</a:t>
                    </a:r>
                    <a:r>
                      <a:rPr lang="ko-KR" altLang="en-US" sz="1600" spc="-133" dirty="0">
                        <a:latin typeface="+mn-ea"/>
                      </a:rPr>
                      <a:t>건설업 사망사고의 절반 이상은 떨어짐에서 발생</a:t>
                    </a:r>
                    <a:endParaRPr lang="en-US" altLang="ko-KR" sz="1600" spc="-133" dirty="0">
                      <a:latin typeface="+mn-ea"/>
                    </a:endParaRPr>
                  </a:p>
                </p:txBody>
              </p:sp>
            </p:grpSp>
            <p:grpSp>
              <p:nvGrpSpPr>
                <p:cNvPr id="6" name="그룹 5">
                  <a:extLst>
                    <a:ext uri="{FF2B5EF4-FFF2-40B4-BE49-F238E27FC236}">
                      <a16:creationId xmlns:a16="http://schemas.microsoft.com/office/drawing/2014/main" id="{0A3B44FF-DE66-49F0-A15B-3D3CDA432E92}"/>
                    </a:ext>
                  </a:extLst>
                </p:cNvPr>
                <p:cNvGrpSpPr/>
                <p:nvPr/>
              </p:nvGrpSpPr>
              <p:grpSpPr>
                <a:xfrm>
                  <a:off x="962391" y="3237813"/>
                  <a:ext cx="8327909" cy="1433149"/>
                  <a:chOff x="962391" y="3237813"/>
                  <a:chExt cx="8327909" cy="1433149"/>
                </a:xfrm>
              </p:grpSpPr>
              <p:sp>
                <p:nvSpPr>
                  <p:cNvPr id="27" name="모서리가 둥근 직사각형 26">
                    <a:extLst>
                      <a:ext uri="{FF2B5EF4-FFF2-40B4-BE49-F238E27FC236}">
                        <a16:creationId xmlns:a16="http://schemas.microsoft.com/office/drawing/2014/main" id="{3C09982E-18C4-0850-E1E3-890A8E8235B4}"/>
                      </a:ext>
                    </a:extLst>
                  </p:cNvPr>
                  <p:cNvSpPr/>
                  <p:nvPr/>
                </p:nvSpPr>
                <p:spPr>
                  <a:xfrm>
                    <a:off x="962391" y="3365484"/>
                    <a:ext cx="1002872" cy="35480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ko-KR" altLang="en-US" dirty="0">
                        <a:solidFill>
                          <a:schemeClr val="tx1"/>
                        </a:solidFill>
                      </a:rPr>
                      <a:t>정 의</a:t>
                    </a:r>
                    <a:endParaRPr kumimoji="1" lang="ko-Kore-KR" altLang="en-US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8" name="직선 연결선[R] 27">
                    <a:extLst>
                      <a:ext uri="{FF2B5EF4-FFF2-40B4-BE49-F238E27FC236}">
                        <a16:creationId xmlns:a16="http://schemas.microsoft.com/office/drawing/2014/main" id="{85DDB47E-B256-F5CA-D514-AD73F185A8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7011" y="3374628"/>
                    <a:ext cx="0" cy="1296334"/>
                  </a:xfrm>
                  <a:prstGeom prst="line">
                    <a:avLst/>
                  </a:prstGeom>
                  <a:ln w="19050">
                    <a:solidFill>
                      <a:srgbClr val="08AC9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99074756-2539-CB7B-DC7F-DDA21DF7F2A2}"/>
                      </a:ext>
                    </a:extLst>
                  </p:cNvPr>
                  <p:cNvSpPr txBox="1"/>
                  <p:nvPr/>
                </p:nvSpPr>
                <p:spPr>
                  <a:xfrm>
                    <a:off x="2333895" y="3237813"/>
                    <a:ext cx="6956405" cy="14331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latinLnBrk="0">
                      <a:lnSpc>
                        <a:spcPct val="150000"/>
                      </a:lnSpc>
                      <a:buClr>
                        <a:srgbClr val="33CCCC"/>
                      </a:buClr>
                    </a:pPr>
                    <a:r>
                      <a:rPr lang="ko-KR" altLang="en-US" sz="1600" spc="-120" dirty="0">
                        <a:solidFill>
                          <a:srgbClr val="00AC97"/>
                        </a:solidFill>
                        <a:latin typeface="+mn-ea"/>
                      </a:rPr>
                      <a:t>・</a:t>
                    </a:r>
                    <a:r>
                      <a:rPr lang="ko-KR" altLang="en-US" sz="1600" spc="-133" dirty="0" err="1">
                        <a:latin typeface="+mn-ea"/>
                      </a:rPr>
                      <a:t>비계란</a:t>
                    </a:r>
                    <a:r>
                      <a:rPr lang="en-US" altLang="ko-KR" sz="1600" spc="-133" dirty="0">
                        <a:latin typeface="+mn-ea"/>
                      </a:rPr>
                      <a:t> </a:t>
                    </a:r>
                    <a:r>
                      <a:rPr lang="ko-KR" altLang="en-US" sz="1600" spc="-133" dirty="0">
                        <a:latin typeface="+mn-ea"/>
                      </a:rPr>
                      <a:t>건물 외부에서 마감 등의 작업을 할 수 있도록 임시로 설치하는 가설물로 </a:t>
                    </a:r>
                    <a:endParaRPr lang="en-US" altLang="ko-KR" sz="1600" spc="-133" dirty="0">
                      <a:latin typeface="+mn-ea"/>
                    </a:endParaRPr>
                  </a:p>
                  <a:p>
                    <a:pPr marL="144000" latinLnBrk="0">
                      <a:lnSpc>
                        <a:spcPct val="150000"/>
                      </a:lnSpc>
                      <a:buClr>
                        <a:srgbClr val="33CCCC"/>
                      </a:buClr>
                    </a:pPr>
                    <a:r>
                      <a:rPr lang="ko-KR" altLang="en-US" sz="1600" spc="-133" dirty="0">
                        <a:latin typeface="+mn-ea"/>
                      </a:rPr>
                      <a:t>기둥</a:t>
                    </a:r>
                    <a:r>
                      <a:rPr lang="en-US" altLang="ko-KR" sz="1600" spc="-133" dirty="0">
                        <a:latin typeface="+mn-ea"/>
                      </a:rPr>
                      <a:t>,</a:t>
                    </a:r>
                    <a:r>
                      <a:rPr lang="ko-KR" altLang="en-US" sz="1600" spc="-133" dirty="0">
                        <a:latin typeface="+mn-ea"/>
                      </a:rPr>
                      <a:t> </a:t>
                    </a:r>
                    <a:r>
                      <a:rPr lang="ko-KR" altLang="en-US" sz="1600" spc="-133" dirty="0" err="1">
                        <a:latin typeface="+mn-ea"/>
                      </a:rPr>
                      <a:t>작업발판</a:t>
                    </a:r>
                    <a:r>
                      <a:rPr lang="en-US" altLang="ko-KR" sz="1600" spc="-133" dirty="0">
                        <a:latin typeface="+mn-ea"/>
                      </a:rPr>
                      <a:t>,</a:t>
                    </a:r>
                    <a:r>
                      <a:rPr lang="ko-KR" altLang="en-US" sz="1600" spc="-133" dirty="0">
                        <a:latin typeface="+mn-ea"/>
                      </a:rPr>
                      <a:t> 연결부재 등으로 이뤄짐</a:t>
                    </a:r>
                    <a:endParaRPr lang="en-US" altLang="ko-KR" sz="1600" spc="-133" dirty="0">
                      <a:latin typeface="+mn-ea"/>
                    </a:endParaRPr>
                  </a:p>
                  <a:p>
                    <a:pPr latinLnBrk="0">
                      <a:lnSpc>
                        <a:spcPct val="150000"/>
                      </a:lnSpc>
                      <a:buClr>
                        <a:srgbClr val="33CCCC"/>
                      </a:buClr>
                    </a:pPr>
                    <a:r>
                      <a:rPr lang="ko-KR" altLang="en-US" sz="1600" spc="-120" dirty="0">
                        <a:solidFill>
                          <a:srgbClr val="00AC97"/>
                        </a:solidFill>
                        <a:latin typeface="+mn-ea"/>
                      </a:rPr>
                      <a:t>・</a:t>
                    </a:r>
                    <a:r>
                      <a:rPr lang="ko-KR" altLang="en-US" sz="1600" spc="-133" dirty="0">
                        <a:latin typeface="+mn-ea"/>
                      </a:rPr>
                      <a:t>강관 비계에 비해 체계적으로 조립 및 고정이 가능한 시스템 비계가 안전</a:t>
                    </a:r>
                    <a:endParaRPr lang="en-US" altLang="ko-KR" sz="1600" spc="-133" dirty="0">
                      <a:latin typeface="+mn-ea"/>
                    </a:endParaRPr>
                  </a:p>
                  <a:p>
                    <a:pPr latinLnBrk="0">
                      <a:lnSpc>
                        <a:spcPct val="150000"/>
                      </a:lnSpc>
                      <a:buClr>
                        <a:srgbClr val="33CCCC"/>
                      </a:buClr>
                    </a:pPr>
                    <a:r>
                      <a:rPr lang="ko-KR" altLang="en-US" sz="1600" spc="-120" dirty="0">
                        <a:solidFill>
                          <a:srgbClr val="00AC97"/>
                        </a:solidFill>
                        <a:latin typeface="+mn-ea"/>
                      </a:rPr>
                      <a:t>・</a:t>
                    </a:r>
                    <a:r>
                      <a:rPr lang="ko-KR" altLang="en-US" sz="1600" spc="-133" dirty="0">
                        <a:latin typeface="+mn-ea"/>
                      </a:rPr>
                      <a:t>불량비계란 </a:t>
                    </a:r>
                    <a:r>
                      <a:rPr lang="ko-KR" altLang="en-US" sz="1600" spc="-133" dirty="0" err="1">
                        <a:latin typeface="+mn-ea"/>
                      </a:rPr>
                      <a:t>작업발판</a:t>
                    </a:r>
                    <a:r>
                      <a:rPr lang="en-US" altLang="ko-KR" sz="1600" spc="-133" dirty="0">
                        <a:latin typeface="+mn-ea"/>
                      </a:rPr>
                      <a:t>, </a:t>
                    </a:r>
                    <a:r>
                      <a:rPr lang="ko-KR" altLang="en-US" sz="1600" spc="-133" dirty="0">
                        <a:latin typeface="+mn-ea"/>
                      </a:rPr>
                      <a:t>안전난간 등이 설치되지 않아 추락에 취약한 비계</a:t>
                    </a:r>
                    <a:endParaRPr lang="en-US" altLang="ko-KR" sz="1600" spc="-133" dirty="0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22332CB5-6EF3-57A0-7C04-500FE7E662B2}"/>
                  </a:ext>
                </a:extLst>
              </p:cNvPr>
              <p:cNvGrpSpPr/>
              <p:nvPr/>
            </p:nvGrpSpPr>
            <p:grpSpPr>
              <a:xfrm>
                <a:off x="962390" y="5003569"/>
                <a:ext cx="8242566" cy="926311"/>
                <a:chOff x="962390" y="5003569"/>
                <a:chExt cx="8242566" cy="926311"/>
              </a:xfrm>
            </p:grpSpPr>
            <p:sp>
              <p:nvSpPr>
                <p:cNvPr id="30" name="모서리가 둥근 직사각형 29">
                  <a:extLst>
                    <a:ext uri="{FF2B5EF4-FFF2-40B4-BE49-F238E27FC236}">
                      <a16:creationId xmlns:a16="http://schemas.microsoft.com/office/drawing/2014/main" id="{7F3DF3DF-8B23-386C-0B5E-73B5CA01CF7F}"/>
                    </a:ext>
                  </a:extLst>
                </p:cNvPr>
                <p:cNvSpPr/>
                <p:nvPr/>
              </p:nvSpPr>
              <p:spPr>
                <a:xfrm>
                  <a:off x="962390" y="5003569"/>
                  <a:ext cx="8242566" cy="354803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ko-KR" altLang="en-US" dirty="0">
                      <a:solidFill>
                        <a:schemeClr val="tx1"/>
                      </a:solidFill>
                    </a:rPr>
                    <a:t>비계 위 작업 시 다음 사항을 꼭 기억하세요</a:t>
                  </a:r>
                  <a:r>
                    <a:rPr kumimoji="1" lang="en-US" altLang="ko-KR" dirty="0">
                      <a:solidFill>
                        <a:schemeClr val="tx1"/>
                      </a:solidFill>
                    </a:rPr>
                    <a:t>!</a:t>
                  </a:r>
                  <a:endParaRPr kumimoji="1" lang="ko-Kore-KR" alt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AB890869-079B-65F0-B7BF-BF91E331C399}"/>
                    </a:ext>
                  </a:extLst>
                </p:cNvPr>
                <p:cNvGrpSpPr/>
                <p:nvPr/>
              </p:nvGrpSpPr>
              <p:grpSpPr>
                <a:xfrm>
                  <a:off x="1626007" y="5591326"/>
                  <a:ext cx="7578949" cy="338554"/>
                  <a:chOff x="1626007" y="5591326"/>
                  <a:chExt cx="7578949" cy="338554"/>
                </a:xfrm>
              </p:grpSpPr>
              <p:grpSp>
                <p:nvGrpSpPr>
                  <p:cNvPr id="14" name="그룹 13">
                    <a:extLst>
                      <a:ext uri="{FF2B5EF4-FFF2-40B4-BE49-F238E27FC236}">
                        <a16:creationId xmlns:a16="http://schemas.microsoft.com/office/drawing/2014/main" id="{591A7D1C-90DB-E1C4-7271-A49FEDE1B5E8}"/>
                      </a:ext>
                    </a:extLst>
                  </p:cNvPr>
                  <p:cNvGrpSpPr/>
                  <p:nvPr/>
                </p:nvGrpSpPr>
                <p:grpSpPr>
                  <a:xfrm>
                    <a:off x="1626007" y="5591326"/>
                    <a:ext cx="1910309" cy="338554"/>
                    <a:chOff x="1626007" y="5591326"/>
                    <a:chExt cx="1910309" cy="338554"/>
                  </a:xfrm>
                </p:grpSpPr>
                <p:sp>
                  <p:nvSpPr>
                    <p:cNvPr id="31" name="타원 30">
                      <a:extLst>
                        <a:ext uri="{FF2B5EF4-FFF2-40B4-BE49-F238E27FC236}">
                          <a16:creationId xmlns:a16="http://schemas.microsoft.com/office/drawing/2014/main" id="{9EEBBE5A-E53C-0472-3CD6-B536ADC39E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26007" y="5612138"/>
                      <a:ext cx="271139" cy="271139"/>
                    </a:xfrm>
                    <a:prstGeom prst="ellipse">
                      <a:avLst/>
                    </a:prstGeom>
                    <a:solidFill>
                      <a:srgbClr val="00AC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kumimoji="1" lang="en-US" altLang="ko-Kore-KR" sz="1600" dirty="0">
                          <a:latin typeface="+mn-ea"/>
                        </a:rPr>
                        <a:t>1</a:t>
                      </a:r>
                      <a:endParaRPr kumimoji="1" lang="ko-Kore-KR" altLang="en-US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CC9A6F4D-5F35-9C43-3A98-F9BEA20C9D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7146" y="5591326"/>
                      <a:ext cx="163917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kumimoji="1" lang="ko-KR" altLang="en-US" sz="1600" dirty="0" err="1">
                          <a:solidFill>
                            <a:schemeClr val="tx1"/>
                          </a:solidFill>
                        </a:rPr>
                        <a:t>작업발판</a:t>
                      </a:r>
                      <a:r>
                        <a:rPr kumimoji="1" lang="ko-KR" altLang="en-US" sz="1600" dirty="0">
                          <a:solidFill>
                            <a:schemeClr val="tx1"/>
                          </a:solidFill>
                        </a:rPr>
                        <a:t> 설치</a:t>
                      </a:r>
                      <a:endParaRPr lang="ko-Kore-KR" altLang="en-US" sz="1600" dirty="0"/>
                    </a:p>
                  </p:txBody>
                </p:sp>
              </p:grpSp>
              <p:grpSp>
                <p:nvGrpSpPr>
                  <p:cNvPr id="15" name="그룹 14">
                    <a:extLst>
                      <a:ext uri="{FF2B5EF4-FFF2-40B4-BE49-F238E27FC236}">
                        <a16:creationId xmlns:a16="http://schemas.microsoft.com/office/drawing/2014/main" id="{22F1CE8A-DCC6-1015-ED63-95892C4BB4F8}"/>
                      </a:ext>
                    </a:extLst>
                  </p:cNvPr>
                  <p:cNvGrpSpPr/>
                  <p:nvPr/>
                </p:nvGrpSpPr>
                <p:grpSpPr>
                  <a:xfrm>
                    <a:off x="3443604" y="5591326"/>
                    <a:ext cx="1892232" cy="338554"/>
                    <a:chOff x="3443604" y="5591326"/>
                    <a:chExt cx="1892232" cy="338554"/>
                  </a:xfrm>
                </p:grpSpPr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0DE3A56F-93F6-B81F-5AA4-8CE401AF33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96666" y="5591326"/>
                      <a:ext cx="163917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kumimoji="1" lang="ko-KR" altLang="en-US" sz="1600" dirty="0">
                          <a:solidFill>
                            <a:schemeClr val="tx1"/>
                          </a:solidFill>
                        </a:rPr>
                        <a:t>안전난간 설치</a:t>
                      </a:r>
                      <a:endParaRPr lang="ko-Kore-KR" altLang="en-US" sz="1600" dirty="0"/>
                    </a:p>
                  </p:txBody>
                </p:sp>
                <p:sp>
                  <p:nvSpPr>
                    <p:cNvPr id="35" name="타원 34">
                      <a:extLst>
                        <a:ext uri="{FF2B5EF4-FFF2-40B4-BE49-F238E27FC236}">
                          <a16:creationId xmlns:a16="http://schemas.microsoft.com/office/drawing/2014/main" id="{278F48EA-B073-33A1-81AB-999018C41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3604" y="5612138"/>
                      <a:ext cx="271139" cy="271139"/>
                    </a:xfrm>
                    <a:prstGeom prst="ellipse">
                      <a:avLst/>
                    </a:prstGeom>
                    <a:solidFill>
                      <a:srgbClr val="00AC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kumimoji="1" lang="en-US" altLang="ko-KR" sz="1600" dirty="0">
                          <a:latin typeface="+mn-ea"/>
                        </a:rPr>
                        <a:t>2</a:t>
                      </a:r>
                      <a:endParaRPr kumimoji="1" lang="ko-Kore-KR" altLang="en-US" sz="1600" dirty="0">
                        <a:latin typeface="+mn-ea"/>
                      </a:endParaRPr>
                    </a:p>
                  </p:txBody>
                </p:sp>
              </p:grpSp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739BC0B2-2664-5CD0-B3D7-6BBB1F5C0F60}"/>
                      </a:ext>
                    </a:extLst>
                  </p:cNvPr>
                  <p:cNvGrpSpPr/>
                  <p:nvPr/>
                </p:nvGrpSpPr>
                <p:grpSpPr>
                  <a:xfrm>
                    <a:off x="5242913" y="5591326"/>
                    <a:ext cx="3962043" cy="338554"/>
                    <a:chOff x="5242913" y="5591326"/>
                    <a:chExt cx="3962043" cy="338554"/>
                  </a:xfrm>
                </p:grpSpPr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D34CF8DD-5471-26E9-55DB-07529EA465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96186" y="5591326"/>
                      <a:ext cx="370877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kumimoji="1" lang="ko-KR" altLang="en-US" sz="1600" dirty="0" err="1"/>
                        <a:t>안전대</a:t>
                      </a:r>
                      <a:r>
                        <a:rPr kumimoji="1" lang="ko-KR" altLang="en-US" sz="1600" dirty="0"/>
                        <a:t> 지급 및 착용</a:t>
                      </a:r>
                      <a:r>
                        <a:rPr kumimoji="1" lang="en-US" altLang="ko-KR" sz="1600" dirty="0"/>
                        <a:t>(</a:t>
                      </a:r>
                      <a:r>
                        <a:rPr kumimoji="1" lang="ko-KR" altLang="en-US" sz="1600" dirty="0"/>
                        <a:t>부착설비 연결</a:t>
                      </a:r>
                      <a:r>
                        <a:rPr kumimoji="1" lang="en-US" altLang="ko-KR" sz="1600" dirty="0"/>
                        <a:t>)</a:t>
                      </a:r>
                      <a:endParaRPr lang="ko-Kore-KR" altLang="en-US" sz="1600" dirty="0"/>
                    </a:p>
                  </p:txBody>
                </p:sp>
                <p:sp>
                  <p:nvSpPr>
                    <p:cNvPr id="36" name="타원 35">
                      <a:extLst>
                        <a:ext uri="{FF2B5EF4-FFF2-40B4-BE49-F238E27FC236}">
                          <a16:creationId xmlns:a16="http://schemas.microsoft.com/office/drawing/2014/main" id="{47B187C2-5047-2B20-C4DA-41FA2463DB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2913" y="5612138"/>
                      <a:ext cx="271139" cy="271139"/>
                    </a:xfrm>
                    <a:prstGeom prst="ellipse">
                      <a:avLst/>
                    </a:prstGeom>
                    <a:solidFill>
                      <a:srgbClr val="00AC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kumimoji="1" lang="en-US" altLang="ko-KR" sz="1600" dirty="0">
                          <a:latin typeface="+mn-ea"/>
                        </a:rPr>
                        <a:t>3</a:t>
                      </a:r>
                      <a:endParaRPr kumimoji="1" lang="ko-Kore-KR" altLang="en-US" sz="1600" dirty="0">
                        <a:latin typeface="+mn-ea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9FD8F1E-DEA9-5F3F-3BAA-74BDAE9907B9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F2F9D70-90DB-0D1A-AF16-7FD8B104DFC4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" name="직각 삼각형[R] 8">
              <a:extLst>
                <a:ext uri="{FF2B5EF4-FFF2-40B4-BE49-F238E27FC236}">
                  <a16:creationId xmlns:a16="http://schemas.microsoft.com/office/drawing/2014/main" id="{BBEAB11B-5142-C8A4-40C7-6DAEE4FA3028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0" name="직선 연결선[R] 9">
              <a:extLst>
                <a:ext uri="{FF2B5EF4-FFF2-40B4-BE49-F238E27FC236}">
                  <a16:creationId xmlns:a16="http://schemas.microsoft.com/office/drawing/2014/main" id="{E6A11BDB-1FB8-6090-86E8-0144DBAF489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A1BA13-3746-5091-9293-96C56816B6B1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00D941-37B5-DDBB-2C18-3434B15619CB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455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51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EB327867-22A7-77F8-0F98-FCC02415812D}"/>
              </a:ext>
            </a:extLst>
          </p:cNvPr>
          <p:cNvGrpSpPr/>
          <p:nvPr/>
        </p:nvGrpSpPr>
        <p:grpSpPr>
          <a:xfrm>
            <a:off x="428600" y="1257572"/>
            <a:ext cx="2093509" cy="1711709"/>
            <a:chOff x="428600" y="1257572"/>
            <a:chExt cx="2093509" cy="17117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70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유압 프레스 점검 중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금형 사이에 끼임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38FE0E71-51E3-DDED-78E2-36831FEAF5AD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05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5978D14-49E4-D50C-967D-0C87F568E196}"/>
              </a:ext>
            </a:extLst>
          </p:cNvPr>
          <p:cNvGrpSpPr/>
          <p:nvPr/>
        </p:nvGrpSpPr>
        <p:grpSpPr>
          <a:xfrm>
            <a:off x="2994246" y="4668495"/>
            <a:ext cx="6667139" cy="1799759"/>
            <a:chOff x="2994246" y="4668495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6647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6" y="5207600"/>
              <a:ext cx="6228876" cy="11988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기계・기구설비류</a:t>
              </a:r>
              <a:r>
                <a:rPr lang="ko-KR" altLang="en-US" sz="1600" b="1" spc="-133" dirty="0">
                  <a:latin typeface="+mn-ea"/>
                </a:rPr>
                <a:t> 정비점검 등 비정형 작업 시 운전정지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 err="1">
                  <a:latin typeface="+mn-ea"/>
                </a:rPr>
                <a:t>기동장치・잠금장치</a:t>
              </a:r>
              <a:r>
                <a:rPr lang="ko-KR" altLang="en-US" sz="1600" b="1" spc="-133" dirty="0">
                  <a:latin typeface="+mn-ea"/>
                </a:rPr>
                <a:t> 설치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키 별도 보관</a:t>
              </a:r>
              <a:r>
                <a:rPr lang="en-US" altLang="ko-KR" sz="1600" b="1" spc="-133" dirty="0">
                  <a:latin typeface="+mn-ea"/>
                </a:rPr>
                <a:t>),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ko-KR" altLang="en-US" sz="1600" b="1" spc="-133" dirty="0" err="1">
                  <a:latin typeface="+mn-ea"/>
                </a:rPr>
                <a:t>점검중</a:t>
              </a:r>
              <a:r>
                <a:rPr lang="ko-KR" altLang="en-US" sz="1600" b="1" spc="-133" dirty="0">
                  <a:latin typeface="+mn-ea"/>
                </a:rPr>
                <a:t> 꼬리표 부착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표지판 설치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안전블록 및 방호장치 정상 가동 유지를 위한 관리 실시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작업상황을 고려해 방호장치 추가 설치</a:t>
              </a:r>
              <a:endParaRPr lang="en-US" altLang="ko-KR" sz="160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530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3F4F79D-FFFF-8614-2110-484554F8CD98}"/>
                </a:ext>
              </a:extLst>
            </p:cNvPr>
            <p:cNvSpPr txBox="1"/>
            <p:nvPr/>
          </p:nvSpPr>
          <p:spPr>
            <a:xfrm>
              <a:off x="3862338" y="4824943"/>
              <a:ext cx="1335516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solidFill>
                    <a:schemeClr val="bg1"/>
                  </a:solidFill>
                  <a:latin typeface="+mn-ea"/>
                </a:rPr>
                <a:t>예방 대책</a:t>
              </a:r>
              <a:endParaRPr lang="en-US" altLang="ko-KR" sz="1600" b="1" spc="-133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3BCAB59B-553C-8824-3610-15456F41BBA9}"/>
                </a:ext>
              </a:extLst>
            </p:cNvPr>
            <p:cNvGrpSpPr/>
            <p:nvPr/>
          </p:nvGrpSpPr>
          <p:grpSpPr>
            <a:xfrm>
              <a:off x="3170497" y="4668495"/>
              <a:ext cx="622300" cy="558800"/>
              <a:chOff x="3170497" y="4668495"/>
              <a:chExt cx="622300" cy="558800"/>
            </a:xfrm>
          </p:grpSpPr>
          <p:pic>
            <p:nvPicPr>
              <p:cNvPr id="79" name="그림 78">
                <a:extLst>
                  <a:ext uri="{FF2B5EF4-FFF2-40B4-BE49-F238E27FC236}">
                    <a16:creationId xmlns:a16="http://schemas.microsoft.com/office/drawing/2014/main" id="{21A9585F-33BC-1F75-6D28-34E692C03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0497" y="4668495"/>
                <a:ext cx="622300" cy="558800"/>
              </a:xfrm>
              <a:prstGeom prst="rect">
                <a:avLst/>
              </a:prstGeom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403BEA2B-8C36-5928-ACD7-71065C45D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7736" y="4734056"/>
                <a:ext cx="343494" cy="422211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F3A75D-1219-D2E6-2EEE-A28708AF33A9}"/>
              </a:ext>
            </a:extLst>
          </p:cNvPr>
          <p:cNvGrpSpPr/>
          <p:nvPr/>
        </p:nvGrpSpPr>
        <p:grpSpPr>
          <a:xfrm>
            <a:off x="2994246" y="1321580"/>
            <a:ext cx="6667139" cy="1829795"/>
            <a:chOff x="2994246" y="1321580"/>
            <a:chExt cx="6667139" cy="1829795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394C0B4-BCA7-4497-6436-B2502789022D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829795"/>
              <a:chOff x="2994246" y="1321580"/>
              <a:chExt cx="6667139" cy="1829795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765787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765787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3917" y="1947417"/>
              <a:ext cx="3890446" cy="525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 전 유압프레스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 err="1">
                  <a:latin typeface="+mn-ea"/>
                </a:rPr>
                <a:t>압입능력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en-US" altLang="ko-KR" sz="1600" b="1" spc="-133" dirty="0">
                  <a:latin typeface="+mn-ea"/>
                </a:rPr>
                <a:t>600</a:t>
              </a:r>
              <a:r>
                <a:rPr lang="ko-KR" altLang="en-US" sz="1600" b="1" spc="-133" dirty="0">
                  <a:latin typeface="+mn-ea"/>
                </a:rPr>
                <a:t>톤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점검 중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슬라이드가 하강해 금형 사이에 머리가 끼임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6CA4BB3-02C8-8247-167D-A3CBA533C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3947"/>
            <a:stretch/>
          </p:blipFill>
          <p:spPr>
            <a:xfrm>
              <a:off x="7065450" y="1484658"/>
              <a:ext cx="2444137" cy="1535067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B6D072E-4AE2-AE34-DA70-179C13713683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D25B642-552C-BA88-E5DF-6C216072C044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" name="직각 삼각형[R] 8">
              <a:extLst>
                <a:ext uri="{FF2B5EF4-FFF2-40B4-BE49-F238E27FC236}">
                  <a16:creationId xmlns:a16="http://schemas.microsoft.com/office/drawing/2014/main" id="{E16EF721-B431-7B93-B5F6-5E956AE684B2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3" name="직선 연결선[R] 12">
              <a:extLst>
                <a:ext uri="{FF2B5EF4-FFF2-40B4-BE49-F238E27FC236}">
                  <a16:creationId xmlns:a16="http://schemas.microsoft.com/office/drawing/2014/main" id="{3B9B6645-3660-68FB-E995-BEE378800EA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C196D4-3967-B55D-7566-858AC446956E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C99BBE-5093-8E8D-8779-A76C22166124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794EE6A-FD8F-8A6B-03C0-B4FB05875DDD}"/>
              </a:ext>
            </a:extLst>
          </p:cNvPr>
          <p:cNvGrpSpPr/>
          <p:nvPr/>
        </p:nvGrpSpPr>
        <p:grpSpPr>
          <a:xfrm>
            <a:off x="2994246" y="3218126"/>
            <a:ext cx="6843381" cy="1414606"/>
            <a:chOff x="2994246" y="3218126"/>
            <a:chExt cx="6843381" cy="1414606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557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263916" y="3763542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프레스 점검 중 운전정지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프레스 방호장치 미사용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284915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61205F4-C17E-8C34-55C5-0ABEC3D0098E}"/>
                </a:ext>
              </a:extLst>
            </p:cNvPr>
            <p:cNvGrpSpPr/>
            <p:nvPr/>
          </p:nvGrpSpPr>
          <p:grpSpPr>
            <a:xfrm>
              <a:off x="3170497" y="3218126"/>
              <a:ext cx="2027357" cy="546100"/>
              <a:chOff x="3170497" y="3218126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35543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19F41AFF-4BE9-B637-3E92-FA081F96B98C}"/>
                  </a:ext>
                </a:extLst>
              </p:cNvPr>
              <p:cNvGrpSpPr/>
              <p:nvPr/>
            </p:nvGrpSpPr>
            <p:grpSpPr>
              <a:xfrm>
                <a:off x="3170497" y="3218126"/>
                <a:ext cx="622300" cy="546100"/>
                <a:chOff x="3170497" y="3218126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70497" y="3218126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9139" y="3278131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F1CA89-3B55-24D7-72F6-457E52BAB35B}"/>
                </a:ext>
              </a:extLst>
            </p:cNvPr>
            <p:cNvSpPr txBox="1"/>
            <p:nvPr/>
          </p:nvSpPr>
          <p:spPr>
            <a:xfrm>
              <a:off x="3368658" y="4338497"/>
              <a:ext cx="64689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spc="-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※</a:t>
              </a:r>
              <a:r>
                <a:rPr lang="ko-KR" altLang="en-US" sz="1200" spc="-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2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광전사식양수조작식</a:t>
              </a:r>
              <a:r>
                <a:rPr lang="ko-KR" altLang="en-US" sz="1200" spc="-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 방호장치</a:t>
              </a:r>
              <a:r>
                <a:rPr lang="en-US" altLang="ko-KR" sz="1200" spc="-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,</a:t>
              </a:r>
              <a:r>
                <a:rPr lang="ko-KR" altLang="en-US" sz="1200" spc="-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 안전블록 등이 설치되어 있었으나 파손 등으로 인해 정상작동 불능</a:t>
              </a:r>
              <a:endParaRPr lang="ko-Kore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E7D4CCC1-69D9-D8F3-89AF-87CE22BD22EA}"/>
              </a:ext>
            </a:extLst>
          </p:cNvPr>
          <p:cNvGrpSpPr/>
          <p:nvPr/>
        </p:nvGrpSpPr>
        <p:grpSpPr>
          <a:xfrm>
            <a:off x="568374" y="3045384"/>
            <a:ext cx="1844750" cy="3336366"/>
            <a:chOff x="537437" y="3035419"/>
            <a:chExt cx="1844750" cy="3336366"/>
          </a:xfrm>
        </p:grpSpPr>
        <p:sp>
          <p:nvSpPr>
            <p:cNvPr id="28" name="모서리가 둥근 직사각형 27">
              <a:extLst>
                <a:ext uri="{FF2B5EF4-FFF2-40B4-BE49-F238E27FC236}">
                  <a16:creationId xmlns:a16="http://schemas.microsoft.com/office/drawing/2014/main" id="{437701A2-CB0A-35C8-0F4C-7F7063C6CFAC}"/>
                </a:ext>
              </a:extLst>
            </p:cNvPr>
            <p:cNvSpPr/>
            <p:nvPr/>
          </p:nvSpPr>
          <p:spPr>
            <a:xfrm>
              <a:off x="537437" y="3035419"/>
              <a:ext cx="1844747" cy="979932"/>
            </a:xfrm>
            <a:prstGeom prst="roundRect">
              <a:avLst>
                <a:gd name="adj" fmla="val 6090"/>
              </a:avLst>
            </a:prstGeom>
            <a:solidFill>
              <a:schemeClr val="bg1"/>
            </a:solidFill>
            <a:ln w="12700"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FCDABB02-6514-B9C5-34C3-408CBFD1D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008" y="3125341"/>
              <a:ext cx="184351" cy="1966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E73C12-CE19-FA34-2827-B666D0BB3388}"/>
                </a:ext>
              </a:extLst>
            </p:cNvPr>
            <p:cNvSpPr txBox="1"/>
            <p:nvPr/>
          </p:nvSpPr>
          <p:spPr>
            <a:xfrm>
              <a:off x="806078" y="3084298"/>
              <a:ext cx="1576109" cy="92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ko-KR" sz="1200" b="1" spc="-100" dirty="0"/>
                <a:t>*</a:t>
              </a:r>
              <a:r>
                <a:rPr lang="ko-KR" altLang="en-US" sz="1200" b="1" spc="-100" dirty="0" err="1"/>
                <a:t>광전자식</a:t>
              </a:r>
              <a:r>
                <a:rPr lang="ko-KR" altLang="en-US" sz="1200" b="1" spc="-100" dirty="0"/>
                <a:t> 방호장치</a:t>
              </a:r>
              <a:endParaRPr lang="en-US" altLang="ko-KR" sz="1200" b="1" spc="-100" dirty="0"/>
            </a:p>
            <a:p>
              <a:pPr marL="252000" indent="-180975">
                <a:lnSpc>
                  <a:spcPct val="114000"/>
                </a:lnSpc>
              </a:pPr>
              <a:r>
                <a:rPr lang="ko-KR" altLang="en-US" sz="1200" spc="-100" dirty="0"/>
                <a:t>위험구역 내 작업자</a:t>
              </a:r>
              <a:endParaRPr lang="en-US" altLang="ko-KR" sz="1200" spc="-100" dirty="0"/>
            </a:p>
            <a:p>
              <a:pPr marL="252000" indent="-180975">
                <a:lnSpc>
                  <a:spcPct val="114000"/>
                </a:lnSpc>
              </a:pPr>
              <a:r>
                <a:rPr lang="ko-KR" altLang="en-US" sz="1200" spc="-100" dirty="0"/>
                <a:t>동작 감지 시 즉시</a:t>
              </a:r>
              <a:endParaRPr lang="en-US" altLang="ko-KR" sz="1200" spc="-100" dirty="0"/>
            </a:p>
            <a:p>
              <a:pPr marL="252000" indent="-180975">
                <a:lnSpc>
                  <a:spcPct val="114000"/>
                </a:lnSpc>
              </a:pPr>
              <a:r>
                <a:rPr lang="ko-KR" altLang="en-US" sz="1200" spc="-100" dirty="0"/>
                <a:t>운전정지</a:t>
              </a:r>
              <a:endParaRPr lang="en-US" altLang="ko-KR" sz="1200" spc="-100" dirty="0"/>
            </a:p>
          </p:txBody>
        </p:sp>
        <p:sp>
          <p:nvSpPr>
            <p:cNvPr id="30" name="모서리가 둥근 직사각형 29">
              <a:extLst>
                <a:ext uri="{FF2B5EF4-FFF2-40B4-BE49-F238E27FC236}">
                  <a16:creationId xmlns:a16="http://schemas.microsoft.com/office/drawing/2014/main" id="{71751E7B-74DF-5BC0-5078-1483243246BD}"/>
                </a:ext>
              </a:extLst>
            </p:cNvPr>
            <p:cNvSpPr/>
            <p:nvPr/>
          </p:nvSpPr>
          <p:spPr>
            <a:xfrm>
              <a:off x="537437" y="4081489"/>
              <a:ext cx="1844747" cy="1206766"/>
            </a:xfrm>
            <a:prstGeom prst="roundRect">
              <a:avLst>
                <a:gd name="adj" fmla="val 6090"/>
              </a:avLst>
            </a:prstGeom>
            <a:solidFill>
              <a:schemeClr val="bg1"/>
            </a:solidFill>
            <a:ln w="12700"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6D09FE27-78CF-0720-D563-E6134D621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008" y="4171411"/>
              <a:ext cx="184351" cy="19664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18E8F6-060C-E7A9-5417-487B5BDA4E9A}"/>
                </a:ext>
              </a:extLst>
            </p:cNvPr>
            <p:cNvSpPr txBox="1"/>
            <p:nvPr/>
          </p:nvSpPr>
          <p:spPr>
            <a:xfrm>
              <a:off x="806078" y="4130368"/>
              <a:ext cx="1576109" cy="113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ko-KR" sz="1200" b="1" spc="-100" dirty="0"/>
                <a:t>*</a:t>
              </a:r>
              <a:r>
                <a:rPr lang="ko-KR" altLang="en-US" sz="1200" b="1" spc="-100" dirty="0"/>
                <a:t>양수조작식 방호장치</a:t>
              </a:r>
              <a:endParaRPr lang="en-US" altLang="ko-KR" sz="1200" b="1" spc="-100" dirty="0"/>
            </a:p>
            <a:p>
              <a:pPr marL="72000">
                <a:lnSpc>
                  <a:spcPct val="114000"/>
                </a:lnSpc>
              </a:pPr>
              <a:r>
                <a:rPr lang="ko-KR" altLang="en-US" sz="1200" spc="-100" dirty="0"/>
                <a:t>양손으로 누르고 있는</a:t>
              </a:r>
              <a:endParaRPr lang="en-US" altLang="ko-KR" sz="1200" spc="-100" dirty="0"/>
            </a:p>
            <a:p>
              <a:pPr marL="72000">
                <a:lnSpc>
                  <a:spcPct val="114000"/>
                </a:lnSpc>
              </a:pPr>
              <a:r>
                <a:rPr lang="ko-KR" altLang="en-US" sz="1200" spc="-100" dirty="0"/>
                <a:t>스위치 중 어느 한쪽 이라도 손을 떼면 즉시 운전정지</a:t>
              </a:r>
              <a:endParaRPr lang="en-US" altLang="ko-KR" sz="1200" spc="-100" dirty="0"/>
            </a:p>
          </p:txBody>
        </p:sp>
        <p:sp>
          <p:nvSpPr>
            <p:cNvPr id="37" name="모서리가 둥근 직사각형 36">
              <a:extLst>
                <a:ext uri="{FF2B5EF4-FFF2-40B4-BE49-F238E27FC236}">
                  <a16:creationId xmlns:a16="http://schemas.microsoft.com/office/drawing/2014/main" id="{54545110-55A4-B405-76C7-9F5DD43B3235}"/>
                </a:ext>
              </a:extLst>
            </p:cNvPr>
            <p:cNvSpPr/>
            <p:nvPr/>
          </p:nvSpPr>
          <p:spPr>
            <a:xfrm>
              <a:off x="537437" y="5351033"/>
              <a:ext cx="1844747" cy="1020752"/>
            </a:xfrm>
            <a:prstGeom prst="roundRect">
              <a:avLst>
                <a:gd name="adj" fmla="val 6090"/>
              </a:avLst>
            </a:prstGeom>
            <a:solidFill>
              <a:schemeClr val="bg1"/>
            </a:solidFill>
            <a:ln w="12700"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CFA9151F-8D82-3E6C-2FBA-0D58F4FB9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008" y="5440955"/>
              <a:ext cx="184351" cy="19664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F62AFF-6454-F28F-C773-D64B580AB875}"/>
                </a:ext>
              </a:extLst>
            </p:cNvPr>
            <p:cNvSpPr txBox="1"/>
            <p:nvPr/>
          </p:nvSpPr>
          <p:spPr>
            <a:xfrm>
              <a:off x="806078" y="5399912"/>
              <a:ext cx="1576109" cy="922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ko-KR" sz="1200" b="1" spc="-100" dirty="0"/>
                <a:t>*</a:t>
              </a:r>
              <a:r>
                <a:rPr lang="ko-KR" altLang="en-US" sz="1200" b="1" spc="-100" dirty="0"/>
                <a:t>안전블록</a:t>
              </a:r>
              <a:endParaRPr lang="en-US" altLang="ko-KR" sz="1200" b="1" spc="-100" dirty="0"/>
            </a:p>
            <a:p>
              <a:pPr marL="72000">
                <a:lnSpc>
                  <a:spcPct val="114000"/>
                </a:lnSpc>
              </a:pPr>
              <a:r>
                <a:rPr lang="ko-KR" altLang="en-US" sz="1200" spc="-100" dirty="0"/>
                <a:t>상하 금형 사이에</a:t>
              </a:r>
              <a:endParaRPr lang="en-US" altLang="ko-KR" sz="1200" spc="-100" dirty="0"/>
            </a:p>
            <a:p>
              <a:pPr marL="72000">
                <a:lnSpc>
                  <a:spcPct val="114000"/>
                </a:lnSpc>
              </a:pPr>
              <a:r>
                <a:rPr lang="ko-KR" altLang="en-US" sz="1200" spc="-100" dirty="0"/>
                <a:t>블록을 넣어 고정시켜</a:t>
              </a:r>
              <a:endParaRPr lang="en-US" altLang="ko-KR" sz="1200" spc="-100" dirty="0"/>
            </a:p>
            <a:p>
              <a:pPr marL="72000">
                <a:lnSpc>
                  <a:spcPct val="114000"/>
                </a:lnSpc>
              </a:pPr>
              <a:r>
                <a:rPr lang="ko-KR" altLang="en-US" sz="1200" spc="-100" dirty="0"/>
                <a:t>불시 하강 방지</a:t>
              </a:r>
              <a:endParaRPr lang="en-US" altLang="ko-KR" sz="1200" spc="-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2146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52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99DB9D82-8A37-0717-F139-6C95102AF40B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믹서기 내부 청소작업 중 회전날에 끼임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42357AD-B4F4-8A25-D412-0190F13676B3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06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39D8F37-87A3-8182-EBCC-76954BC1BE90}"/>
              </a:ext>
            </a:extLst>
          </p:cNvPr>
          <p:cNvGrpSpPr/>
          <p:nvPr/>
        </p:nvGrpSpPr>
        <p:grpSpPr>
          <a:xfrm>
            <a:off x="2994246" y="4668495"/>
            <a:ext cx="6667139" cy="1799759"/>
            <a:chOff x="2994246" y="4668495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6647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6" y="5377392"/>
              <a:ext cx="6228876" cy="894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기계・기구・설비류</a:t>
              </a:r>
              <a:r>
                <a:rPr lang="ko-KR" altLang="en-US" sz="1600" b="1" spc="-133" dirty="0">
                  <a:latin typeface="+mn-ea"/>
                </a:rPr>
                <a:t> 정비점검 등 비정형 작업 시 운전정지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 err="1">
                  <a:latin typeface="+mn-ea"/>
                </a:rPr>
                <a:t>기동장치잠금장치</a:t>
              </a:r>
              <a:r>
                <a:rPr lang="ko-KR" altLang="en-US" sz="1600" b="1" spc="-133" dirty="0">
                  <a:latin typeface="+mn-ea"/>
                </a:rPr>
                <a:t> 설치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키 별도 보관</a:t>
              </a:r>
              <a:r>
                <a:rPr lang="en-US" altLang="ko-KR" sz="1600" b="1" spc="-133" dirty="0">
                  <a:latin typeface="+mn-ea"/>
                </a:rPr>
                <a:t>),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ko-KR" altLang="en-US" sz="1600" b="1" spc="-133" dirty="0" err="1">
                  <a:latin typeface="+mn-ea"/>
                </a:rPr>
                <a:t>점검중</a:t>
              </a:r>
              <a:r>
                <a:rPr lang="ko-KR" altLang="en-US" sz="1600" b="1" spc="-133" dirty="0">
                  <a:latin typeface="+mn-ea"/>
                </a:rPr>
                <a:t> 꼬리표 부착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표지판 설치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방호장치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덮개 연동장치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정상 작동 유지 및 관리</a:t>
              </a:r>
              <a:endParaRPr lang="en-US" altLang="ko-KR" sz="160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530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3F4F79D-FFFF-8614-2110-484554F8CD98}"/>
                </a:ext>
              </a:extLst>
            </p:cNvPr>
            <p:cNvSpPr txBox="1"/>
            <p:nvPr/>
          </p:nvSpPr>
          <p:spPr>
            <a:xfrm>
              <a:off x="3862338" y="4824943"/>
              <a:ext cx="1335516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solidFill>
                    <a:schemeClr val="bg1"/>
                  </a:solidFill>
                  <a:latin typeface="+mn-ea"/>
                </a:rPr>
                <a:t>예방 대책</a:t>
              </a:r>
              <a:endParaRPr lang="en-US" altLang="ko-KR" sz="1600" b="1" spc="-133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CB4FECF0-C7FE-F4AD-536D-17585D08755D}"/>
                </a:ext>
              </a:extLst>
            </p:cNvPr>
            <p:cNvGrpSpPr/>
            <p:nvPr/>
          </p:nvGrpSpPr>
          <p:grpSpPr>
            <a:xfrm>
              <a:off x="3170497" y="4668495"/>
              <a:ext cx="622300" cy="558800"/>
              <a:chOff x="3170497" y="4668495"/>
              <a:chExt cx="622300" cy="558800"/>
            </a:xfrm>
          </p:grpSpPr>
          <p:pic>
            <p:nvPicPr>
              <p:cNvPr id="79" name="그림 78">
                <a:extLst>
                  <a:ext uri="{FF2B5EF4-FFF2-40B4-BE49-F238E27FC236}">
                    <a16:creationId xmlns:a16="http://schemas.microsoft.com/office/drawing/2014/main" id="{21A9585F-33BC-1F75-6D28-34E692C03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0497" y="4668495"/>
                <a:ext cx="622300" cy="558800"/>
              </a:xfrm>
              <a:prstGeom prst="rect">
                <a:avLst/>
              </a:prstGeom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403BEA2B-8C36-5928-ACD7-71065C45D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7736" y="4734056"/>
                <a:ext cx="343494" cy="422211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B1717EE-EC83-2F44-F7F5-53B1885CF5B9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263916" y="3758074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점검 중 운전정지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믹서기 방호장치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덮개 연동장치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-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인터록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고장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F473B4F-C429-A690-2773-B9C0B5E57BF1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890A2BDE-F51A-BAF8-F86F-43E0D4EAD412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6822796-9456-AF44-2C8E-4B82A0BB069D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391840A-DAFE-9E62-C0D5-9882D672CDF1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" name="직각 삼각형[R] 8">
              <a:extLst>
                <a:ext uri="{FF2B5EF4-FFF2-40B4-BE49-F238E27FC236}">
                  <a16:creationId xmlns:a16="http://schemas.microsoft.com/office/drawing/2014/main" id="{67625ACF-7056-F31A-5F4D-6299FB2907B3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3" name="직선 연결선[R] 12">
              <a:extLst>
                <a:ext uri="{FF2B5EF4-FFF2-40B4-BE49-F238E27FC236}">
                  <a16:creationId xmlns:a16="http://schemas.microsoft.com/office/drawing/2014/main" id="{09CAF765-D864-3353-47B8-48E4BAC49C2F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29B386-2B6E-466C-1251-E6C941397530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702B13-6D9D-1141-ED2C-CB956591807B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4175932-A075-7444-A71B-775E3BF82CE7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6EF7032-3B19-DD22-6A31-04CAC048E226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E5F86EE-538E-C577-1B97-024DE6B91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5450" y="1565899"/>
              <a:ext cx="2115546" cy="121870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3916" y="1560884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 err="1">
                  <a:latin typeface="+mn-ea"/>
                </a:rPr>
                <a:t>배합실</a:t>
              </a:r>
              <a:r>
                <a:rPr lang="ko-KR" altLang="en-US" sz="1600" b="1" spc="-133" dirty="0">
                  <a:latin typeface="+mn-ea"/>
                </a:rPr>
                <a:t> 믹서기 내부 청소 중 타 작업자가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스위치를 조작해 믹서기가 가동 되면서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회전날에 끼임</a:t>
              </a:r>
              <a:endParaRPr lang="en-US" altLang="ko-KR" sz="1600" b="1" spc="-133" dirty="0">
                <a:latin typeface="+mn-ea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6407B0A9-307C-34CE-928C-34D83BF4329A}"/>
                </a:ext>
              </a:extLst>
            </p:cNvPr>
            <p:cNvGrpSpPr/>
            <p:nvPr/>
          </p:nvGrpSpPr>
          <p:grpSpPr>
            <a:xfrm>
              <a:off x="3244285" y="2478031"/>
              <a:ext cx="3935447" cy="326092"/>
              <a:chOff x="3244285" y="2478031"/>
              <a:chExt cx="3935447" cy="326092"/>
            </a:xfrm>
          </p:grpSpPr>
          <p:sp>
            <p:nvSpPr>
              <p:cNvPr id="17" name="모서리가 둥근 직사각형 16">
                <a:extLst>
                  <a:ext uri="{FF2B5EF4-FFF2-40B4-BE49-F238E27FC236}">
                    <a16:creationId xmlns:a16="http://schemas.microsoft.com/office/drawing/2014/main" id="{3EECD4AE-8124-FFA4-F9B4-9F8060ABE8FE}"/>
                  </a:ext>
                </a:extLst>
              </p:cNvPr>
              <p:cNvSpPr/>
              <p:nvPr/>
            </p:nvSpPr>
            <p:spPr>
              <a:xfrm>
                <a:off x="3244285" y="2478031"/>
                <a:ext cx="3935447" cy="326092"/>
              </a:xfrm>
              <a:prstGeom prst="roundRect">
                <a:avLst>
                  <a:gd name="adj" fmla="val 1489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2ED7D8-AA4E-BD8B-71FD-69FD48D0A827}"/>
                  </a:ext>
                </a:extLst>
              </p:cNvPr>
              <p:cNvSpPr txBox="1"/>
              <p:nvPr/>
            </p:nvSpPr>
            <p:spPr>
              <a:xfrm>
                <a:off x="3469498" y="2517115"/>
                <a:ext cx="36899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spc="-100" dirty="0"/>
                  <a:t>*</a:t>
                </a:r>
                <a:r>
                  <a:rPr lang="ko-KR" altLang="en-US" sz="1200" b="1" spc="-100" dirty="0"/>
                  <a:t>덮개 연동장치</a:t>
                </a:r>
                <a:r>
                  <a:rPr lang="en-US" altLang="ko-KR" sz="1200" b="1" spc="-100" dirty="0"/>
                  <a:t>(</a:t>
                </a:r>
                <a:r>
                  <a:rPr lang="ko-KR" altLang="en-US" sz="1200" b="1" spc="-100" dirty="0" err="1"/>
                  <a:t>인터록</a:t>
                </a:r>
                <a:r>
                  <a:rPr lang="en-US" altLang="ko-KR" sz="1200" b="1" spc="-100" dirty="0"/>
                  <a:t>)</a:t>
                </a:r>
                <a:r>
                  <a:rPr lang="ko-KR" altLang="en-US" sz="1200" b="1" spc="-100" dirty="0"/>
                  <a:t> </a:t>
                </a:r>
                <a:r>
                  <a:rPr lang="ko-KR" altLang="en-US" sz="1200" spc="-100" dirty="0" err="1"/>
                  <a:t>ㅣ기계</a:t>
                </a:r>
                <a:r>
                  <a:rPr lang="ko-KR" altLang="en-US" sz="1200" spc="-100" dirty="0"/>
                  <a:t> 덮개 개방 시 즉시 운전정지</a:t>
                </a:r>
                <a:endParaRPr lang="en-US" altLang="ko-KR" sz="1200" spc="-100" dirty="0"/>
              </a:p>
            </p:txBody>
          </p:sp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C9127858-F9C7-E6A7-EC5D-D3B6A73B5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19427" y="2544955"/>
                <a:ext cx="194490" cy="2074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85234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748F9A1B-37BB-C619-324A-7308FAD0A42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53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D2DC4FE-0369-A027-4AE8-6335B16F4C89}"/>
              </a:ext>
            </a:extLst>
          </p:cNvPr>
          <p:cNvGrpSpPr/>
          <p:nvPr/>
        </p:nvGrpSpPr>
        <p:grpSpPr>
          <a:xfrm>
            <a:off x="383183" y="1355342"/>
            <a:ext cx="9126404" cy="5045458"/>
            <a:chOff x="383183" y="1355342"/>
            <a:chExt cx="9126404" cy="5045458"/>
          </a:xfrm>
        </p:grpSpPr>
        <p:sp>
          <p:nvSpPr>
            <p:cNvPr id="2" name="모서리가 둥근 직사각형 1">
              <a:extLst>
                <a:ext uri="{FF2B5EF4-FFF2-40B4-BE49-F238E27FC236}">
                  <a16:creationId xmlns:a16="http://schemas.microsoft.com/office/drawing/2014/main" id="{A722EF00-65D8-2F4D-D0F2-DF098DE1EB22}"/>
                </a:ext>
              </a:extLst>
            </p:cNvPr>
            <p:cNvSpPr/>
            <p:nvPr/>
          </p:nvSpPr>
          <p:spPr>
            <a:xfrm>
              <a:off x="701040" y="1355342"/>
              <a:ext cx="8808547" cy="5045458"/>
            </a:xfrm>
            <a:prstGeom prst="roundRect">
              <a:avLst>
                <a:gd name="adj" fmla="val 5339"/>
              </a:avLst>
            </a:prstGeom>
            <a:solidFill>
              <a:srgbClr val="DDF0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3C0867D-096C-D502-1E56-310208CAEA56}"/>
                </a:ext>
              </a:extLst>
            </p:cNvPr>
            <p:cNvGrpSpPr/>
            <p:nvPr/>
          </p:nvGrpSpPr>
          <p:grpSpPr>
            <a:xfrm>
              <a:off x="383183" y="1588331"/>
              <a:ext cx="8638895" cy="1881065"/>
              <a:chOff x="383183" y="1588331"/>
              <a:chExt cx="8638895" cy="1881065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1189A5CB-E50B-713E-0179-C02F1786C87F}"/>
                  </a:ext>
                </a:extLst>
              </p:cNvPr>
              <p:cNvGrpSpPr/>
              <p:nvPr/>
            </p:nvGrpSpPr>
            <p:grpSpPr>
              <a:xfrm>
                <a:off x="383183" y="1588331"/>
                <a:ext cx="5464558" cy="489402"/>
                <a:chOff x="383183" y="1588331"/>
                <a:chExt cx="5464558" cy="489402"/>
              </a:xfrm>
            </p:grpSpPr>
            <p:grpSp>
              <p:nvGrpSpPr>
                <p:cNvPr id="3" name="그룹 2">
                  <a:extLst>
                    <a:ext uri="{FF2B5EF4-FFF2-40B4-BE49-F238E27FC236}">
                      <a16:creationId xmlns:a16="http://schemas.microsoft.com/office/drawing/2014/main" id="{58383893-C5A0-F5EE-7487-9A0C3B754F52}"/>
                    </a:ext>
                  </a:extLst>
                </p:cNvPr>
                <p:cNvGrpSpPr/>
                <p:nvPr/>
              </p:nvGrpSpPr>
              <p:grpSpPr>
                <a:xfrm>
                  <a:off x="383183" y="1588331"/>
                  <a:ext cx="1782160" cy="489402"/>
                  <a:chOff x="383183" y="1588331"/>
                  <a:chExt cx="1782160" cy="489402"/>
                </a:xfrm>
              </p:grpSpPr>
              <p:pic>
                <p:nvPicPr>
                  <p:cNvPr id="21" name="그림 20">
                    <a:extLst>
                      <a:ext uri="{FF2B5EF4-FFF2-40B4-BE49-F238E27FC236}">
                        <a16:creationId xmlns:a16="http://schemas.microsoft.com/office/drawing/2014/main" id="{6B6E76AD-53F9-57C2-7DA7-020E8C4450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83183" y="1588331"/>
                    <a:ext cx="1782160" cy="489402"/>
                  </a:xfrm>
                  <a:prstGeom prst="rect">
                    <a:avLst/>
                  </a:prstGeom>
                </p:spPr>
              </p:pic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4CDA6E8-5D52-EE74-B62F-918512FC3264}"/>
                      </a:ext>
                    </a:extLst>
                  </p:cNvPr>
                  <p:cNvSpPr txBox="1"/>
                  <p:nvPr/>
                </p:nvSpPr>
                <p:spPr>
                  <a:xfrm>
                    <a:off x="1007240" y="1768416"/>
                    <a:ext cx="897063" cy="2308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latinLnBrk="0">
                      <a:lnSpc>
                        <a:spcPts val="1820"/>
                      </a:lnSpc>
                      <a:spcAft>
                        <a:spcPts val="500"/>
                      </a:spcAft>
                      <a:buClr>
                        <a:srgbClr val="33CCCC"/>
                      </a:buClr>
                    </a:pPr>
                    <a:r>
                      <a:rPr lang="ko-KR" altLang="en-US" sz="2000" b="1" spc="-133" dirty="0">
                        <a:solidFill>
                          <a:schemeClr val="bg1"/>
                        </a:solidFill>
                        <a:latin typeface="+mn-ea"/>
                      </a:rPr>
                      <a:t>안전 </a:t>
                    </a:r>
                    <a:r>
                      <a:rPr lang="en-US" altLang="ko-KR" sz="2000" b="1" spc="-133" dirty="0">
                        <a:solidFill>
                          <a:schemeClr val="bg1"/>
                        </a:solidFill>
                        <a:latin typeface="+mn-ea"/>
                      </a:rPr>
                      <a:t>TIP</a:t>
                    </a:r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EDE339B-ABB7-A182-D1BB-E0C2815BB6CE}"/>
                    </a:ext>
                  </a:extLst>
                </p:cNvPr>
                <p:cNvSpPr txBox="1"/>
                <p:nvPr/>
              </p:nvSpPr>
              <p:spPr>
                <a:xfrm>
                  <a:off x="2275841" y="1612240"/>
                  <a:ext cx="3571900" cy="4064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383558" indent="-383558">
                    <a:lnSpc>
                      <a:spcPct val="150000"/>
                    </a:lnSpc>
                  </a:pPr>
                  <a:r>
                    <a:rPr lang="ko-KR" altLang="en-US" sz="2000" b="1" spc="-133" dirty="0" err="1">
                      <a:solidFill>
                        <a:srgbClr val="08AC97"/>
                      </a:solidFill>
                      <a:latin typeface="+mj-ea"/>
                      <a:ea typeface="+mj-ea"/>
                    </a:rPr>
                    <a:t>기계・기구・설비</a:t>
                  </a:r>
                  <a:r>
                    <a:rPr lang="ko-KR" altLang="en-US" sz="2000" b="1" spc="-133" dirty="0">
                      <a:solidFill>
                        <a:srgbClr val="08AC97"/>
                      </a:solidFill>
                      <a:latin typeface="+mj-ea"/>
                      <a:ea typeface="+mj-ea"/>
                    </a:rPr>
                    <a:t> 끼임 재해 예방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78AF8A-5F71-FF6A-9C21-9D04C119E8CD}"/>
                  </a:ext>
                </a:extLst>
              </p:cNvPr>
              <p:cNvSpPr txBox="1"/>
              <p:nvPr/>
            </p:nvSpPr>
            <p:spPr>
              <a:xfrm>
                <a:off x="2333895" y="2120244"/>
                <a:ext cx="6688183" cy="13491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ct val="170000"/>
                  </a:lnSpc>
                  <a:buClr>
                    <a:srgbClr val="33CCCC"/>
                  </a:buClr>
                </a:pPr>
                <a:r>
                  <a:rPr lang="ko-KR" altLang="en-US" b="1" spc="-120" dirty="0">
                    <a:solidFill>
                      <a:srgbClr val="00AC97"/>
                    </a:solidFill>
                    <a:latin typeface="+mn-ea"/>
                  </a:rPr>
                  <a:t>・</a:t>
                </a:r>
                <a:r>
                  <a:rPr lang="ko-KR" altLang="en-US" spc="-133" dirty="0">
                    <a:latin typeface="+mn-ea"/>
                  </a:rPr>
                  <a:t>기계 운전정지</a:t>
                </a:r>
                <a:r>
                  <a:rPr lang="en-US" altLang="ko-KR" spc="-133" dirty="0">
                    <a:latin typeface="+mn-ea"/>
                  </a:rPr>
                  <a:t>(</a:t>
                </a:r>
                <a:r>
                  <a:rPr lang="ko-KR" altLang="en-US" spc="-133" dirty="0">
                    <a:latin typeface="+mn-ea"/>
                  </a:rPr>
                  <a:t>전원차단</a:t>
                </a:r>
                <a:r>
                  <a:rPr lang="en-US" altLang="ko-KR" spc="-133" dirty="0">
                    <a:latin typeface="+mn-ea"/>
                  </a:rPr>
                  <a:t>)</a:t>
                </a:r>
              </a:p>
              <a:p>
                <a:pPr latinLnBrk="0">
                  <a:lnSpc>
                    <a:spcPct val="170000"/>
                  </a:lnSpc>
                  <a:buClr>
                    <a:srgbClr val="33CCCC"/>
                  </a:buClr>
                </a:pPr>
                <a:r>
                  <a:rPr lang="ko-KR" altLang="en-US" b="1" spc="-120" dirty="0">
                    <a:solidFill>
                      <a:srgbClr val="00AC97"/>
                    </a:solidFill>
                    <a:latin typeface="+mn-ea"/>
                  </a:rPr>
                  <a:t>・</a:t>
                </a:r>
                <a:r>
                  <a:rPr lang="ko-KR" altLang="en-US" spc="-133" dirty="0">
                    <a:latin typeface="+mn-ea"/>
                  </a:rPr>
                  <a:t>기동장치 잠금장치 설치</a:t>
                </a:r>
                <a:r>
                  <a:rPr lang="en-US" altLang="ko-KR" spc="-133" dirty="0">
                    <a:latin typeface="+mn-ea"/>
                  </a:rPr>
                  <a:t>(</a:t>
                </a:r>
                <a:r>
                  <a:rPr lang="ko-KR" altLang="en-US" spc="-133" dirty="0">
                    <a:latin typeface="+mn-ea"/>
                  </a:rPr>
                  <a:t>키 별도 보관</a:t>
                </a:r>
                <a:r>
                  <a:rPr lang="en-US" altLang="ko-KR" spc="-133" dirty="0">
                    <a:latin typeface="+mn-ea"/>
                  </a:rPr>
                  <a:t>)</a:t>
                </a:r>
              </a:p>
              <a:p>
                <a:pPr>
                  <a:lnSpc>
                    <a:spcPct val="170000"/>
                  </a:lnSpc>
                  <a:buClr>
                    <a:srgbClr val="33CCCC"/>
                  </a:buClr>
                </a:pPr>
                <a:r>
                  <a:rPr lang="ko-KR" altLang="en-US" b="1" spc="-120" dirty="0">
                    <a:solidFill>
                      <a:srgbClr val="00AC97"/>
                    </a:solidFill>
                    <a:latin typeface="+mn-ea"/>
                  </a:rPr>
                  <a:t>・</a:t>
                </a:r>
                <a:r>
                  <a:rPr lang="ko-KR" altLang="en-US" spc="-133" dirty="0" err="1">
                    <a:latin typeface="+mn-ea"/>
                  </a:rPr>
                  <a:t>점검중</a:t>
                </a:r>
                <a:r>
                  <a:rPr lang="ko-KR" altLang="en-US" spc="-133" dirty="0">
                    <a:latin typeface="+mn-ea"/>
                  </a:rPr>
                  <a:t> 등 조작금지 꼬리표</a:t>
                </a:r>
                <a:r>
                  <a:rPr lang="en-US" altLang="ko-KR" spc="-133" dirty="0">
                    <a:latin typeface="+mn-ea"/>
                  </a:rPr>
                  <a:t>(</a:t>
                </a:r>
                <a:r>
                  <a:rPr lang="ko-KR" altLang="en-US" spc="-133" dirty="0">
                    <a:latin typeface="+mn-ea"/>
                  </a:rPr>
                  <a:t>표지판</a:t>
                </a:r>
                <a:r>
                  <a:rPr lang="en-US" altLang="ko-KR" spc="-133" dirty="0">
                    <a:latin typeface="+mn-ea"/>
                  </a:rPr>
                  <a:t>)</a:t>
                </a:r>
                <a:r>
                  <a:rPr lang="ko-KR" altLang="en-US" spc="-133" dirty="0">
                    <a:latin typeface="+mn-ea"/>
                  </a:rPr>
                  <a:t> 설치</a:t>
                </a:r>
                <a:endParaRPr lang="en-US" altLang="ko-KR" spc="-133" dirty="0">
                  <a:latin typeface="+mn-ea"/>
                </a:endParaRPr>
              </a:p>
            </p:txBody>
          </p:sp>
        </p:grp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EC00E7EA-07C2-0518-07EC-B5BAAD4B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3895" y="3694730"/>
              <a:ext cx="6756044" cy="233790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BC2EE59C-3984-C149-02F4-59F9C0DBDB46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D91B235-852E-7D78-95BF-4EF02DBDD947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" name="직각 삼각형[R] 8">
              <a:extLst>
                <a:ext uri="{FF2B5EF4-FFF2-40B4-BE49-F238E27FC236}">
                  <a16:creationId xmlns:a16="http://schemas.microsoft.com/office/drawing/2014/main" id="{26357079-7FD0-E6EB-E542-F160C9C58208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0" name="직선 연결선[R] 9">
              <a:extLst>
                <a:ext uri="{FF2B5EF4-FFF2-40B4-BE49-F238E27FC236}">
                  <a16:creationId xmlns:a16="http://schemas.microsoft.com/office/drawing/2014/main" id="{AAD346C4-DA4D-209E-6E20-76B752B5DAF4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ED2051-545D-4AD0-0DFE-133A236C4814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CA4511-88B9-29CD-277F-6A5531A3A770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235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54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86B40C35-9D6D-16A3-F117-A9849E205633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선반작업 중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가공품에 작업복이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latin typeface="+mn-ea"/>
                </a:rPr>
                <a:t>말림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8DCAE1D-A124-8951-782B-14B9AC3F1309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07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C8CA30D-BBE4-F272-0AAD-771E3D4C35FE}"/>
              </a:ext>
            </a:extLst>
          </p:cNvPr>
          <p:cNvGrpSpPr/>
          <p:nvPr/>
        </p:nvGrpSpPr>
        <p:grpSpPr>
          <a:xfrm>
            <a:off x="2994246" y="4670186"/>
            <a:ext cx="6667139" cy="1799759"/>
            <a:chOff x="2994246" y="4670186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8338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170498" y="5223519"/>
              <a:ext cx="6228876" cy="11988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위험부위 덮개 또는 울 등 설치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돌출회전 물체를 묻힘형으로 설치 등</a:t>
              </a:r>
              <a:endParaRPr lang="en-US" altLang="ko-KR" sz="1600" b="1" spc="-133" dirty="0">
                <a:latin typeface="+mn-ea"/>
              </a:endParaRP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방호조치 실시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작업자가 조작하기 쉬운 곳에 적절한 비상정지장치 설치</a:t>
              </a:r>
              <a:endParaRPr lang="en-US" altLang="ko-KR" sz="1600" b="1" spc="-133" dirty="0">
                <a:latin typeface="+mn-ea"/>
              </a:endParaRP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발 </a:t>
              </a:r>
              <a:r>
                <a:rPr lang="ko-KR" altLang="en-US" sz="1600" b="1" spc="-133" dirty="0" err="1">
                  <a:latin typeface="+mn-ea"/>
                </a:rPr>
                <a:t>조작식</a:t>
              </a:r>
              <a:r>
                <a:rPr lang="ko-KR" altLang="en-US" sz="1600" b="1" spc="-133" dirty="0">
                  <a:latin typeface="+mn-ea"/>
                </a:rPr>
                <a:t> 비상정지장치 등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6991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3F4F79D-FFFF-8614-2110-484554F8CD98}"/>
                </a:ext>
              </a:extLst>
            </p:cNvPr>
            <p:cNvSpPr txBox="1"/>
            <p:nvPr/>
          </p:nvSpPr>
          <p:spPr>
            <a:xfrm>
              <a:off x="3862338" y="4826634"/>
              <a:ext cx="1335516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solidFill>
                    <a:schemeClr val="bg1"/>
                  </a:solidFill>
                  <a:latin typeface="+mn-ea"/>
                </a:rPr>
                <a:t>예방 대책</a:t>
              </a:r>
              <a:endParaRPr lang="en-US" altLang="ko-KR" sz="1600" b="1" spc="-133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6ABA8CFE-F01C-CADE-35A9-645B21A11790}"/>
                </a:ext>
              </a:extLst>
            </p:cNvPr>
            <p:cNvGrpSpPr/>
            <p:nvPr/>
          </p:nvGrpSpPr>
          <p:grpSpPr>
            <a:xfrm>
              <a:off x="3170497" y="4670186"/>
              <a:ext cx="622300" cy="558800"/>
              <a:chOff x="3170497" y="4670186"/>
              <a:chExt cx="622300" cy="558800"/>
            </a:xfrm>
          </p:grpSpPr>
          <p:pic>
            <p:nvPicPr>
              <p:cNvPr id="79" name="그림 78">
                <a:extLst>
                  <a:ext uri="{FF2B5EF4-FFF2-40B4-BE49-F238E27FC236}">
                    <a16:creationId xmlns:a16="http://schemas.microsoft.com/office/drawing/2014/main" id="{21A9585F-33BC-1F75-6D28-34E692C03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0497" y="4670186"/>
                <a:ext cx="622300" cy="558800"/>
              </a:xfrm>
              <a:prstGeom prst="rect">
                <a:avLst/>
              </a:prstGeom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403BEA2B-8C36-5928-ACD7-71065C45D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7736" y="4735747"/>
                <a:ext cx="343494" cy="422211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7EF1E1F-C21E-844C-1498-54D1F14E1FB4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170497" y="3635422"/>
              <a:ext cx="6397443" cy="894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30" dirty="0">
                  <a:solidFill>
                    <a:srgbClr val="0070C0"/>
                  </a:solidFill>
                  <a:latin typeface="+mn-ea"/>
                </a:rPr>
                <a:t>기계 가동 중 말림 위험이 있는 회전 가공물에 접근</a:t>
              </a:r>
              <a:r>
                <a:rPr lang="en-US" altLang="ko-KR" sz="1600" b="1" spc="-13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30" dirty="0">
                  <a:solidFill>
                    <a:srgbClr val="0070C0"/>
                  </a:solidFill>
                  <a:latin typeface="+mn-ea"/>
                </a:rPr>
                <a:t>방호조치 </a:t>
              </a:r>
              <a:r>
                <a:rPr lang="ko-KR" altLang="en-US" sz="1600" b="1" spc="-13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r>
                <a:rPr lang="en-US" altLang="ko-KR" sz="1600" b="1" spc="-130" dirty="0">
                  <a:solidFill>
                    <a:srgbClr val="0070C0"/>
                  </a:solidFill>
                  <a:latin typeface="+mn-ea"/>
                </a:rPr>
                <a:t>)</a:t>
              </a: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30" dirty="0">
                  <a:solidFill>
                    <a:srgbClr val="0070C0"/>
                  </a:solidFill>
                  <a:latin typeface="+mn-ea"/>
                </a:rPr>
                <a:t>가공물</a:t>
              </a:r>
              <a:r>
                <a:rPr lang="en-US" altLang="ko-KR" sz="1600" b="1" spc="-13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30" dirty="0" err="1">
                  <a:solidFill>
                    <a:srgbClr val="0070C0"/>
                  </a:solidFill>
                  <a:latin typeface="+mn-ea"/>
                </a:rPr>
                <a:t>댐퍼축</a:t>
              </a:r>
              <a:r>
                <a:rPr lang="en-US" altLang="ko-KR" sz="1600" b="1" spc="-130" dirty="0">
                  <a:solidFill>
                    <a:srgbClr val="0070C0"/>
                  </a:solidFill>
                  <a:latin typeface="+mn-ea"/>
                </a:rPr>
                <a:t>)</a:t>
              </a:r>
              <a:r>
                <a:rPr lang="ko-KR" altLang="en-US" sz="1600" b="1" spc="-130" dirty="0">
                  <a:solidFill>
                    <a:srgbClr val="0070C0"/>
                  </a:solidFill>
                  <a:latin typeface="+mn-ea"/>
                </a:rPr>
                <a:t> 돌출부 방호조치 </a:t>
              </a:r>
              <a:r>
                <a:rPr lang="ko-KR" altLang="en-US" sz="1600" b="1" spc="-13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endParaRPr lang="en-US" altLang="ko-KR" sz="1600" b="1" spc="-13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30" dirty="0">
                  <a:solidFill>
                    <a:srgbClr val="0070C0"/>
                  </a:solidFill>
                  <a:latin typeface="+mn-ea"/>
                </a:rPr>
                <a:t>비상정지스위치 설치 위치 부적합</a:t>
              </a:r>
              <a:r>
                <a:rPr lang="en-US" altLang="ko-KR" sz="1600" b="1" spc="-13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30" dirty="0">
                  <a:solidFill>
                    <a:srgbClr val="0070C0"/>
                  </a:solidFill>
                  <a:latin typeface="+mn-ea"/>
                </a:rPr>
                <a:t>말림 위치에서 </a:t>
              </a:r>
              <a:r>
                <a:rPr lang="en-US" altLang="ko-KR" sz="1600" b="1" spc="-130" dirty="0">
                  <a:solidFill>
                    <a:srgbClr val="0070C0"/>
                  </a:solidFill>
                  <a:latin typeface="+mn-ea"/>
                </a:rPr>
                <a:t>1.5m</a:t>
              </a:r>
              <a:r>
                <a:rPr lang="ko-KR" altLang="en-US" sz="1600" b="1" spc="-130" dirty="0">
                  <a:solidFill>
                    <a:srgbClr val="0070C0"/>
                  </a:solidFill>
                  <a:latin typeface="+mn-ea"/>
                </a:rPr>
                <a:t> 떨어진 곳에 설치됨</a:t>
              </a:r>
              <a:r>
                <a:rPr lang="en-US" altLang="ko-KR" sz="1600" b="1" spc="-130" dirty="0">
                  <a:solidFill>
                    <a:srgbClr val="0070C0"/>
                  </a:solidFill>
                  <a:latin typeface="+mn-ea"/>
                </a:rPr>
                <a:t>)</a:t>
              </a: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B4D9C77-F103-4D8A-E353-CAA4FDD73E58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3137EF63-0695-2CF4-673C-0AD5FA7688CA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890C628-A03E-F1F0-550C-3F45B5ADFEA8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F5D6320-067F-2915-3C5D-CF6ED04FCDBE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195174" y="1727198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작업자가 범용 선반을 이용해 기계부품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가공작업 중 </a:t>
              </a:r>
              <a:r>
                <a:rPr lang="ko-KR" altLang="en-US" sz="1600" b="1" spc="-133" dirty="0" err="1">
                  <a:latin typeface="+mn-ea"/>
                </a:rPr>
                <a:t>방진구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고정식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 err="1">
                  <a:latin typeface="+mn-ea"/>
                </a:rPr>
                <a:t>를</a:t>
              </a:r>
              <a:r>
                <a:rPr lang="ko-KR" altLang="en-US" sz="1600" b="1" spc="-133" dirty="0">
                  <a:latin typeface="+mn-ea"/>
                </a:rPr>
                <a:t> 조절하다가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가공물의 돌출된 볼트에 작업복이 말림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5C4B7A1-A0C0-189F-0676-4AC5EFD1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0215" y="1490583"/>
              <a:ext cx="2349372" cy="1314444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5C689F2B-0FB6-D25A-D5B7-61E6057AF895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1C6B3C9-E092-BC1A-D597-A19AE5ACAC5C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" name="직각 삼각형[R] 5">
              <a:extLst>
                <a:ext uri="{FF2B5EF4-FFF2-40B4-BE49-F238E27FC236}">
                  <a16:creationId xmlns:a16="http://schemas.microsoft.com/office/drawing/2014/main" id="{A72B1B21-8896-FA06-B280-AFAF937EED0B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FECA0CA5-C33A-CEA1-D66D-6D8551805004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5A25C7-0302-0BBA-BEF0-096EA997FDC1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DB9836-A067-8C6B-1411-82443B3DBFF3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9857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55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3469CA15-DAEF-DF6F-4247-4DDBE5F8DE63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이물질 제거 중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롤러 사이에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latin typeface="+mn-ea"/>
                </a:rPr>
                <a:t>손 끼임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9D29081E-E458-9F0F-7553-55E2585EA3E4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08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FB5B9E3-CA6D-A8F1-7F26-67D5FDA4785B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3D727EB-15A8-744F-E529-F9AA224E10A4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58142D18-5EFF-A609-8F22-853287BF1982}"/>
                  </a:ext>
                </a:extLst>
              </p:cNvPr>
              <p:cNvGrpSpPr/>
              <p:nvPr/>
            </p:nvGrpSpPr>
            <p:grpSpPr>
              <a:xfrm>
                <a:off x="2994246" y="1321580"/>
                <a:ext cx="6667139" cy="1683591"/>
                <a:chOff x="2994246" y="1321580"/>
                <a:chExt cx="6667139" cy="1683591"/>
              </a:xfrm>
            </p:grpSpPr>
            <p:sp>
              <p:nvSpPr>
                <p:cNvPr id="35" name="모서리가 둥근 직사각형 34">
                  <a:extLst>
                    <a:ext uri="{FF2B5EF4-FFF2-40B4-BE49-F238E27FC236}">
                      <a16:creationId xmlns:a16="http://schemas.microsoft.com/office/drawing/2014/main" id="{E3C9E0B1-9D63-C119-4C49-117ABBB3B138}"/>
                    </a:ext>
                  </a:extLst>
                </p:cNvPr>
                <p:cNvSpPr/>
                <p:nvPr/>
              </p:nvSpPr>
              <p:spPr>
                <a:xfrm>
                  <a:off x="3065432" y="1385588"/>
                  <a:ext cx="6595953" cy="1619583"/>
                </a:xfrm>
                <a:prstGeom prst="roundRect">
                  <a:avLst>
                    <a:gd name="adj" fmla="val 3080"/>
                  </a:avLst>
                </a:prstGeom>
                <a:solidFill>
                  <a:schemeClr val="bg1">
                    <a:lumMod val="8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sp>
              <p:nvSpPr>
                <p:cNvPr id="36" name="모서리가 둥근 직사각형 35">
                  <a:extLst>
                    <a:ext uri="{FF2B5EF4-FFF2-40B4-BE49-F238E27FC236}">
                      <a16:creationId xmlns:a16="http://schemas.microsoft.com/office/drawing/2014/main" id="{174CC3E0-BEA1-8D1A-46D5-0B0DDF51875B}"/>
                    </a:ext>
                  </a:extLst>
                </p:cNvPr>
                <p:cNvSpPr/>
                <p:nvPr/>
              </p:nvSpPr>
              <p:spPr>
                <a:xfrm>
                  <a:off x="2994246" y="1321580"/>
                  <a:ext cx="6595953" cy="1619583"/>
                </a:xfrm>
                <a:prstGeom prst="roundRect">
                  <a:avLst>
                    <a:gd name="adj" fmla="val 3080"/>
                  </a:avLst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1D44DD3-368D-B69B-6005-46269F054A4E}"/>
                  </a:ext>
                </a:extLst>
              </p:cNvPr>
              <p:cNvSpPr txBox="1"/>
              <p:nvPr/>
            </p:nvSpPr>
            <p:spPr>
              <a:xfrm>
                <a:off x="3195174" y="1727198"/>
                <a:ext cx="4575893" cy="8207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latin typeface="+mn-ea"/>
                  </a:rPr>
                  <a:t>인쇄기 롤러 사이에서 인쇄 품질 확인 중</a:t>
                </a:r>
                <a:endParaRPr lang="en-US" altLang="ko-KR" sz="1600" b="1" spc="-133" dirty="0">
                  <a:latin typeface="+mn-ea"/>
                </a:endParaRPr>
              </a:p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latin typeface="+mn-ea"/>
                  </a:rPr>
                  <a:t>이물질을 발견해 제거하려다 손이 롤러 사이에</a:t>
                </a:r>
                <a:endParaRPr lang="en-US" altLang="ko-KR" sz="1600" b="1" spc="-133" dirty="0">
                  <a:latin typeface="+mn-ea"/>
                </a:endParaRPr>
              </a:p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latin typeface="+mn-ea"/>
                  </a:rPr>
                  <a:t>끼임</a:t>
                </a:r>
                <a:endParaRPr lang="en-US" altLang="ko-KR" sz="1600" b="1" spc="-133" dirty="0">
                  <a:latin typeface="+mn-ea"/>
                </a:endParaRPr>
              </a:p>
            </p:txBody>
          </p:sp>
        </p:grp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CD92FA7-6148-D26E-D665-2F8CC5135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7304" y="1419033"/>
              <a:ext cx="1845287" cy="1433127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A9CE739-0342-5B91-2F61-894103E49FD6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3E4FE7D8-CBBE-766C-10B8-A58C0C5B302D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15D1AE8F-E902-BE90-E8A9-A80A9F8F327D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758074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이물질 제거 등의 작업 시 기계 운전정지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방호덮개를 제거하고 이물질 제거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7070273-4D2B-BB41-2DDC-40ADFE3B6293}"/>
              </a:ext>
            </a:extLst>
          </p:cNvPr>
          <p:cNvGrpSpPr/>
          <p:nvPr/>
        </p:nvGrpSpPr>
        <p:grpSpPr>
          <a:xfrm>
            <a:off x="2994246" y="4670186"/>
            <a:ext cx="6667139" cy="1799759"/>
            <a:chOff x="2994246" y="4670186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8338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6991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E7DCFB2A-E296-76A7-043E-82F3CA2C696A}"/>
                </a:ext>
              </a:extLst>
            </p:cNvPr>
            <p:cNvGrpSpPr/>
            <p:nvPr/>
          </p:nvGrpSpPr>
          <p:grpSpPr>
            <a:xfrm>
              <a:off x="3170497" y="4670186"/>
              <a:ext cx="2027357" cy="558800"/>
              <a:chOff x="3170497" y="4670186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6634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8D648450-8B76-F791-1EF0-66696221F438}"/>
                  </a:ext>
                </a:extLst>
              </p:cNvPr>
              <p:cNvGrpSpPr/>
              <p:nvPr/>
            </p:nvGrpSpPr>
            <p:grpSpPr>
              <a:xfrm>
                <a:off x="3170497" y="4670186"/>
                <a:ext cx="622300" cy="558800"/>
                <a:chOff x="3170497" y="4670186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70497" y="4670186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87736" y="4735747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355933"/>
              <a:ext cx="6228876" cy="894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기계・기구・설비류</a:t>
              </a:r>
              <a:r>
                <a:rPr lang="ko-KR" altLang="en-US" sz="1600" b="1" spc="-133" dirty="0">
                  <a:latin typeface="+mn-ea"/>
                </a:rPr>
                <a:t> 정비점검 등 비정형 작업 시 운전정지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 err="1">
                  <a:latin typeface="+mn-ea"/>
                </a:rPr>
                <a:t>기동장치잠금장치</a:t>
              </a:r>
              <a:r>
                <a:rPr lang="ko-KR" altLang="en-US" sz="1600" b="1" spc="-133" dirty="0">
                  <a:latin typeface="+mn-ea"/>
                </a:rPr>
                <a:t> 설치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키 별도 보관</a:t>
              </a:r>
              <a:r>
                <a:rPr lang="en-US" altLang="ko-KR" sz="1600" b="1" spc="-133" dirty="0">
                  <a:latin typeface="+mn-ea"/>
                </a:rPr>
                <a:t>),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ko-KR" altLang="en-US" sz="1600" b="1" spc="-133" dirty="0" err="1">
                  <a:latin typeface="+mn-ea"/>
                </a:rPr>
                <a:t>점검중</a:t>
              </a:r>
              <a:r>
                <a:rPr lang="ko-KR" altLang="en-US" sz="1600" b="1" spc="-133" dirty="0">
                  <a:latin typeface="+mn-ea"/>
                </a:rPr>
                <a:t> 꼬리표 부착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표지판 설치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롤러와 롤러 사이 </a:t>
              </a:r>
              <a:r>
                <a:rPr lang="ko-KR" altLang="en-US" sz="1600" b="1" spc="-133" dirty="0" err="1">
                  <a:latin typeface="+mn-ea"/>
                </a:rPr>
                <a:t>끼임점에</a:t>
              </a:r>
              <a:r>
                <a:rPr lang="ko-KR" altLang="en-US" sz="1600" b="1" spc="-133" dirty="0">
                  <a:latin typeface="+mn-ea"/>
                </a:rPr>
                <a:t> 방호덮개 설치 및 임의 해체 금지</a:t>
              </a:r>
              <a:endParaRPr lang="en-US" altLang="ko-KR" sz="1600" b="1" spc="-133" dirty="0">
                <a:latin typeface="+mn-ea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7F549E4-A366-3071-4E50-2A6CCA867F60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7AD2102-757C-9E3D-2848-B9105F053034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0878BC7E-4BC9-B338-5BDD-59CA2D4DD505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C01592ED-5FB5-C255-4D24-A01762C01D5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1B9867-8916-20B9-C30F-22BEFDEED989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B0BBF3-295F-27D8-9231-69450534ABD7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247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850" dirty="0">
                <a:latin typeface="+mn-ea"/>
              </a:rPr>
              <a:t>56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A21B9E7-007F-89F8-ECF7-5F484E94284B}"/>
              </a:ext>
            </a:extLst>
          </p:cNvPr>
          <p:cNvGrpSpPr/>
          <p:nvPr/>
        </p:nvGrpSpPr>
        <p:grpSpPr>
          <a:xfrm>
            <a:off x="428600" y="1257572"/>
            <a:ext cx="2093509" cy="1711709"/>
            <a:chOff x="428600" y="1257572"/>
            <a:chExt cx="2093509" cy="17117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70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지게차가 뒤집혀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운전자 끼임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4D2B9BC-D4CC-1784-E69E-870D95E7EC3C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09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A52BD17-07F5-86AC-2F41-3071A658DA12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A3901D4-6261-52C9-CD7E-B0A86128F111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4BB878FB-A17B-71CE-837D-54725E293C15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661367"/>
              <a:ext cx="6228876" cy="8910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포크 한쪽에 마대를 걸면서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편하중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발생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사전조사 및 작업계획서 작성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지게차 넘어짐 방지 조치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무자격자 운전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안전띠 미착용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9CDAA2B4-D1E4-0016-1C8C-2D32D8DEE3A8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04D953BC-1FC6-613B-1CE4-8422F3D141CD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573526"/>
              <a:ext cx="4575893" cy="1115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왼쪽 포크에 마대</a:t>
              </a:r>
              <a:r>
                <a:rPr lang="en-US" altLang="ko-KR" sz="1600" b="1" spc="-133" dirty="0">
                  <a:latin typeface="+mn-ea"/>
                </a:rPr>
                <a:t>(1.2</a:t>
              </a:r>
              <a:r>
                <a:rPr lang="ko-KR" altLang="en-US" sz="1600" b="1" spc="-133" dirty="0">
                  <a:latin typeface="+mn-ea"/>
                </a:rPr>
                <a:t>톤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 err="1">
                  <a:latin typeface="+mn-ea"/>
                </a:rPr>
                <a:t>를</a:t>
              </a:r>
              <a:r>
                <a:rPr lang="ko-KR" altLang="en-US" sz="1600" b="1" spc="-133" dirty="0">
                  <a:latin typeface="+mn-ea"/>
                </a:rPr>
                <a:t> 걸고 이동중인 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지게차</a:t>
              </a:r>
              <a:r>
                <a:rPr lang="en-US" altLang="ko-KR" sz="1600" b="1" spc="-133" dirty="0">
                  <a:latin typeface="+mn-ea"/>
                </a:rPr>
                <a:t>(3.5</a:t>
              </a:r>
              <a:r>
                <a:rPr lang="ko-KR" altLang="en-US" sz="1600" b="1" spc="-133" dirty="0">
                  <a:latin typeface="+mn-ea"/>
                </a:rPr>
                <a:t>톤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가 바닥에 쌓인 원자재 위로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올라가다 넘어지면서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운전석에서 떨어진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운전자가 넘어지는 지게차와 바닥 사이에 머리 끼임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1462A15A-B0EF-27F0-D311-9E5D9121F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6412" y="1470908"/>
              <a:ext cx="1867677" cy="1320926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146E660-6608-4EE7-748B-C988742DD712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CD1B08D-7DFB-6B2C-AED5-F384A2E6AD3D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9" name="직각 삼각형[R] 8">
              <a:extLst>
                <a:ext uri="{FF2B5EF4-FFF2-40B4-BE49-F238E27FC236}">
                  <a16:creationId xmlns:a16="http://schemas.microsoft.com/office/drawing/2014/main" id="{01A5C572-8AEC-CCD9-138C-A5040D5D6E37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E351C970-1AED-7249-540C-F893D233C02E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51D501-27FA-9DF2-F593-35107AC3D435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E111F9-6734-7638-B333-3CCF690E2BD1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8362E409-6F16-0D59-8CDA-CE7716F5F288}"/>
              </a:ext>
            </a:extLst>
          </p:cNvPr>
          <p:cNvGrpSpPr/>
          <p:nvPr/>
        </p:nvGrpSpPr>
        <p:grpSpPr>
          <a:xfrm>
            <a:off x="2994246" y="4670186"/>
            <a:ext cx="6667139" cy="1799759"/>
            <a:chOff x="2994246" y="4670186"/>
            <a:chExt cx="6667139" cy="1799759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F5E7473C-277B-69F0-C9B6-511A103BF06D}"/>
                </a:ext>
              </a:extLst>
            </p:cNvPr>
            <p:cNvGrpSpPr/>
            <p:nvPr/>
          </p:nvGrpSpPr>
          <p:grpSpPr>
            <a:xfrm>
              <a:off x="2994246" y="5108338"/>
              <a:ext cx="6667139" cy="1361607"/>
              <a:chOff x="2994246" y="5108338"/>
              <a:chExt cx="6667139" cy="1361607"/>
            </a:xfrm>
          </p:grpSpPr>
          <p:sp>
            <p:nvSpPr>
              <p:cNvPr id="74" name="자유형 73">
                <a:extLst>
                  <a:ext uri="{FF2B5EF4-FFF2-40B4-BE49-F238E27FC236}">
                    <a16:creationId xmlns:a16="http://schemas.microsoft.com/office/drawing/2014/main" id="{F975CF06-C1DD-B832-71B2-559814685DB6}"/>
                  </a:ext>
                </a:extLst>
              </p:cNvPr>
              <p:cNvSpPr/>
              <p:nvPr/>
            </p:nvSpPr>
            <p:spPr>
              <a:xfrm>
                <a:off x="2994246" y="5108338"/>
                <a:ext cx="6667139" cy="1361607"/>
              </a:xfrm>
              <a:custGeom>
                <a:avLst/>
                <a:gdLst>
                  <a:gd name="connsiteX0" fmla="*/ 0 w 6667139"/>
                  <a:gd name="connsiteY0" fmla="*/ 0 h 1259777"/>
                  <a:gd name="connsiteX1" fmla="*/ 6667139 w 6667139"/>
                  <a:gd name="connsiteY1" fmla="*/ 0 h 1259777"/>
                  <a:gd name="connsiteX2" fmla="*/ 6667139 w 6667139"/>
                  <a:gd name="connsiteY2" fmla="*/ 398862 h 1259777"/>
                  <a:gd name="connsiteX3" fmla="*/ 6667139 w 6667139"/>
                  <a:gd name="connsiteY3" fmla="*/ 1030604 h 1259777"/>
                  <a:gd name="connsiteX4" fmla="*/ 6667139 w 6667139"/>
                  <a:gd name="connsiteY4" fmla="*/ 1090088 h 1259777"/>
                  <a:gd name="connsiteX5" fmla="*/ 6497450 w 6667139"/>
                  <a:gd name="connsiteY5" fmla="*/ 1259777 h 1259777"/>
                  <a:gd name="connsiteX6" fmla="*/ 169689 w 6667139"/>
                  <a:gd name="connsiteY6" fmla="*/ 1259777 h 1259777"/>
                  <a:gd name="connsiteX7" fmla="*/ 0 w 6667139"/>
                  <a:gd name="connsiteY7" fmla="*/ 1090088 h 1259777"/>
                  <a:gd name="connsiteX8" fmla="*/ 0 w 6667139"/>
                  <a:gd name="connsiteY8" fmla="*/ 1030604 h 1259777"/>
                  <a:gd name="connsiteX9" fmla="*/ 0 w 6667139"/>
                  <a:gd name="connsiteY9" fmla="*/ 398862 h 125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139" h="1259777">
                    <a:moveTo>
                      <a:pt x="0" y="0"/>
                    </a:moveTo>
                    <a:lnTo>
                      <a:pt x="6667139" y="0"/>
                    </a:lnTo>
                    <a:lnTo>
                      <a:pt x="6667139" y="398862"/>
                    </a:lnTo>
                    <a:lnTo>
                      <a:pt x="6667139" y="1030604"/>
                    </a:lnTo>
                    <a:lnTo>
                      <a:pt x="6667139" y="1090088"/>
                    </a:lnTo>
                    <a:cubicBezTo>
                      <a:pt x="6667139" y="1183805"/>
                      <a:pt x="6591167" y="1259777"/>
                      <a:pt x="6497450" y="1259777"/>
                    </a:cubicBezTo>
                    <a:lnTo>
                      <a:pt x="169689" y="1259777"/>
                    </a:lnTo>
                    <a:cubicBezTo>
                      <a:pt x="75972" y="1259777"/>
                      <a:pt x="0" y="1183805"/>
                      <a:pt x="0" y="1090088"/>
                    </a:cubicBezTo>
                    <a:lnTo>
                      <a:pt x="0" y="1030604"/>
                    </a:lnTo>
                    <a:lnTo>
                      <a:pt x="0" y="3988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FF2EAD-68C1-F9E5-4FD5-355C05CD8B6C}"/>
                  </a:ext>
                </a:extLst>
              </p:cNvPr>
              <p:cNvSpPr txBox="1"/>
              <p:nvPr/>
            </p:nvSpPr>
            <p:spPr>
              <a:xfrm>
                <a:off x="3263916" y="5379083"/>
                <a:ext cx="6228876" cy="8910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00AC97"/>
                    </a:solidFill>
                    <a:latin typeface="+mn-ea"/>
                  </a:rPr>
                  <a:t>・</a:t>
                </a:r>
                <a:r>
                  <a:rPr lang="ko-KR" altLang="en-US" sz="1600" b="1" spc="-133" dirty="0">
                    <a:latin typeface="+mn-ea"/>
                  </a:rPr>
                  <a:t>편하중이 발생하지 않도록 적재</a:t>
                </a:r>
                <a:endParaRPr lang="en-US" altLang="ko-KR" sz="1600" b="1" spc="-133" dirty="0">
                  <a:latin typeface="+mn-ea"/>
                </a:endParaRPr>
              </a:p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00AC97"/>
                    </a:solidFill>
                    <a:latin typeface="+mn-ea"/>
                  </a:rPr>
                  <a:t>・</a:t>
                </a:r>
                <a:r>
                  <a:rPr lang="ko-KR" altLang="en-US" sz="1600" b="1" spc="-133" dirty="0">
                    <a:latin typeface="+mn-ea"/>
                  </a:rPr>
                  <a:t>작업계획서 작성</a:t>
                </a:r>
                <a:r>
                  <a:rPr lang="en-US" altLang="ko-KR" sz="1600" b="1" spc="-133" dirty="0">
                    <a:latin typeface="+mn-ea"/>
                  </a:rPr>
                  <a:t>,</a:t>
                </a:r>
                <a:r>
                  <a:rPr lang="ko-KR" altLang="en-US" sz="1600" b="1" spc="-133" dirty="0">
                    <a:latin typeface="+mn-ea"/>
                  </a:rPr>
                  <a:t> 넘어짐 우려가 있는 장소에 유도자 배치</a:t>
                </a:r>
                <a:endParaRPr lang="en-US" altLang="ko-KR" sz="1600" b="1" spc="-133" dirty="0">
                  <a:latin typeface="+mn-ea"/>
                </a:endParaRPr>
              </a:p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00AC97"/>
                    </a:solidFill>
                    <a:latin typeface="+mn-ea"/>
                  </a:rPr>
                  <a:t>・</a:t>
                </a:r>
                <a:r>
                  <a:rPr lang="ko-KR" altLang="en-US" sz="1600" b="1" spc="-133" dirty="0">
                    <a:latin typeface="+mn-ea"/>
                  </a:rPr>
                  <a:t>유자격자 운전</a:t>
                </a:r>
                <a:r>
                  <a:rPr lang="en-US" altLang="ko-KR" sz="1600" b="1" spc="-133" dirty="0">
                    <a:latin typeface="+mn-ea"/>
                  </a:rPr>
                  <a:t>,</a:t>
                </a:r>
                <a:r>
                  <a:rPr lang="ko-KR" altLang="en-US" sz="1600" b="1" spc="-133" dirty="0">
                    <a:latin typeface="+mn-ea"/>
                  </a:rPr>
                  <a:t> 안전띠 설치 및 착용</a:t>
                </a:r>
                <a:endParaRPr lang="en-US" altLang="ko-KR" sz="1600" b="1" spc="-133" dirty="0">
                  <a:latin typeface="+mn-ea"/>
                </a:endParaRP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771F44D0-8D2C-5E2C-CBDC-218B33820D81}"/>
                </a:ext>
              </a:extLst>
            </p:cNvPr>
            <p:cNvGrpSpPr/>
            <p:nvPr/>
          </p:nvGrpSpPr>
          <p:grpSpPr>
            <a:xfrm>
              <a:off x="2994246" y="4670186"/>
              <a:ext cx="6667139" cy="558800"/>
              <a:chOff x="2994246" y="4670186"/>
              <a:chExt cx="6667139" cy="558800"/>
            </a:xfrm>
          </p:grpSpPr>
          <p:sp>
            <p:nvSpPr>
              <p:cNvPr id="64" name="모서리가 둥근 직사각형 63">
                <a:extLst>
                  <a:ext uri="{FF2B5EF4-FFF2-40B4-BE49-F238E27FC236}">
                    <a16:creationId xmlns:a16="http://schemas.microsoft.com/office/drawing/2014/main" id="{F84FBB85-395B-D2D1-4D5E-8C781DBC8876}"/>
                  </a:ext>
                </a:extLst>
              </p:cNvPr>
              <p:cNvSpPr/>
              <p:nvPr/>
            </p:nvSpPr>
            <p:spPr>
              <a:xfrm>
                <a:off x="2994246" y="4746991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00AC97"/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2DA482FA-A84D-09EC-AD63-EF54221B08E2}"/>
                  </a:ext>
                </a:extLst>
              </p:cNvPr>
              <p:cNvGrpSpPr/>
              <p:nvPr/>
            </p:nvGrpSpPr>
            <p:grpSpPr>
              <a:xfrm>
                <a:off x="3170497" y="4670186"/>
                <a:ext cx="2027357" cy="558800"/>
                <a:chOff x="3170497" y="4670186"/>
                <a:chExt cx="2027357" cy="558800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3F4F79D-FFFF-8614-2110-484554F8CD98}"/>
                    </a:ext>
                  </a:extLst>
                </p:cNvPr>
                <p:cNvSpPr txBox="1"/>
                <p:nvPr/>
              </p:nvSpPr>
              <p:spPr>
                <a:xfrm>
                  <a:off x="3862338" y="4826634"/>
                  <a:ext cx="1335516" cy="2308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ts val="1820"/>
                    </a:lnSpc>
                    <a:spcAft>
                      <a:spcPts val="500"/>
                    </a:spcAft>
                    <a:buClr>
                      <a:srgbClr val="33CCCC"/>
                    </a:buClr>
                  </a:pPr>
                  <a:r>
                    <a:rPr lang="ko-KR" altLang="en-US" sz="1600" b="1" spc="-133" dirty="0">
                      <a:solidFill>
                        <a:schemeClr val="bg1"/>
                      </a:solidFill>
                      <a:latin typeface="+mn-ea"/>
                    </a:rPr>
                    <a:t>예방 대책</a:t>
                  </a:r>
                  <a:endParaRPr lang="en-US" altLang="ko-KR" sz="1600" b="1" spc="-133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grpSp>
              <p:nvGrpSpPr>
                <p:cNvPr id="18" name="그룹 17">
                  <a:extLst>
                    <a:ext uri="{FF2B5EF4-FFF2-40B4-BE49-F238E27FC236}">
                      <a16:creationId xmlns:a16="http://schemas.microsoft.com/office/drawing/2014/main" id="{DF9FED19-5FB7-208D-505B-C69EF0137298}"/>
                    </a:ext>
                  </a:extLst>
                </p:cNvPr>
                <p:cNvGrpSpPr/>
                <p:nvPr/>
              </p:nvGrpSpPr>
              <p:grpSpPr>
                <a:xfrm>
                  <a:off x="3170497" y="4670186"/>
                  <a:ext cx="622300" cy="558800"/>
                  <a:chOff x="3170497" y="4670186"/>
                  <a:chExt cx="622300" cy="558800"/>
                </a:xfrm>
              </p:grpSpPr>
              <p:pic>
                <p:nvPicPr>
                  <p:cNvPr id="79" name="그림 78">
                    <a:extLst>
                      <a:ext uri="{FF2B5EF4-FFF2-40B4-BE49-F238E27FC236}">
                        <a16:creationId xmlns:a16="http://schemas.microsoft.com/office/drawing/2014/main" id="{21A9585F-33BC-1F75-6D28-34E692C033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170497" y="4670186"/>
                    <a:ext cx="622300" cy="5588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그림 44">
                    <a:extLst>
                      <a:ext uri="{FF2B5EF4-FFF2-40B4-BE49-F238E27FC236}">
                        <a16:creationId xmlns:a16="http://schemas.microsoft.com/office/drawing/2014/main" id="{403BEA2B-8C36-5928-ACD7-71065C45DB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287736" y="4735747"/>
                    <a:ext cx="343494" cy="422211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20428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179FF4E-1F4A-C598-38DB-049BE364B64C}"/>
              </a:ext>
            </a:extLst>
          </p:cNvPr>
          <p:cNvGrpSpPr/>
          <p:nvPr/>
        </p:nvGrpSpPr>
        <p:grpSpPr>
          <a:xfrm>
            <a:off x="941240" y="1300730"/>
            <a:ext cx="8566624" cy="5160287"/>
            <a:chOff x="941240" y="1300730"/>
            <a:chExt cx="8566624" cy="5160287"/>
          </a:xfrm>
        </p:grpSpPr>
        <p:sp>
          <p:nvSpPr>
            <p:cNvPr id="2" name="모서리가 둥근 직사각형 1">
              <a:extLst>
                <a:ext uri="{FF2B5EF4-FFF2-40B4-BE49-F238E27FC236}">
                  <a16:creationId xmlns:a16="http://schemas.microsoft.com/office/drawing/2014/main" id="{8AC6F668-3D25-14BF-2279-6EC09AC086A3}"/>
                </a:ext>
              </a:extLst>
            </p:cNvPr>
            <p:cNvSpPr/>
            <p:nvPr/>
          </p:nvSpPr>
          <p:spPr>
            <a:xfrm>
              <a:off x="946108" y="1300730"/>
              <a:ext cx="8561756" cy="3584782"/>
            </a:xfrm>
            <a:prstGeom prst="roundRect">
              <a:avLst>
                <a:gd name="adj" fmla="val 0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13" name="모서리가 둥근 직사각형 12">
              <a:extLst>
                <a:ext uri="{FF2B5EF4-FFF2-40B4-BE49-F238E27FC236}">
                  <a16:creationId xmlns:a16="http://schemas.microsoft.com/office/drawing/2014/main" id="{A4849227-03EE-229D-8565-65232F11743F}"/>
                </a:ext>
              </a:extLst>
            </p:cNvPr>
            <p:cNvSpPr/>
            <p:nvPr/>
          </p:nvSpPr>
          <p:spPr>
            <a:xfrm>
              <a:off x="941240" y="3582498"/>
              <a:ext cx="6240107" cy="2878519"/>
            </a:xfrm>
            <a:prstGeom prst="roundRect">
              <a:avLst>
                <a:gd name="adj" fmla="val 0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14" name="모서리가 둥근 직사각형 13">
              <a:extLst>
                <a:ext uri="{FF2B5EF4-FFF2-40B4-BE49-F238E27FC236}">
                  <a16:creationId xmlns:a16="http://schemas.microsoft.com/office/drawing/2014/main" id="{09BC69E9-E5CE-C955-65E7-C4ED07F4A10B}"/>
                </a:ext>
              </a:extLst>
            </p:cNvPr>
            <p:cNvSpPr/>
            <p:nvPr/>
          </p:nvSpPr>
          <p:spPr>
            <a:xfrm>
              <a:off x="3267757" y="3582498"/>
              <a:ext cx="6240107" cy="2878519"/>
            </a:xfrm>
            <a:prstGeom prst="roundRect">
              <a:avLst>
                <a:gd name="adj" fmla="val 31334"/>
              </a:avLst>
            </a:prstGeom>
            <a:solidFill>
              <a:srgbClr val="F1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06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8C0728B4-0782-5ADA-D3E5-B7E082AC601B}"/>
              </a:ext>
            </a:extLst>
          </p:cNvPr>
          <p:cNvGrpSpPr/>
          <p:nvPr/>
        </p:nvGrpSpPr>
        <p:grpSpPr>
          <a:xfrm>
            <a:off x="1399199" y="2031776"/>
            <a:ext cx="7869076" cy="4260985"/>
            <a:chOff x="1399199" y="2031776"/>
            <a:chExt cx="7869076" cy="4260985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B0AD5B9-B515-2167-55B7-EE5549D186F2}"/>
                </a:ext>
              </a:extLst>
            </p:cNvPr>
            <p:cNvGrpSpPr/>
            <p:nvPr/>
          </p:nvGrpSpPr>
          <p:grpSpPr>
            <a:xfrm>
              <a:off x="5583163" y="2031776"/>
              <a:ext cx="3685112" cy="3738615"/>
              <a:chOff x="5583163" y="2031776"/>
              <a:chExt cx="3685112" cy="3738615"/>
            </a:xfrm>
          </p:grpSpPr>
          <p:pic>
            <p:nvPicPr>
              <p:cNvPr id="90" name="그림 89">
                <a:extLst>
                  <a:ext uri="{FF2B5EF4-FFF2-40B4-BE49-F238E27FC236}">
                    <a16:creationId xmlns:a16="http://schemas.microsoft.com/office/drawing/2014/main" id="{33B0EAC6-1174-1878-9E56-F970DF8BB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5656256" y="2594722"/>
                <a:ext cx="3612019" cy="3175669"/>
              </a:xfrm>
              <a:prstGeom prst="rect">
                <a:avLst/>
              </a:prstGeom>
            </p:spPr>
          </p:pic>
          <p:grpSp>
            <p:nvGrpSpPr>
              <p:cNvPr id="93" name="그룹 92">
                <a:extLst>
                  <a:ext uri="{FF2B5EF4-FFF2-40B4-BE49-F238E27FC236}">
                    <a16:creationId xmlns:a16="http://schemas.microsoft.com/office/drawing/2014/main" id="{6BB5FCD6-F30E-0B35-85A9-291FFAD4A0AF}"/>
                  </a:ext>
                </a:extLst>
              </p:cNvPr>
              <p:cNvGrpSpPr/>
              <p:nvPr/>
            </p:nvGrpSpPr>
            <p:grpSpPr>
              <a:xfrm>
                <a:off x="5583163" y="2031776"/>
                <a:ext cx="3459401" cy="475953"/>
                <a:chOff x="4754881" y="2247093"/>
                <a:chExt cx="3459401" cy="475953"/>
              </a:xfrm>
            </p:grpSpPr>
            <p:sp>
              <p:nvSpPr>
                <p:cNvPr id="49" name="직사각형 48">
                  <a:extLst>
                    <a:ext uri="{FF2B5EF4-FFF2-40B4-BE49-F238E27FC236}">
                      <a16:creationId xmlns:a16="http://schemas.microsoft.com/office/drawing/2014/main" id="{AA40A84E-08C2-ECA2-0ED0-FC4FF7D3B274}"/>
                    </a:ext>
                  </a:extLst>
                </p:cNvPr>
                <p:cNvSpPr/>
                <p:nvPr/>
              </p:nvSpPr>
              <p:spPr>
                <a:xfrm>
                  <a:off x="5127731" y="2247093"/>
                  <a:ext cx="3086551" cy="4712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3300"/>
                    </a:lnSpc>
                    <a:buClr>
                      <a:srgbClr val="33CCCC"/>
                    </a:buClr>
                  </a:pPr>
                  <a:r>
                    <a:rPr lang="ko-KR" altLang="en-US" sz="2000" b="1" spc="-133" dirty="0">
                      <a:solidFill>
                        <a:srgbClr val="37B940"/>
                      </a:solidFill>
                      <a:latin typeface="NanumGothic" panose="020D0604000000000000" pitchFamily="34" charset="-127"/>
                      <a:ea typeface="NanumGothic" panose="020D0604000000000000" pitchFamily="34" charset="-127"/>
                    </a:rPr>
                    <a:t>산업재해현황을 살펴보려면</a:t>
                  </a:r>
                  <a:endParaRPr lang="en-US" altLang="ko-KR" sz="2000" b="1" spc="-133" dirty="0">
                    <a:solidFill>
                      <a:srgbClr val="37B940"/>
                    </a:solidFill>
                    <a:latin typeface="NanumGothic" panose="020D0604000000000000" pitchFamily="34" charset="-127"/>
                    <a:ea typeface="NanumGothic" panose="020D0604000000000000" pitchFamily="34" charset="-127"/>
                  </a:endParaRPr>
                </a:p>
              </p:txBody>
            </p:sp>
            <p:pic>
              <p:nvPicPr>
                <p:cNvPr id="92" name="그림 91">
                  <a:extLst>
                    <a:ext uri="{FF2B5EF4-FFF2-40B4-BE49-F238E27FC236}">
                      <a16:creationId xmlns:a16="http://schemas.microsoft.com/office/drawing/2014/main" id="{11B78A4C-E81D-5332-3CB9-B5B64D24F0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/>
              </p:blipFill>
              <p:spPr>
                <a:xfrm>
                  <a:off x="4754881" y="2344175"/>
                  <a:ext cx="378871" cy="378871"/>
                </a:xfrm>
                <a:prstGeom prst="rect">
                  <a:avLst/>
                </a:prstGeom>
              </p:spPr>
            </p:pic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5DA789-B678-776D-DA5F-1B2D00B22EAD}"/>
                </a:ext>
              </a:extLst>
            </p:cNvPr>
            <p:cNvSpPr txBox="1"/>
            <p:nvPr/>
          </p:nvSpPr>
          <p:spPr>
            <a:xfrm>
              <a:off x="1399199" y="5673745"/>
              <a:ext cx="4642251" cy="619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500" b="1" spc="-110" dirty="0">
                  <a:effectLst/>
                  <a:latin typeface="+mn-ea"/>
                </a:rPr>
                <a:t>*</a:t>
              </a:r>
              <a:r>
                <a:rPr lang="en-US" altLang="ko-KR" sz="1500" b="1" spc="-110" dirty="0">
                  <a:effectLst/>
                  <a:latin typeface="+mn-ea"/>
                </a:rPr>
                <a:t> 330</a:t>
              </a:r>
              <a:r>
                <a:rPr lang="ko-KR" altLang="en-US" sz="1500" b="1" spc="-110" dirty="0">
                  <a:effectLst/>
                  <a:latin typeface="+mn-ea"/>
                </a:rPr>
                <a:t>회의 사고 가운데 중상 또는 사망</a:t>
              </a:r>
              <a:r>
                <a:rPr lang="en-US" altLang="ko-KR" sz="1500" b="1" spc="-110" dirty="0">
                  <a:effectLst/>
                  <a:latin typeface="+mn-ea"/>
                </a:rPr>
                <a:t>1</a:t>
              </a:r>
              <a:r>
                <a:rPr lang="ko-KR" altLang="en-US" sz="1500" b="1" spc="-110" dirty="0">
                  <a:effectLst/>
                  <a:latin typeface="+mn-ea"/>
                </a:rPr>
                <a:t>회</a:t>
              </a:r>
              <a:r>
                <a:rPr lang="en-US" altLang="ko-KR" sz="1500" b="1" spc="-110" dirty="0">
                  <a:effectLst/>
                  <a:latin typeface="+mn-ea"/>
                </a:rPr>
                <a:t>,</a:t>
              </a:r>
            </a:p>
            <a:p>
              <a:pPr marL="108000">
                <a:lnSpc>
                  <a:spcPct val="120000"/>
                </a:lnSpc>
              </a:pPr>
              <a:r>
                <a:rPr lang="ko-KR" altLang="en-US" sz="1500" b="1" spc="-110" dirty="0">
                  <a:effectLst/>
                  <a:latin typeface="+mn-ea"/>
                </a:rPr>
                <a:t>경상 </a:t>
              </a:r>
              <a:r>
                <a:rPr lang="en-US" altLang="ko-KR" sz="1500" b="1" spc="-110" dirty="0">
                  <a:effectLst/>
                  <a:latin typeface="+mn-ea"/>
                </a:rPr>
                <a:t>29</a:t>
              </a:r>
              <a:r>
                <a:rPr lang="ko-KR" altLang="en-US" sz="1500" b="1" spc="-110" dirty="0">
                  <a:effectLst/>
                  <a:latin typeface="+mn-ea"/>
                </a:rPr>
                <a:t>회</a:t>
              </a:r>
              <a:r>
                <a:rPr lang="en-US" altLang="ko-KR" sz="1500" b="1" spc="-110" dirty="0">
                  <a:effectLst/>
                  <a:latin typeface="+mn-ea"/>
                </a:rPr>
                <a:t>,</a:t>
              </a:r>
              <a:r>
                <a:rPr lang="ko-KR" altLang="en-US" sz="1500" b="1" spc="-110" dirty="0">
                  <a:effectLst/>
                  <a:latin typeface="+mn-ea"/>
                </a:rPr>
                <a:t> 무상해사고 </a:t>
              </a:r>
              <a:r>
                <a:rPr lang="en-US" altLang="ko-KR" sz="1500" b="1" spc="-110" dirty="0">
                  <a:effectLst/>
                  <a:latin typeface="+mn-ea"/>
                </a:rPr>
                <a:t>300</a:t>
              </a:r>
              <a:r>
                <a:rPr lang="ko-KR" altLang="en-US" sz="1500" b="1" spc="-110" dirty="0">
                  <a:effectLst/>
                  <a:latin typeface="+mn-ea"/>
                </a:rPr>
                <a:t>회의 비율로 사고 발생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FC1A503-8E04-5EAA-10A2-906CF2A19DFE}"/>
                </a:ext>
              </a:extLst>
            </p:cNvPr>
            <p:cNvGrpSpPr/>
            <p:nvPr/>
          </p:nvGrpSpPr>
          <p:grpSpPr>
            <a:xfrm>
              <a:off x="1456389" y="2108513"/>
              <a:ext cx="3832048" cy="3427280"/>
              <a:chOff x="1456389" y="2108513"/>
              <a:chExt cx="3832048" cy="3427280"/>
            </a:xfrm>
          </p:grpSpPr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B909D9D6-ED22-AE80-8E79-90E7F4FB58C9}"/>
                  </a:ext>
                </a:extLst>
              </p:cNvPr>
              <p:cNvGrpSpPr/>
              <p:nvPr/>
            </p:nvGrpSpPr>
            <p:grpSpPr>
              <a:xfrm>
                <a:off x="1714941" y="2313977"/>
                <a:ext cx="3314943" cy="2976431"/>
                <a:chOff x="907307" y="2308821"/>
                <a:chExt cx="3404254" cy="3056622"/>
              </a:xfrm>
            </p:grpSpPr>
            <p:grpSp>
              <p:nvGrpSpPr>
                <p:cNvPr id="78" name="그룹 77">
                  <a:extLst>
                    <a:ext uri="{FF2B5EF4-FFF2-40B4-BE49-F238E27FC236}">
                      <a16:creationId xmlns:a16="http://schemas.microsoft.com/office/drawing/2014/main" id="{8DECC99F-7BA3-73CA-4B1A-443FCCBE281A}"/>
                    </a:ext>
                  </a:extLst>
                </p:cNvPr>
                <p:cNvGrpSpPr/>
                <p:nvPr/>
              </p:nvGrpSpPr>
              <p:grpSpPr>
                <a:xfrm>
                  <a:off x="907307" y="2308821"/>
                  <a:ext cx="3404254" cy="3056622"/>
                  <a:chOff x="1061395" y="2232455"/>
                  <a:chExt cx="3404254" cy="3056622"/>
                </a:xfrm>
              </p:grpSpPr>
              <p:sp>
                <p:nvSpPr>
                  <p:cNvPr id="77" name="자유형 76">
                    <a:extLst>
                      <a:ext uri="{FF2B5EF4-FFF2-40B4-BE49-F238E27FC236}">
                        <a16:creationId xmlns:a16="http://schemas.microsoft.com/office/drawing/2014/main" id="{486556F6-817B-3900-0410-70BD056B1F05}"/>
                      </a:ext>
                    </a:extLst>
                  </p:cNvPr>
                  <p:cNvSpPr/>
                  <p:nvPr/>
                </p:nvSpPr>
                <p:spPr>
                  <a:xfrm>
                    <a:off x="2109980" y="2232455"/>
                    <a:ext cx="1307084" cy="1126797"/>
                  </a:xfrm>
                  <a:custGeom>
                    <a:avLst/>
                    <a:gdLst>
                      <a:gd name="connsiteX0" fmla="*/ 653542 w 1307084"/>
                      <a:gd name="connsiteY0" fmla="*/ 0 h 1126797"/>
                      <a:gd name="connsiteX1" fmla="*/ 1307084 w 1307084"/>
                      <a:gd name="connsiteY1" fmla="*/ 1126797 h 1126797"/>
                      <a:gd name="connsiteX2" fmla="*/ 0 w 1307084"/>
                      <a:gd name="connsiteY2" fmla="*/ 1126797 h 1126797"/>
                      <a:gd name="connsiteX3" fmla="*/ 653542 w 1307084"/>
                      <a:gd name="connsiteY3" fmla="*/ 0 h 1126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7084" h="1126797">
                        <a:moveTo>
                          <a:pt x="653542" y="0"/>
                        </a:moveTo>
                        <a:lnTo>
                          <a:pt x="1307084" y="1126797"/>
                        </a:lnTo>
                        <a:lnTo>
                          <a:pt x="0" y="1126797"/>
                        </a:lnTo>
                        <a:lnTo>
                          <a:pt x="653542" y="0"/>
                        </a:lnTo>
                        <a:close/>
                      </a:path>
                    </a:pathLst>
                  </a:custGeom>
                  <a:solidFill>
                    <a:srgbClr val="E51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ko-Kore-KR" altLang="en-US" dirty="0"/>
                  </a:p>
                </p:txBody>
              </p:sp>
              <p:sp>
                <p:nvSpPr>
                  <p:cNvPr id="74" name="자유형 73">
                    <a:extLst>
                      <a:ext uri="{FF2B5EF4-FFF2-40B4-BE49-F238E27FC236}">
                        <a16:creationId xmlns:a16="http://schemas.microsoft.com/office/drawing/2014/main" id="{C9706515-660E-E1BD-F017-9501B97E916F}"/>
                      </a:ext>
                    </a:extLst>
                  </p:cNvPr>
                  <p:cNvSpPr/>
                  <p:nvPr/>
                </p:nvSpPr>
                <p:spPr>
                  <a:xfrm>
                    <a:off x="1061395" y="4432076"/>
                    <a:ext cx="3404254" cy="857001"/>
                  </a:xfrm>
                  <a:custGeom>
                    <a:avLst/>
                    <a:gdLst>
                      <a:gd name="connsiteX0" fmla="*/ 497061 w 3404254"/>
                      <a:gd name="connsiteY0" fmla="*/ 0 h 857001"/>
                      <a:gd name="connsiteX1" fmla="*/ 2907194 w 3404254"/>
                      <a:gd name="connsiteY1" fmla="*/ 0 h 857001"/>
                      <a:gd name="connsiteX2" fmla="*/ 3404254 w 3404254"/>
                      <a:gd name="connsiteY2" fmla="*/ 857001 h 857001"/>
                      <a:gd name="connsiteX3" fmla="*/ 0 w 3404254"/>
                      <a:gd name="connsiteY3" fmla="*/ 857001 h 857001"/>
                      <a:gd name="connsiteX4" fmla="*/ 497061 w 3404254"/>
                      <a:gd name="connsiteY4" fmla="*/ 0 h 857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04254" h="857001">
                        <a:moveTo>
                          <a:pt x="497061" y="0"/>
                        </a:moveTo>
                        <a:lnTo>
                          <a:pt x="2907194" y="0"/>
                        </a:lnTo>
                        <a:lnTo>
                          <a:pt x="3404254" y="857001"/>
                        </a:lnTo>
                        <a:lnTo>
                          <a:pt x="0" y="857001"/>
                        </a:lnTo>
                        <a:lnTo>
                          <a:pt x="497061" y="0"/>
                        </a:lnTo>
                        <a:close/>
                      </a:path>
                    </a:pathLst>
                  </a:custGeom>
                  <a:solidFill>
                    <a:srgbClr val="FFA3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ko-Kore-KR" altLang="en-US" dirty="0"/>
                  </a:p>
                </p:txBody>
              </p:sp>
              <p:sp>
                <p:nvSpPr>
                  <p:cNvPr id="71" name="자유형 70">
                    <a:extLst>
                      <a:ext uri="{FF2B5EF4-FFF2-40B4-BE49-F238E27FC236}">
                        <a16:creationId xmlns:a16="http://schemas.microsoft.com/office/drawing/2014/main" id="{32B7E83A-0793-CF17-AED7-34783C6A984F}"/>
                      </a:ext>
                    </a:extLst>
                  </p:cNvPr>
                  <p:cNvSpPr/>
                  <p:nvPr/>
                </p:nvSpPr>
                <p:spPr>
                  <a:xfrm>
                    <a:off x="1558456" y="3420212"/>
                    <a:ext cx="2410133" cy="950904"/>
                  </a:xfrm>
                  <a:custGeom>
                    <a:avLst/>
                    <a:gdLst>
                      <a:gd name="connsiteX0" fmla="*/ 551524 w 2410133"/>
                      <a:gd name="connsiteY0" fmla="*/ 0 h 950904"/>
                      <a:gd name="connsiteX1" fmla="*/ 1858608 w 2410133"/>
                      <a:gd name="connsiteY1" fmla="*/ 0 h 950904"/>
                      <a:gd name="connsiteX2" fmla="*/ 2410133 w 2410133"/>
                      <a:gd name="connsiteY2" fmla="*/ 950904 h 950904"/>
                      <a:gd name="connsiteX3" fmla="*/ 0 w 2410133"/>
                      <a:gd name="connsiteY3" fmla="*/ 950904 h 950904"/>
                      <a:gd name="connsiteX4" fmla="*/ 551524 w 2410133"/>
                      <a:gd name="connsiteY4" fmla="*/ 0 h 950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10133" h="950904">
                        <a:moveTo>
                          <a:pt x="551524" y="0"/>
                        </a:moveTo>
                        <a:lnTo>
                          <a:pt x="1858608" y="0"/>
                        </a:lnTo>
                        <a:lnTo>
                          <a:pt x="2410133" y="950904"/>
                        </a:lnTo>
                        <a:lnTo>
                          <a:pt x="0" y="950904"/>
                        </a:lnTo>
                        <a:lnTo>
                          <a:pt x="551524" y="0"/>
                        </a:lnTo>
                        <a:close/>
                      </a:path>
                    </a:pathLst>
                  </a:custGeom>
                  <a:solidFill>
                    <a:srgbClr val="FB66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kumimoji="1" lang="ko-Kore-KR" altLang="en-US" dirty="0"/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69640FCF-4B64-71A9-AEF9-D1959B376E2C}"/>
                    </a:ext>
                  </a:extLst>
                </p:cNvPr>
                <p:cNvSpPr txBox="1"/>
                <p:nvPr/>
              </p:nvSpPr>
              <p:spPr>
                <a:xfrm>
                  <a:off x="2264091" y="4555973"/>
                  <a:ext cx="998883" cy="4949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kumimoji="1" lang="en-US" altLang="ko-KR" sz="2400" b="1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300</a:t>
                  </a:r>
                  <a:endParaRPr kumimoji="1" lang="ko-Kore-KR" altLang="en-US" sz="24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E0182C7C-B42D-4A3E-C092-C9BCD83F1210}"/>
                    </a:ext>
                  </a:extLst>
                </p:cNvPr>
                <p:cNvSpPr txBox="1"/>
                <p:nvPr/>
              </p:nvSpPr>
              <p:spPr>
                <a:xfrm>
                  <a:off x="2036300" y="4949638"/>
                  <a:ext cx="1465927" cy="362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kumimoji="1" lang="ko-KR" altLang="en-US" sz="1600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무상해 사고</a:t>
                  </a:r>
                  <a:endParaRPr kumimoji="1" lang="ko-Kore-KR" altLang="en-US" sz="1600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31EC965-628D-9060-7150-C2B8ABA0ADDD}"/>
                    </a:ext>
                  </a:extLst>
                </p:cNvPr>
                <p:cNvSpPr txBox="1"/>
                <p:nvPr/>
              </p:nvSpPr>
              <p:spPr>
                <a:xfrm>
                  <a:off x="2353396" y="3600933"/>
                  <a:ext cx="685170" cy="4949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kumimoji="1" lang="en-US" altLang="ko-KR" sz="2400" b="1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29</a:t>
                  </a:r>
                  <a:endParaRPr kumimoji="1" lang="ko-Kore-KR" altLang="en-US" sz="24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9451B66E-5906-1B07-A6E6-8B4828B2FCD0}"/>
                    </a:ext>
                  </a:extLst>
                </p:cNvPr>
                <p:cNvSpPr txBox="1"/>
                <p:nvPr/>
              </p:nvSpPr>
              <p:spPr>
                <a:xfrm>
                  <a:off x="2310620" y="3994598"/>
                  <a:ext cx="656100" cy="3417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kumimoji="1" lang="ko-KR" altLang="en-US" sz="1600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경상</a:t>
                  </a:r>
                  <a:endParaRPr kumimoji="1" lang="ko-Kore-KR" altLang="en-US" sz="1600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10A31093-4882-D3F0-91E3-A1DC27FA4651}"/>
                    </a:ext>
                  </a:extLst>
                </p:cNvPr>
                <p:cNvSpPr txBox="1"/>
                <p:nvPr/>
              </p:nvSpPr>
              <p:spPr>
                <a:xfrm>
                  <a:off x="2424692" y="2484446"/>
                  <a:ext cx="369484" cy="4665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kumimoji="1" lang="en-US" altLang="ko-KR" sz="2400" b="1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1</a:t>
                  </a:r>
                  <a:endParaRPr kumimoji="1" lang="ko-Kore-KR" altLang="en-US" sz="2400" b="1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64382AF5-88CD-7243-BB31-15AE48B263BD}"/>
                    </a:ext>
                  </a:extLst>
                </p:cNvPr>
                <p:cNvSpPr txBox="1"/>
                <p:nvPr/>
              </p:nvSpPr>
              <p:spPr>
                <a:xfrm>
                  <a:off x="2005544" y="2877205"/>
                  <a:ext cx="1207779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1820"/>
                    </a:lnSpc>
                  </a:pPr>
                  <a:r>
                    <a:rPr kumimoji="1" lang="ko-KR" altLang="en-US" sz="1600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중상</a:t>
                  </a:r>
                  <a:endParaRPr kumimoji="1" lang="en-US" altLang="ko-KR" sz="1600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  <a:p>
                  <a:pPr algn="ctr">
                    <a:lnSpc>
                      <a:spcPts val="1820"/>
                    </a:lnSpc>
                  </a:pPr>
                  <a:r>
                    <a:rPr kumimoji="1" lang="ko-KR" altLang="en-US" sz="1600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또는 사망</a:t>
                  </a:r>
                  <a:endParaRPr kumimoji="1" lang="ko-Kore-KR" altLang="en-US" sz="1600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" name="모서리가 둥근 직사각형 3">
                <a:extLst>
                  <a:ext uri="{FF2B5EF4-FFF2-40B4-BE49-F238E27FC236}">
                    <a16:creationId xmlns:a16="http://schemas.microsoft.com/office/drawing/2014/main" id="{9477FF8B-1B34-CE7A-BD16-2E74083E407A}"/>
                  </a:ext>
                </a:extLst>
              </p:cNvPr>
              <p:cNvSpPr/>
              <p:nvPr/>
            </p:nvSpPr>
            <p:spPr>
              <a:xfrm>
                <a:off x="1456389" y="2108513"/>
                <a:ext cx="3832048" cy="3427280"/>
              </a:xfrm>
              <a:prstGeom prst="roundRect">
                <a:avLst>
                  <a:gd name="adj" fmla="val 5128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8AB5ED2-1785-A9B8-A0CF-AEF9F123A726}"/>
              </a:ext>
            </a:extLst>
          </p:cNvPr>
          <p:cNvGrpSpPr/>
          <p:nvPr/>
        </p:nvGrpSpPr>
        <p:grpSpPr>
          <a:xfrm>
            <a:off x="1244062" y="1520457"/>
            <a:ext cx="6414389" cy="365293"/>
            <a:chOff x="956308" y="2586636"/>
            <a:chExt cx="6414389" cy="3652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C764EC-E7E2-193C-8C9F-A815AB50BD11}"/>
                </a:ext>
              </a:extLst>
            </p:cNvPr>
            <p:cNvSpPr txBox="1"/>
            <p:nvPr/>
          </p:nvSpPr>
          <p:spPr>
            <a:xfrm>
              <a:off x="1130590" y="2586636"/>
              <a:ext cx="6240107" cy="365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>
                <a:lnSpc>
                  <a:spcPct val="130000"/>
                </a:lnSpc>
              </a:pPr>
              <a:r>
                <a:rPr lang="ko-KR" altLang="en-US" sz="2000" b="1" spc="-133" dirty="0">
                  <a:solidFill>
                    <a:srgbClr val="5276B1"/>
                  </a:solidFill>
                </a:rPr>
                <a:t>하인리히의 법칙</a:t>
              </a:r>
              <a:r>
                <a:rPr lang="en-US" altLang="ko-KR" sz="2000" b="1" spc="-133" dirty="0">
                  <a:solidFill>
                    <a:srgbClr val="5276B1"/>
                  </a:solidFill>
                  <a:latin typeface="+mn-ea"/>
                </a:rPr>
                <a:t>(1:29:300)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ED6B041-A1D6-96E9-DCC4-C9C5BA4C1677}"/>
                </a:ext>
              </a:extLst>
            </p:cNvPr>
            <p:cNvSpPr/>
            <p:nvPr/>
          </p:nvSpPr>
          <p:spPr>
            <a:xfrm>
              <a:off x="956308" y="2622550"/>
              <a:ext cx="55675" cy="292194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96CF69-05D2-D64F-3610-8DB8F71A7C4C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14BED9B0-4D2F-EB69-0158-12A95723FEF8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1" name="직각 삼각형[R] 20">
              <a:extLst>
                <a:ext uri="{FF2B5EF4-FFF2-40B4-BE49-F238E27FC236}">
                  <a16:creationId xmlns:a16="http://schemas.microsoft.com/office/drawing/2014/main" id="{88F99FE1-9381-E59C-D838-86A44F834824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22" name="직선 연결선[R] 21">
              <a:extLst>
                <a:ext uri="{FF2B5EF4-FFF2-40B4-BE49-F238E27FC236}">
                  <a16:creationId xmlns:a16="http://schemas.microsoft.com/office/drawing/2014/main" id="{1E552783-BDC4-DEC2-25F0-EBF5B7803014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39356C-FA1E-46DC-223A-0A487FFFF1F5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F086673-80BB-4E7B-B217-64EA8FEB86B2}"/>
              </a:ext>
            </a:extLst>
          </p:cNvPr>
          <p:cNvSpPr txBox="1"/>
          <p:nvPr/>
        </p:nvSpPr>
        <p:spPr>
          <a:xfrm>
            <a:off x="1418202" y="225500"/>
            <a:ext cx="56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5276B1"/>
                </a:solidFill>
                <a:latin typeface="Helvetica" pitchFamily="2" charset="0"/>
              </a:rPr>
              <a:t>예비산업인력</a:t>
            </a:r>
            <a:r>
              <a:rPr lang="ko-KR" altLang="en-US" sz="2800" b="1" dirty="0">
                <a:solidFill>
                  <a:srgbClr val="5276B1"/>
                </a:solidFill>
                <a:effectLst/>
                <a:latin typeface="Helvetica" pitchFamily="2" charset="0"/>
              </a:rPr>
              <a:t>의 직장생활</a:t>
            </a:r>
            <a:endParaRPr lang="en-US" altLang="ko-KR" sz="2800" b="1" dirty="0">
              <a:solidFill>
                <a:srgbClr val="5276B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150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57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24534596-CA9E-03B9-1709-A558024057E8}"/>
              </a:ext>
            </a:extLst>
          </p:cNvPr>
          <p:cNvGrpSpPr/>
          <p:nvPr/>
        </p:nvGrpSpPr>
        <p:grpSpPr>
          <a:xfrm>
            <a:off x="428600" y="1257572"/>
            <a:ext cx="2093509" cy="1711709"/>
            <a:chOff x="428600" y="1257572"/>
            <a:chExt cx="2093509" cy="17117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70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회전하는 드릴 날에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스카프가 말림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7E80E6BC-7771-68FD-0BEE-F8CD36149F23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10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03F22CF-20FA-749C-E11F-087E176BC7B6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C374F5A-189B-7207-312E-B00C39FAF25F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8A963254-7C84-5F5B-6A29-1748934AE9FB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907684"/>
              <a:ext cx="6228876" cy="278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말림 위험이 있는 복장 착용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추운 날씨로 인해 스카프 착용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745BA97-123F-351F-DA0A-5CB1E8BEF823}"/>
              </a:ext>
            </a:extLst>
          </p:cNvPr>
          <p:cNvGrpSpPr/>
          <p:nvPr/>
        </p:nvGrpSpPr>
        <p:grpSpPr>
          <a:xfrm>
            <a:off x="2994246" y="4670186"/>
            <a:ext cx="6667139" cy="1799759"/>
            <a:chOff x="2994246" y="4670186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8338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6991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28DBD1B-CA81-2624-D00A-1D45E29348B8}"/>
                </a:ext>
              </a:extLst>
            </p:cNvPr>
            <p:cNvGrpSpPr/>
            <p:nvPr/>
          </p:nvGrpSpPr>
          <p:grpSpPr>
            <a:xfrm>
              <a:off x="3170497" y="4670186"/>
              <a:ext cx="2027357" cy="558800"/>
              <a:chOff x="3170497" y="4670186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6634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D0FFA228-69B4-94FF-E43D-7F0D02E218E5}"/>
                  </a:ext>
                </a:extLst>
              </p:cNvPr>
              <p:cNvGrpSpPr/>
              <p:nvPr/>
            </p:nvGrpSpPr>
            <p:grpSpPr>
              <a:xfrm>
                <a:off x="3170497" y="4670186"/>
                <a:ext cx="622300" cy="558800"/>
                <a:chOff x="3170497" y="4670186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4670186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7736" y="4735747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477151"/>
              <a:ext cx="6228876" cy="5833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몸에 밀착되는 말림 위험이 없는 복장 착용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드릴 날 방호덮개 설치</a:t>
              </a:r>
              <a:endParaRPr lang="en-US" altLang="ko-KR" sz="1600" b="1" spc="-133" dirty="0"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4F90A45-7805-4BB0-DE83-DB55B9FE5076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137584E5-2CBE-2CE2-A47A-23C6CEE2F2F8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721002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탁상용 드릴을 사용해 금속부품 </a:t>
              </a:r>
              <a:r>
                <a:rPr lang="ko-KR" altLang="en-US" sz="1600" b="1" spc="-133" dirty="0" err="1">
                  <a:latin typeface="+mn-ea"/>
                </a:rPr>
                <a:t>타공</a:t>
              </a:r>
              <a:r>
                <a:rPr lang="ko-KR" altLang="en-US" sz="1600" b="1" spc="-133" dirty="0">
                  <a:latin typeface="+mn-ea"/>
                </a:rPr>
                <a:t> 작업 중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작업자가 착용한 스카프가 </a:t>
              </a:r>
              <a:r>
                <a:rPr lang="ko-KR" altLang="en-US" sz="1600" b="1" spc="-133" dirty="0" err="1">
                  <a:latin typeface="+mn-ea"/>
                </a:rPr>
                <a:t>드릴기</a:t>
              </a:r>
              <a:r>
                <a:rPr lang="ko-KR" altLang="en-US" sz="1600" b="1" spc="-133" dirty="0">
                  <a:latin typeface="+mn-ea"/>
                </a:rPr>
                <a:t> 날에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말려 들어가면서 목이 졸려 질식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762E5830-4C94-E1A9-20ED-B12F33A5B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3530" y="1434717"/>
              <a:ext cx="1630322" cy="1417157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2897A9D-D018-9591-1146-6E215703C1D8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A99D262C-BFBD-B2E7-EFA7-66838125A79D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001F6038-16C2-0FAA-E599-58234F80606A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03B6E179-A593-C571-D296-F7D230742626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9741CD-E52F-190F-B2FF-73E62E08C38E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D52327-763F-71DE-893F-6971A18B0F53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764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58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3D968DD3-A615-0636-E4F8-0275417E7D7E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탁상용 </a:t>
              </a:r>
              <a:r>
                <a:rPr lang="ko-KR" altLang="en-US" sz="1800" b="1" spc="-133" dirty="0" err="1"/>
                <a:t>연삭기로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작업 중 깨진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 err="1">
                  <a:latin typeface="+mn-ea"/>
                </a:rPr>
                <a:t>연삭숫돌에</a:t>
              </a:r>
              <a:r>
                <a:rPr lang="ko-KR" altLang="en-US" sz="1800" b="1" spc="-133" dirty="0">
                  <a:latin typeface="+mn-ea"/>
                </a:rPr>
                <a:t> 맞음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FED769C8-CE7E-7FAD-CA0F-9E771918A373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11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7639DE98-E18F-271D-DF87-C5B3A7E8CBCF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79E334D3-95F8-5A5E-6EE8-7B0AC0B2A20C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D6388AD9-5246-BA85-C81B-1837D4588AB1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793609"/>
              <a:ext cx="6228876" cy="5833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연삭숫돌의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최고 사용회전속도를 초과해 사용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연삭숫돌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파편이 방호덮개 강도 미달로 인해 튀어나옴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0BDAC2-6319-FA7A-C934-A7E6BFD2593B}"/>
              </a:ext>
            </a:extLst>
          </p:cNvPr>
          <p:cNvGrpSpPr/>
          <p:nvPr/>
        </p:nvGrpSpPr>
        <p:grpSpPr>
          <a:xfrm>
            <a:off x="2994246" y="4670186"/>
            <a:ext cx="6667139" cy="1799759"/>
            <a:chOff x="2994246" y="4670186"/>
            <a:chExt cx="6667139" cy="1799759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E580F09-6F08-DC58-082B-6D6B869AA89D}"/>
                </a:ext>
              </a:extLst>
            </p:cNvPr>
            <p:cNvGrpSpPr/>
            <p:nvPr/>
          </p:nvGrpSpPr>
          <p:grpSpPr>
            <a:xfrm>
              <a:off x="2994246" y="4670186"/>
              <a:ext cx="6667139" cy="1799759"/>
              <a:chOff x="2994246" y="4670186"/>
              <a:chExt cx="6667139" cy="1799759"/>
            </a:xfrm>
          </p:grpSpPr>
          <p:sp>
            <p:nvSpPr>
              <p:cNvPr id="74" name="자유형 73">
                <a:extLst>
                  <a:ext uri="{FF2B5EF4-FFF2-40B4-BE49-F238E27FC236}">
                    <a16:creationId xmlns:a16="http://schemas.microsoft.com/office/drawing/2014/main" id="{F975CF06-C1DD-B832-71B2-559814685DB6}"/>
                  </a:ext>
                </a:extLst>
              </p:cNvPr>
              <p:cNvSpPr/>
              <p:nvPr/>
            </p:nvSpPr>
            <p:spPr>
              <a:xfrm>
                <a:off x="2994246" y="5108338"/>
                <a:ext cx="6667139" cy="1361607"/>
              </a:xfrm>
              <a:custGeom>
                <a:avLst/>
                <a:gdLst>
                  <a:gd name="connsiteX0" fmla="*/ 0 w 6667139"/>
                  <a:gd name="connsiteY0" fmla="*/ 0 h 1259777"/>
                  <a:gd name="connsiteX1" fmla="*/ 6667139 w 6667139"/>
                  <a:gd name="connsiteY1" fmla="*/ 0 h 1259777"/>
                  <a:gd name="connsiteX2" fmla="*/ 6667139 w 6667139"/>
                  <a:gd name="connsiteY2" fmla="*/ 398862 h 1259777"/>
                  <a:gd name="connsiteX3" fmla="*/ 6667139 w 6667139"/>
                  <a:gd name="connsiteY3" fmla="*/ 1030604 h 1259777"/>
                  <a:gd name="connsiteX4" fmla="*/ 6667139 w 6667139"/>
                  <a:gd name="connsiteY4" fmla="*/ 1090088 h 1259777"/>
                  <a:gd name="connsiteX5" fmla="*/ 6497450 w 6667139"/>
                  <a:gd name="connsiteY5" fmla="*/ 1259777 h 1259777"/>
                  <a:gd name="connsiteX6" fmla="*/ 169689 w 6667139"/>
                  <a:gd name="connsiteY6" fmla="*/ 1259777 h 1259777"/>
                  <a:gd name="connsiteX7" fmla="*/ 0 w 6667139"/>
                  <a:gd name="connsiteY7" fmla="*/ 1090088 h 1259777"/>
                  <a:gd name="connsiteX8" fmla="*/ 0 w 6667139"/>
                  <a:gd name="connsiteY8" fmla="*/ 1030604 h 1259777"/>
                  <a:gd name="connsiteX9" fmla="*/ 0 w 6667139"/>
                  <a:gd name="connsiteY9" fmla="*/ 398862 h 125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139" h="1259777">
                    <a:moveTo>
                      <a:pt x="0" y="0"/>
                    </a:moveTo>
                    <a:lnTo>
                      <a:pt x="6667139" y="0"/>
                    </a:lnTo>
                    <a:lnTo>
                      <a:pt x="6667139" y="398862"/>
                    </a:lnTo>
                    <a:lnTo>
                      <a:pt x="6667139" y="1030604"/>
                    </a:lnTo>
                    <a:lnTo>
                      <a:pt x="6667139" y="1090088"/>
                    </a:lnTo>
                    <a:cubicBezTo>
                      <a:pt x="6667139" y="1183805"/>
                      <a:pt x="6591167" y="1259777"/>
                      <a:pt x="6497450" y="1259777"/>
                    </a:cubicBezTo>
                    <a:lnTo>
                      <a:pt x="169689" y="1259777"/>
                    </a:lnTo>
                    <a:cubicBezTo>
                      <a:pt x="75972" y="1259777"/>
                      <a:pt x="0" y="1183805"/>
                      <a:pt x="0" y="1090088"/>
                    </a:cubicBezTo>
                    <a:lnTo>
                      <a:pt x="0" y="1030604"/>
                    </a:lnTo>
                    <a:lnTo>
                      <a:pt x="0" y="3988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64" name="모서리가 둥근 직사각형 63">
                <a:extLst>
                  <a:ext uri="{FF2B5EF4-FFF2-40B4-BE49-F238E27FC236}">
                    <a16:creationId xmlns:a16="http://schemas.microsoft.com/office/drawing/2014/main" id="{F84FBB85-395B-D2D1-4D5E-8C781DBC8876}"/>
                  </a:ext>
                </a:extLst>
              </p:cNvPr>
              <p:cNvSpPr/>
              <p:nvPr/>
            </p:nvSpPr>
            <p:spPr>
              <a:xfrm>
                <a:off x="2994246" y="4746991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00AC97"/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6634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920505EB-181B-D9C4-417A-F1878D0BB4B8}"/>
                  </a:ext>
                </a:extLst>
              </p:cNvPr>
              <p:cNvGrpSpPr/>
              <p:nvPr/>
            </p:nvGrpSpPr>
            <p:grpSpPr>
              <a:xfrm>
                <a:off x="3170497" y="4670186"/>
                <a:ext cx="622300" cy="558800"/>
                <a:chOff x="3170497" y="4670186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4670186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7736" y="4735747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377664"/>
              <a:ext cx="6228876" cy="894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연삭숫돌</a:t>
              </a:r>
              <a:r>
                <a:rPr lang="ko-KR" altLang="en-US" sz="1600" b="1" spc="-133" dirty="0">
                  <a:latin typeface="+mn-ea"/>
                </a:rPr>
                <a:t> 제원표를 확인해 최고원주속도 이내에서 사용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연삭숫돌</a:t>
              </a:r>
              <a:r>
                <a:rPr lang="ko-KR" altLang="en-US" sz="1600" b="1" spc="-133" dirty="0">
                  <a:latin typeface="+mn-ea"/>
                </a:rPr>
                <a:t> 최고원주속도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직경 등을 고려한 적합한 방호덮개 사용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안전에 관한 성능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자율안전확인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을 검증 받은 </a:t>
              </a:r>
              <a:r>
                <a:rPr lang="ko-KR" altLang="en-US" sz="1600" b="1" spc="-133" dirty="0" err="1">
                  <a:latin typeface="+mn-ea"/>
                </a:rPr>
                <a:t>연삭기</a:t>
              </a:r>
              <a:r>
                <a:rPr lang="ko-KR" altLang="en-US" sz="1600" b="1" spc="-133" dirty="0">
                  <a:latin typeface="+mn-ea"/>
                </a:rPr>
                <a:t> 사용</a:t>
              </a:r>
              <a:endParaRPr lang="en-US" altLang="ko-KR" sz="1600" b="1" spc="-133" dirty="0"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DF1CB3C-6848-829A-92E4-602CDCC66A0B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2B1E3682-EEAE-847C-F087-BA1DD3CAC9E3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721002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탁상용 </a:t>
              </a:r>
              <a:r>
                <a:rPr lang="ko-KR" altLang="en-US" sz="1600" b="1" spc="-133" dirty="0" err="1">
                  <a:latin typeface="+mn-ea"/>
                </a:rPr>
                <a:t>연삭기를</a:t>
              </a:r>
              <a:r>
                <a:rPr lang="ko-KR" altLang="en-US" sz="1600" b="1" spc="-133" dirty="0">
                  <a:latin typeface="+mn-ea"/>
                </a:rPr>
                <a:t> 사용해 자동차 엔진부품을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 err="1">
                  <a:latin typeface="+mn-ea"/>
                </a:rPr>
                <a:t>연삭하던</a:t>
              </a:r>
              <a:r>
                <a:rPr lang="ko-KR" altLang="en-US" sz="1600" b="1" spc="-133" dirty="0">
                  <a:latin typeface="+mn-ea"/>
                </a:rPr>
                <a:t> 중 </a:t>
              </a:r>
              <a:r>
                <a:rPr lang="ko-KR" altLang="en-US" sz="1600" b="1" spc="-133" dirty="0" err="1">
                  <a:latin typeface="+mn-ea"/>
                </a:rPr>
                <a:t>연삭숫돌이</a:t>
              </a:r>
              <a:r>
                <a:rPr lang="ko-KR" altLang="en-US" sz="1600" b="1" spc="-133" dirty="0">
                  <a:latin typeface="+mn-ea"/>
                </a:rPr>
                <a:t> 깨지면서 발생한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파편에 가슴을 맞음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3AFAF94-5AE9-30E1-9427-92DE2867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0180" y="1465893"/>
              <a:ext cx="1662951" cy="1342911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3487B0B4-EC20-4AE0-BC33-D4ED3688BFE5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5DA78DC-4366-9FE4-3EA6-EC1E7525A7C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EB730E60-0A5E-CA3D-41D7-3D12FCAA88AE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BA2B36C6-3FC8-B629-C561-1DACD87A106A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534584-B4EA-87B0-786D-537A78EDA1EE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2CA9B7-2494-5E13-C3CA-4ED0FDB4F4C4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20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59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8C34BA8A-2B80-1CA7-D139-9F3FAED56F5C}"/>
              </a:ext>
            </a:extLst>
          </p:cNvPr>
          <p:cNvGrpSpPr/>
          <p:nvPr/>
        </p:nvGrpSpPr>
        <p:grpSpPr>
          <a:xfrm>
            <a:off x="428600" y="1257572"/>
            <a:ext cx="2259617" cy="2032309"/>
            <a:chOff x="428600" y="1257572"/>
            <a:chExt cx="2259617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운반작업 중 떨어진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반제품</a:t>
              </a:r>
              <a:r>
                <a:rPr lang="en-US" altLang="ko-KR" b="1" spc="-133" dirty="0">
                  <a:latin typeface="+mn-ea"/>
                </a:rPr>
                <a:t>(</a:t>
              </a:r>
              <a:r>
                <a:rPr lang="ko-KR" altLang="en-US" b="1" spc="-133" dirty="0">
                  <a:latin typeface="+mn-ea"/>
                </a:rPr>
                <a:t>원기둥형태</a:t>
              </a:r>
              <a:r>
                <a:rPr lang="en-US" altLang="ko-KR" b="1" spc="-133" dirty="0">
                  <a:latin typeface="+mn-ea"/>
                </a:rPr>
                <a:t>)</a:t>
              </a:r>
              <a:r>
                <a:rPr lang="ko-KR" altLang="en-US" b="1" spc="-133" dirty="0">
                  <a:latin typeface="+mn-ea"/>
                </a:rPr>
                <a:t>에 맞음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9285C9D4-9CD2-41A3-192F-1D4B7266230B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12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68E94A1-3571-208A-57D8-FBE1DB858E9F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5C35620E-C30C-9407-E0CB-28A86A9DE3A3}"/>
                </a:ext>
              </a:extLst>
            </p:cNvPr>
            <p:cNvGrpSpPr/>
            <p:nvPr/>
          </p:nvGrpSpPr>
          <p:grpSpPr>
            <a:xfrm>
              <a:off x="2994246" y="3075178"/>
              <a:ext cx="6667139" cy="546100"/>
              <a:chOff x="2994246" y="3075178"/>
              <a:chExt cx="6667139" cy="546100"/>
            </a:xfrm>
          </p:grpSpPr>
          <p:sp>
            <p:nvSpPr>
              <p:cNvPr id="48" name="모서리가 둥근 직사각형 47">
                <a:extLst>
                  <a:ext uri="{FF2B5EF4-FFF2-40B4-BE49-F238E27FC236}">
                    <a16:creationId xmlns:a16="http://schemas.microsoft.com/office/drawing/2014/main" id="{C4A72AB0-9B19-8666-152F-CBAE8C21E357}"/>
                  </a:ext>
                </a:extLst>
              </p:cNvPr>
              <p:cNvSpPr/>
              <p:nvPr/>
            </p:nvSpPr>
            <p:spPr>
              <a:xfrm>
                <a:off x="2994246" y="3141967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F6AC00"/>
              </a:solidFill>
              <a:ln>
                <a:solidFill>
                  <a:srgbClr val="F6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7360B304-A56F-FEF8-50B5-6FBDE5F6C9C5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2027357" cy="546100"/>
                <a:chOff x="3170497" y="3075178"/>
                <a:chExt cx="2027357" cy="546100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928BD67-D245-6F63-E60F-B8091AC229A8}"/>
                    </a:ext>
                  </a:extLst>
                </p:cNvPr>
                <p:cNvSpPr txBox="1"/>
                <p:nvPr/>
              </p:nvSpPr>
              <p:spPr>
                <a:xfrm>
                  <a:off x="3862338" y="3222212"/>
                  <a:ext cx="1335516" cy="2308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ts val="1820"/>
                    </a:lnSpc>
                    <a:spcAft>
                      <a:spcPts val="500"/>
                    </a:spcAft>
                    <a:buClr>
                      <a:srgbClr val="33CCCC"/>
                    </a:buClr>
                  </a:pPr>
                  <a:r>
                    <a:rPr lang="ko-KR" altLang="en-US" sz="1600" b="1" spc="-133" dirty="0">
                      <a:solidFill>
                        <a:schemeClr val="bg1"/>
                      </a:solidFill>
                      <a:latin typeface="+mn-ea"/>
                    </a:rPr>
                    <a:t>발생 원인</a:t>
                  </a:r>
                  <a:endParaRPr lang="en-US" altLang="ko-KR" sz="1600" b="1" spc="-133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grpSp>
              <p:nvGrpSpPr>
                <p:cNvPr id="11" name="그룹 10">
                  <a:extLst>
                    <a:ext uri="{FF2B5EF4-FFF2-40B4-BE49-F238E27FC236}">
                      <a16:creationId xmlns:a16="http://schemas.microsoft.com/office/drawing/2014/main" id="{CF3E9BFB-9641-9A12-2D33-C1AEA2DD1372}"/>
                    </a:ext>
                  </a:extLst>
                </p:cNvPr>
                <p:cNvGrpSpPr/>
                <p:nvPr/>
              </p:nvGrpSpPr>
              <p:grpSpPr>
                <a:xfrm>
                  <a:off x="3170497" y="3075178"/>
                  <a:ext cx="622300" cy="546100"/>
                  <a:chOff x="3170497" y="3075178"/>
                  <a:chExt cx="622300" cy="546100"/>
                </a:xfrm>
              </p:grpSpPr>
              <p:pic>
                <p:nvPicPr>
                  <p:cNvPr id="77" name="그림 76">
                    <a:extLst>
                      <a:ext uri="{FF2B5EF4-FFF2-40B4-BE49-F238E27FC236}">
                        <a16:creationId xmlns:a16="http://schemas.microsoft.com/office/drawing/2014/main" id="{F41EDA53-5084-5F09-CADE-6FF82E7C36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170497" y="3075178"/>
                    <a:ext cx="622300" cy="546100"/>
                  </a:xfrm>
                  <a:prstGeom prst="rect">
                    <a:avLst/>
                  </a:prstGeom>
                </p:spPr>
              </p:pic>
              <p:pic>
                <p:nvPicPr>
                  <p:cNvPr id="81" name="그림 80">
                    <a:extLst>
                      <a:ext uri="{FF2B5EF4-FFF2-40B4-BE49-F238E27FC236}">
                        <a16:creationId xmlns:a16="http://schemas.microsoft.com/office/drawing/2014/main" id="{7E3F1699-EA26-4B1D-4DF2-D6E9865F46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259139" y="3135183"/>
                    <a:ext cx="372091" cy="372091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650708"/>
              <a:ext cx="6228876" cy="894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위험구간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인양 하부 등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내 작업자 통제 미흡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천장 크레인 인양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줄걸이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방법 안전수칙 미흡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안전모 등 보호구 미착용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446292C-D0D3-E5BF-8C88-BB95A4D3573C}"/>
              </a:ext>
            </a:extLst>
          </p:cNvPr>
          <p:cNvGrpSpPr/>
          <p:nvPr/>
        </p:nvGrpSpPr>
        <p:grpSpPr>
          <a:xfrm>
            <a:off x="2994246" y="4670186"/>
            <a:ext cx="6667139" cy="1799759"/>
            <a:chOff x="2994246" y="4670186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8338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6991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9ACA96A9-D2FE-FB99-E262-1ACFD44BA813}"/>
                </a:ext>
              </a:extLst>
            </p:cNvPr>
            <p:cNvGrpSpPr/>
            <p:nvPr/>
          </p:nvGrpSpPr>
          <p:grpSpPr>
            <a:xfrm>
              <a:off x="3170497" y="4670186"/>
              <a:ext cx="2027357" cy="558800"/>
              <a:chOff x="3170497" y="4670186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6634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5A87A46D-B8E1-16C7-B597-C6E56F4AAAC0}"/>
                  </a:ext>
                </a:extLst>
              </p:cNvPr>
              <p:cNvGrpSpPr/>
              <p:nvPr/>
            </p:nvGrpSpPr>
            <p:grpSpPr>
              <a:xfrm>
                <a:off x="3170497" y="4670186"/>
                <a:ext cx="622300" cy="558800"/>
                <a:chOff x="3170497" y="4670186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4670186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7736" y="4735747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223519"/>
              <a:ext cx="6228876" cy="11988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인양 하부 등 위험구간 내 작업자 출입금지 및 출입통제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방책 등 설치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중량물 취급에 따른 작업계획서 작성 및 안전한 </a:t>
              </a:r>
              <a:r>
                <a:rPr lang="ko-KR" altLang="en-US" sz="1600" b="1" spc="-133" dirty="0" err="1">
                  <a:latin typeface="+mn-ea"/>
                </a:rPr>
                <a:t>줄걸이</a:t>
              </a:r>
              <a:r>
                <a:rPr lang="ko-KR" altLang="en-US" sz="1600" b="1" spc="-133" dirty="0">
                  <a:latin typeface="+mn-ea"/>
                </a:rPr>
                <a:t> 방법 교육 실시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줄걸이</a:t>
              </a:r>
              <a:r>
                <a:rPr lang="ko-KR" altLang="en-US" sz="1600" b="1" spc="-133" dirty="0">
                  <a:latin typeface="+mn-ea"/>
                </a:rPr>
                <a:t> 작업 시 신호방법 지정 및 준수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이탈 위험이 없는 적절한 </a:t>
              </a:r>
              <a:r>
                <a:rPr lang="ko-KR" altLang="en-US" sz="1600" b="1" spc="-133" dirty="0" err="1">
                  <a:latin typeface="+mn-ea"/>
                </a:rPr>
                <a:t>줄걸이</a:t>
              </a:r>
              <a:r>
                <a:rPr lang="ko-KR" altLang="en-US" sz="1600" b="1" spc="-133" dirty="0">
                  <a:latin typeface="+mn-ea"/>
                </a:rPr>
                <a:t>      </a:t>
              </a:r>
              <a:endParaRPr lang="en-US" altLang="ko-KR" sz="1600" b="1" spc="-133" dirty="0">
                <a:latin typeface="+mn-ea"/>
              </a:endParaRPr>
            </a:p>
            <a:p>
              <a:pPr marL="144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 용구 사용 등</a:t>
              </a:r>
              <a:endParaRPr lang="en-US" altLang="ko-KR" sz="1600" b="1" spc="-133" dirty="0"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0F5E4A5-FA74-E903-C466-867930E6EB7E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6FED0656-1853-44F3-BEB5-EB4CE0321C86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631384"/>
              <a:ext cx="4575893" cy="1115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천장 크레인</a:t>
              </a:r>
              <a:r>
                <a:rPr lang="en-US" altLang="ko-KR" sz="1600" b="1" spc="-133" dirty="0">
                  <a:latin typeface="+mn-ea"/>
                </a:rPr>
                <a:t>(5</a:t>
              </a:r>
              <a:r>
                <a:rPr lang="ko-KR" altLang="en-US" sz="1600" b="1" spc="-133" dirty="0">
                  <a:latin typeface="+mn-ea"/>
                </a:rPr>
                <a:t>톤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을 사용해 운반 중이던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원기둥 반제품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길이 </a:t>
              </a:r>
              <a:r>
                <a:rPr lang="en-US" altLang="ko-KR" sz="1600" b="1" spc="-133" dirty="0">
                  <a:latin typeface="+mn-ea"/>
                </a:rPr>
                <a:t>4m,</a:t>
              </a:r>
              <a:r>
                <a:rPr lang="ko-KR" altLang="en-US" sz="1600" b="1" spc="-133" dirty="0">
                  <a:latin typeface="+mn-ea"/>
                </a:rPr>
                <a:t> 중량 </a:t>
              </a:r>
              <a:r>
                <a:rPr lang="en-US" altLang="ko-KR" sz="1600" b="1" spc="-133" dirty="0">
                  <a:latin typeface="+mn-ea"/>
                </a:rPr>
                <a:t>270kg)</a:t>
              </a:r>
              <a:r>
                <a:rPr lang="ko-KR" altLang="en-US" sz="1600" b="1" spc="-133" dirty="0">
                  <a:latin typeface="+mn-ea"/>
                </a:rPr>
                <a:t>이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떨어지면서 근처에서 청소 중이던 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작업자 머리에 떨어짐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31B3CB56-B4F9-2E78-162C-1D988B0C8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4909" y="1459442"/>
              <a:ext cx="2042881" cy="1306021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16585EA1-1A64-4DB8-6C8E-46C92469B450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3EE78B00-5AB1-9045-A696-5C02D64F599B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7CAB7FC2-D29C-3552-96A1-1FD387E08C1D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17045CDE-E31C-E3B0-DAB0-D792C174A8BC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0C5F62-91CE-B627-0463-08A9E6329799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0E0F80-8C16-C88D-0B47-D3EF52D0AB6A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605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3161E6F-B641-90D6-26DA-4E67DA36C7FE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60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1D3C002F-13DD-F9DB-FC09-A1801E75E34B}"/>
              </a:ext>
            </a:extLst>
          </p:cNvPr>
          <p:cNvGrpSpPr/>
          <p:nvPr/>
        </p:nvGrpSpPr>
        <p:grpSpPr>
          <a:xfrm>
            <a:off x="428600" y="1257572"/>
            <a:ext cx="2259617" cy="2032309"/>
            <a:chOff x="428600" y="1257572"/>
            <a:chExt cx="2259617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 err="1"/>
                <a:t>핸드그라인더로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 err="1">
                  <a:latin typeface="+mn-ea"/>
                </a:rPr>
                <a:t>폐드럼통</a:t>
              </a:r>
              <a:r>
                <a:rPr lang="ko-KR" altLang="en-US" b="1" spc="-133" dirty="0">
                  <a:latin typeface="+mn-ea"/>
                </a:rPr>
                <a:t> 절단작업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latin typeface="+mn-ea"/>
                </a:rPr>
                <a:t>중 폭발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DA5EDC5C-15D2-612E-E60A-7BAE0BA0AE8F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13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A982635-5CB7-BFFF-3540-1F1C65464689}"/>
              </a:ext>
            </a:extLst>
          </p:cNvPr>
          <p:cNvGrpSpPr/>
          <p:nvPr/>
        </p:nvGrpSpPr>
        <p:grpSpPr>
          <a:xfrm>
            <a:off x="2994246" y="3075178"/>
            <a:ext cx="6667139" cy="1324025"/>
            <a:chOff x="2994246" y="3075178"/>
            <a:chExt cx="6667139" cy="1324025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234028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79DA82C-37D9-F596-002A-3AC8B4781509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4B213C09-9B69-009D-10D5-3DDC861AED76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077393" y="3676109"/>
              <a:ext cx="6397469" cy="5500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45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450" b="1" spc="-120" dirty="0">
                  <a:solidFill>
                    <a:srgbClr val="0070C0"/>
                  </a:solidFill>
                  <a:latin typeface="+mn-ea"/>
                </a:rPr>
                <a:t>인화성 증기로 인한 폭발 위험 상태에서 </a:t>
              </a:r>
              <a:r>
                <a:rPr lang="ko-KR" altLang="en-US" sz="1450" b="1" spc="-120" dirty="0" err="1">
                  <a:solidFill>
                    <a:srgbClr val="0070C0"/>
                  </a:solidFill>
                  <a:latin typeface="+mn-ea"/>
                </a:rPr>
                <a:t>점화원</a:t>
              </a:r>
              <a:r>
                <a:rPr lang="en-US" altLang="ko-KR" sz="145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450" b="1" spc="-120" dirty="0" err="1">
                  <a:solidFill>
                    <a:srgbClr val="0070C0"/>
                  </a:solidFill>
                  <a:latin typeface="+mn-ea"/>
                </a:rPr>
                <a:t>핸드그라인더</a:t>
              </a:r>
              <a:r>
                <a:rPr lang="ko-KR" altLang="en-US" sz="1450" b="1" spc="-120" dirty="0">
                  <a:solidFill>
                    <a:srgbClr val="0070C0"/>
                  </a:solidFill>
                  <a:latin typeface="+mn-ea"/>
                </a:rPr>
                <a:t> 절단 불꽃</a:t>
              </a:r>
              <a:r>
                <a:rPr lang="en-US" altLang="ko-KR" sz="1450" b="1" spc="-120" dirty="0">
                  <a:solidFill>
                    <a:srgbClr val="0070C0"/>
                  </a:solidFill>
                  <a:latin typeface="+mn-ea"/>
                </a:rPr>
                <a:t>)</a:t>
              </a:r>
              <a:r>
                <a:rPr lang="ko-KR" altLang="en-US" sz="1450" b="1" spc="-120" dirty="0">
                  <a:solidFill>
                    <a:srgbClr val="0070C0"/>
                  </a:solidFill>
                  <a:latin typeface="+mn-ea"/>
                </a:rPr>
                <a:t> 작용</a:t>
              </a:r>
              <a:endParaRPr lang="en-US" altLang="ko-KR" sz="145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45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450" b="1" spc="-120" dirty="0" err="1">
                  <a:solidFill>
                    <a:srgbClr val="0070C0"/>
                  </a:solidFill>
                  <a:latin typeface="+mn-ea"/>
                </a:rPr>
                <a:t>폐드럼통을</a:t>
              </a:r>
              <a:r>
                <a:rPr lang="ko-KR" altLang="en-US" sz="1450" b="1" spc="-120" dirty="0">
                  <a:solidFill>
                    <a:srgbClr val="0070C0"/>
                  </a:solidFill>
                  <a:latin typeface="+mn-ea"/>
                </a:rPr>
                <a:t> 목적 외 용도로 사용하기 위해 가공</a:t>
              </a:r>
              <a:endParaRPr lang="en-US" altLang="ko-KR" sz="1450" b="1" spc="-120" dirty="0">
                <a:solidFill>
                  <a:srgbClr val="0070C0"/>
                </a:solidFill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F051549-7E11-826C-9BD9-626942298C14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4F50C9EE-96A2-02E0-FEDB-0EC0D0F725B9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596508"/>
              <a:ext cx="4575893" cy="1115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메탄올을 보관했던 철제 빈 드럼통을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그라인더로 절단하던 중 드럼통 내부에 </a:t>
              </a:r>
              <a:r>
                <a:rPr lang="ko-KR" altLang="en-US" sz="1600" b="1" spc="-133" dirty="0" err="1">
                  <a:latin typeface="+mn-ea"/>
                </a:rPr>
                <a:t>잔류된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인화성 증기가 절단 불꽃에 </a:t>
              </a:r>
              <a:r>
                <a:rPr lang="ko-KR" altLang="en-US" sz="1600" b="1" spc="-133" dirty="0" err="1">
                  <a:latin typeface="+mn-ea"/>
                </a:rPr>
                <a:t>점화・폭발하면서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날아온 드럼통 상판에 안면 및 두부를 맞음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F7BA91D-A940-BC36-21C1-858E9E6C3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93475" y="1441641"/>
              <a:ext cx="1874688" cy="1389603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1F7188CB-1FAE-5D65-30CE-31799A420640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51341440-30D5-8533-36D4-5830306739A4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4" name="직각 삼각형[R] 13">
              <a:extLst>
                <a:ext uri="{FF2B5EF4-FFF2-40B4-BE49-F238E27FC236}">
                  <a16:creationId xmlns:a16="http://schemas.microsoft.com/office/drawing/2014/main" id="{C1C1CE86-D96D-0573-1F33-5E9CA83864F2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5" name="직선 연결선[R] 14">
              <a:extLst>
                <a:ext uri="{FF2B5EF4-FFF2-40B4-BE49-F238E27FC236}">
                  <a16:creationId xmlns:a16="http://schemas.microsoft.com/office/drawing/2014/main" id="{0EE9691A-F2F5-5E51-9217-A5D99B5EB328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479F4C-DAB8-FFC1-6190-B8416898B4A8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419523-4EC3-2EEA-B5F7-6B968C1E0C3E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525F744F-2C5D-3CD7-F332-CE56440C3B54}"/>
              </a:ext>
            </a:extLst>
          </p:cNvPr>
          <p:cNvGrpSpPr/>
          <p:nvPr/>
        </p:nvGrpSpPr>
        <p:grpSpPr>
          <a:xfrm>
            <a:off x="2994246" y="4471829"/>
            <a:ext cx="6860234" cy="2019675"/>
            <a:chOff x="2994246" y="4471829"/>
            <a:chExt cx="6860234" cy="2019675"/>
          </a:xfrm>
        </p:grpSpPr>
        <p:sp>
          <p:nvSpPr>
            <p:cNvPr id="19" name="자유형 18">
              <a:extLst>
                <a:ext uri="{FF2B5EF4-FFF2-40B4-BE49-F238E27FC236}">
                  <a16:creationId xmlns:a16="http://schemas.microsoft.com/office/drawing/2014/main" id="{E4AA0E1A-5F13-2C45-63D2-7755BEE77D67}"/>
                </a:ext>
              </a:extLst>
            </p:cNvPr>
            <p:cNvSpPr/>
            <p:nvPr/>
          </p:nvSpPr>
          <p:spPr>
            <a:xfrm>
              <a:off x="2994246" y="4909980"/>
              <a:ext cx="6667139" cy="1581524"/>
            </a:xfrm>
            <a:custGeom>
              <a:avLst/>
              <a:gdLst>
                <a:gd name="connsiteX0" fmla="*/ 0 w 6667139"/>
                <a:gd name="connsiteY0" fmla="*/ 0 h 1581524"/>
                <a:gd name="connsiteX1" fmla="*/ 6667139 w 6667139"/>
                <a:gd name="connsiteY1" fmla="*/ 0 h 1581524"/>
                <a:gd name="connsiteX2" fmla="*/ 6667139 w 6667139"/>
                <a:gd name="connsiteY2" fmla="*/ 219917 h 1581524"/>
                <a:gd name="connsiteX3" fmla="*/ 6667139 w 6667139"/>
                <a:gd name="connsiteY3" fmla="*/ 431103 h 1581524"/>
                <a:gd name="connsiteX4" fmla="*/ 6667139 w 6667139"/>
                <a:gd name="connsiteY4" fmla="*/ 651020 h 1581524"/>
                <a:gd name="connsiteX5" fmla="*/ 6667139 w 6667139"/>
                <a:gd name="connsiteY5" fmla="*/ 1113910 h 1581524"/>
                <a:gd name="connsiteX6" fmla="*/ 6667139 w 6667139"/>
                <a:gd name="connsiteY6" fmla="*/ 1178202 h 1581524"/>
                <a:gd name="connsiteX7" fmla="*/ 6667139 w 6667139"/>
                <a:gd name="connsiteY7" fmla="*/ 1333827 h 1581524"/>
                <a:gd name="connsiteX8" fmla="*/ 6667139 w 6667139"/>
                <a:gd name="connsiteY8" fmla="*/ 1398119 h 1581524"/>
                <a:gd name="connsiteX9" fmla="*/ 6497450 w 6667139"/>
                <a:gd name="connsiteY9" fmla="*/ 1581524 h 1581524"/>
                <a:gd name="connsiteX10" fmla="*/ 169689 w 6667139"/>
                <a:gd name="connsiteY10" fmla="*/ 1581524 h 1581524"/>
                <a:gd name="connsiteX11" fmla="*/ 0 w 6667139"/>
                <a:gd name="connsiteY11" fmla="*/ 1398119 h 1581524"/>
                <a:gd name="connsiteX12" fmla="*/ 0 w 6667139"/>
                <a:gd name="connsiteY12" fmla="*/ 1333827 h 1581524"/>
                <a:gd name="connsiteX13" fmla="*/ 0 w 6667139"/>
                <a:gd name="connsiteY13" fmla="*/ 1178202 h 1581524"/>
                <a:gd name="connsiteX14" fmla="*/ 0 w 6667139"/>
                <a:gd name="connsiteY14" fmla="*/ 1113910 h 1581524"/>
                <a:gd name="connsiteX15" fmla="*/ 0 w 6667139"/>
                <a:gd name="connsiteY15" fmla="*/ 651020 h 1581524"/>
                <a:gd name="connsiteX16" fmla="*/ 0 w 6667139"/>
                <a:gd name="connsiteY16" fmla="*/ 431103 h 1581524"/>
                <a:gd name="connsiteX17" fmla="*/ 0 w 6667139"/>
                <a:gd name="connsiteY17" fmla="*/ 219917 h 158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139" h="1581524">
                  <a:moveTo>
                    <a:pt x="0" y="0"/>
                  </a:moveTo>
                  <a:lnTo>
                    <a:pt x="6667139" y="0"/>
                  </a:lnTo>
                  <a:lnTo>
                    <a:pt x="6667139" y="219917"/>
                  </a:lnTo>
                  <a:lnTo>
                    <a:pt x="6667139" y="431103"/>
                  </a:lnTo>
                  <a:lnTo>
                    <a:pt x="6667139" y="651020"/>
                  </a:lnTo>
                  <a:lnTo>
                    <a:pt x="6667139" y="1113910"/>
                  </a:lnTo>
                  <a:lnTo>
                    <a:pt x="6667139" y="1178202"/>
                  </a:lnTo>
                  <a:lnTo>
                    <a:pt x="6667139" y="1333827"/>
                  </a:lnTo>
                  <a:lnTo>
                    <a:pt x="6667139" y="1398119"/>
                  </a:lnTo>
                  <a:cubicBezTo>
                    <a:pt x="6667139" y="1499411"/>
                    <a:pt x="6591167" y="1581524"/>
                    <a:pt x="6497450" y="1581524"/>
                  </a:cubicBezTo>
                  <a:lnTo>
                    <a:pt x="169689" y="1581524"/>
                  </a:lnTo>
                  <a:cubicBezTo>
                    <a:pt x="75972" y="1581524"/>
                    <a:pt x="0" y="1499411"/>
                    <a:pt x="0" y="1398119"/>
                  </a:cubicBezTo>
                  <a:lnTo>
                    <a:pt x="0" y="1333827"/>
                  </a:lnTo>
                  <a:lnTo>
                    <a:pt x="0" y="1178202"/>
                  </a:lnTo>
                  <a:lnTo>
                    <a:pt x="0" y="1113910"/>
                  </a:lnTo>
                  <a:lnTo>
                    <a:pt x="0" y="651020"/>
                  </a:lnTo>
                  <a:lnTo>
                    <a:pt x="0" y="431103"/>
                  </a:lnTo>
                  <a:lnTo>
                    <a:pt x="0" y="21991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5137980A-1C89-EA6A-3A43-91F442328AEB}"/>
                </a:ext>
              </a:extLst>
            </p:cNvPr>
            <p:cNvGrpSpPr/>
            <p:nvPr/>
          </p:nvGrpSpPr>
          <p:grpSpPr>
            <a:xfrm>
              <a:off x="2994246" y="4471829"/>
              <a:ext cx="6667139" cy="558800"/>
              <a:chOff x="2994246" y="4471829"/>
              <a:chExt cx="6667139" cy="558800"/>
            </a:xfrm>
          </p:grpSpPr>
          <p:sp>
            <p:nvSpPr>
              <p:cNvPr id="64" name="모서리가 둥근 직사각형 63">
                <a:extLst>
                  <a:ext uri="{FF2B5EF4-FFF2-40B4-BE49-F238E27FC236}">
                    <a16:creationId xmlns:a16="http://schemas.microsoft.com/office/drawing/2014/main" id="{F84FBB85-395B-D2D1-4D5E-8C781DBC8876}"/>
                  </a:ext>
                </a:extLst>
              </p:cNvPr>
              <p:cNvSpPr/>
              <p:nvPr/>
            </p:nvSpPr>
            <p:spPr>
              <a:xfrm>
                <a:off x="2994246" y="4548634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00AC97"/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96FDCD5C-EE81-3211-85B5-FD586C9FF59E}"/>
                  </a:ext>
                </a:extLst>
              </p:cNvPr>
              <p:cNvGrpSpPr/>
              <p:nvPr/>
            </p:nvGrpSpPr>
            <p:grpSpPr>
              <a:xfrm>
                <a:off x="3170497" y="4471829"/>
                <a:ext cx="2027357" cy="558800"/>
                <a:chOff x="3170497" y="4471829"/>
                <a:chExt cx="2027357" cy="558800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3F4F79D-FFFF-8614-2110-484554F8CD98}"/>
                    </a:ext>
                  </a:extLst>
                </p:cNvPr>
                <p:cNvSpPr txBox="1"/>
                <p:nvPr/>
              </p:nvSpPr>
              <p:spPr>
                <a:xfrm>
                  <a:off x="3862338" y="4628277"/>
                  <a:ext cx="1335516" cy="2308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ts val="1820"/>
                    </a:lnSpc>
                    <a:spcAft>
                      <a:spcPts val="500"/>
                    </a:spcAft>
                    <a:buClr>
                      <a:srgbClr val="33CCCC"/>
                    </a:buClr>
                  </a:pPr>
                  <a:r>
                    <a:rPr lang="ko-KR" altLang="en-US" sz="1600" b="1" spc="-133" dirty="0">
                      <a:solidFill>
                        <a:schemeClr val="bg1"/>
                      </a:solidFill>
                      <a:latin typeface="+mn-ea"/>
                    </a:rPr>
                    <a:t>예방 대책</a:t>
                  </a:r>
                  <a:endParaRPr lang="en-US" altLang="ko-KR" sz="1600" b="1" spc="-133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grpSp>
              <p:nvGrpSpPr>
                <p:cNvPr id="20" name="그룹 19">
                  <a:extLst>
                    <a:ext uri="{FF2B5EF4-FFF2-40B4-BE49-F238E27FC236}">
                      <a16:creationId xmlns:a16="http://schemas.microsoft.com/office/drawing/2014/main" id="{B0447252-3A01-93EC-ADEC-0DA767E6228D}"/>
                    </a:ext>
                  </a:extLst>
                </p:cNvPr>
                <p:cNvGrpSpPr/>
                <p:nvPr/>
              </p:nvGrpSpPr>
              <p:grpSpPr>
                <a:xfrm>
                  <a:off x="3170497" y="4471829"/>
                  <a:ext cx="622300" cy="558800"/>
                  <a:chOff x="3170497" y="4471829"/>
                  <a:chExt cx="622300" cy="558800"/>
                </a:xfrm>
              </p:grpSpPr>
              <p:pic>
                <p:nvPicPr>
                  <p:cNvPr id="79" name="그림 78">
                    <a:extLst>
                      <a:ext uri="{FF2B5EF4-FFF2-40B4-BE49-F238E27FC236}">
                        <a16:creationId xmlns:a16="http://schemas.microsoft.com/office/drawing/2014/main" id="{21A9585F-33BC-1F75-6D28-34E692C033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170497" y="4471829"/>
                    <a:ext cx="622300" cy="5588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그림 44">
                    <a:extLst>
                      <a:ext uri="{FF2B5EF4-FFF2-40B4-BE49-F238E27FC236}">
                        <a16:creationId xmlns:a16="http://schemas.microsoft.com/office/drawing/2014/main" id="{403BEA2B-8C36-5928-ACD7-71065C45DB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287736" y="4537390"/>
                    <a:ext cx="343494" cy="422211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077393" y="5058357"/>
              <a:ext cx="6777087" cy="14125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45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450" b="1" spc="-133" dirty="0">
                  <a:latin typeface="+mn-ea"/>
                </a:rPr>
                <a:t>밀폐된 드럼통 등 절단 시 내부에 인화성 증기 등의 존재 여부 확인</a:t>
              </a:r>
              <a:endParaRPr lang="en-US" altLang="ko-KR" sz="1450" b="1" spc="-133" dirty="0">
                <a:latin typeface="+mn-ea"/>
              </a:endParaRPr>
            </a:p>
            <a:p>
              <a:pPr marL="144000"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450" b="1" spc="-133" dirty="0">
                  <a:latin typeface="+mn-ea"/>
                </a:rPr>
                <a:t>(</a:t>
              </a:r>
              <a:r>
                <a:rPr lang="ko-KR" altLang="en-US" sz="1450" b="1" spc="-133" dirty="0">
                  <a:latin typeface="+mn-ea"/>
                </a:rPr>
                <a:t>사용 </a:t>
              </a:r>
              <a:r>
                <a:rPr lang="ko-KR" altLang="en-US" sz="1450" b="1" spc="-133" dirty="0" err="1">
                  <a:latin typeface="+mn-ea"/>
                </a:rPr>
                <a:t>물질명</a:t>
              </a:r>
              <a:r>
                <a:rPr lang="ko-KR" altLang="en-US" sz="1450" b="1" spc="-133" dirty="0">
                  <a:latin typeface="+mn-ea"/>
                </a:rPr>
                <a:t> 표기 등</a:t>
              </a:r>
              <a:r>
                <a:rPr lang="en-US" altLang="ko-KR" sz="1450" b="1" spc="-133" dirty="0">
                  <a:latin typeface="+mn-ea"/>
                </a:rPr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45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450" b="1" spc="-133" dirty="0">
                  <a:latin typeface="+mn-ea"/>
                </a:rPr>
                <a:t>절단작업 전 내부를 물 또는 불활성 기체 등으로 완전히 치환하여 폭발 위험요인 제거</a:t>
              </a:r>
              <a:endParaRPr lang="en-US" altLang="ko-KR" sz="145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45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450" b="1" spc="-133" dirty="0" err="1">
                  <a:latin typeface="+mn-ea"/>
                </a:rPr>
                <a:t>폐드럼통의</a:t>
              </a:r>
              <a:r>
                <a:rPr lang="ko-KR" altLang="en-US" sz="1450" b="1" spc="-133" dirty="0">
                  <a:latin typeface="+mn-ea"/>
                </a:rPr>
                <a:t> 사용 내역을 알 수 없는 경우가 많아</a:t>
              </a:r>
              <a:r>
                <a:rPr lang="en-US" altLang="ko-KR" sz="1450" b="1" spc="-133" dirty="0">
                  <a:latin typeface="+mn-ea"/>
                </a:rPr>
                <a:t>,</a:t>
              </a:r>
              <a:r>
                <a:rPr lang="ko-KR" altLang="en-US" sz="1450" b="1" spc="-133" dirty="0">
                  <a:latin typeface="+mn-ea"/>
                </a:rPr>
                <a:t> 가급적 이를 가공해 다른 용도로 </a:t>
              </a:r>
              <a:endParaRPr lang="en-US" altLang="ko-KR" sz="1450" b="1" spc="-133" dirty="0">
                <a:latin typeface="+mn-ea"/>
              </a:endParaRPr>
            </a:p>
            <a:p>
              <a:pPr marL="144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450" b="1" spc="-133" dirty="0">
                  <a:latin typeface="+mn-ea"/>
                </a:rPr>
                <a:t>사용 제한 </a:t>
              </a:r>
              <a:endParaRPr lang="en-US" altLang="ko-KR" sz="1450" b="1" spc="-133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847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61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4B7B2521-3658-1800-5B95-1A5FC2E4A3A0}"/>
              </a:ext>
            </a:extLst>
          </p:cNvPr>
          <p:cNvGrpSpPr/>
          <p:nvPr/>
        </p:nvGrpSpPr>
        <p:grpSpPr>
          <a:xfrm>
            <a:off x="428600" y="1257572"/>
            <a:ext cx="2259617" cy="2032309"/>
            <a:chOff x="428600" y="1257572"/>
            <a:chExt cx="2259617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en-US" altLang="ko-KR" sz="1800" b="1" spc="-133" dirty="0"/>
                <a:t>LPG - </a:t>
              </a:r>
              <a:r>
                <a:rPr lang="ko-KR" altLang="en-US" sz="1800" b="1" spc="-133" dirty="0"/>
                <a:t>산소절단 중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불꽃 역화로 인해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latin typeface="+mn-ea"/>
                </a:rPr>
                <a:t>용기 폭발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208E3FBA-9AD8-C43C-0A2D-680B7DF708E1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14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A4C7348-4F4A-233D-C369-2D65DBA38505}"/>
              </a:ext>
            </a:extLst>
          </p:cNvPr>
          <p:cNvGrpSpPr/>
          <p:nvPr/>
        </p:nvGrpSpPr>
        <p:grpSpPr>
          <a:xfrm>
            <a:off x="2994246" y="3432382"/>
            <a:ext cx="6667139" cy="1221632"/>
            <a:chOff x="2994246" y="3432382"/>
            <a:chExt cx="6667139" cy="1221632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88839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499171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503A843-39E1-1CD5-69AA-82E92D2B9DB7}"/>
                </a:ext>
              </a:extLst>
            </p:cNvPr>
            <p:cNvGrpSpPr/>
            <p:nvPr/>
          </p:nvGrpSpPr>
          <p:grpSpPr>
            <a:xfrm>
              <a:off x="3170497" y="3432382"/>
              <a:ext cx="2027357" cy="546100"/>
              <a:chOff x="3170497" y="3432382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579416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2C7A3A5F-5657-B74D-57EB-DE86CC9875C0}"/>
                  </a:ext>
                </a:extLst>
              </p:cNvPr>
              <p:cNvGrpSpPr/>
              <p:nvPr/>
            </p:nvGrpSpPr>
            <p:grpSpPr>
              <a:xfrm>
                <a:off x="3170497" y="3432382"/>
                <a:ext cx="622300" cy="546100"/>
                <a:chOff x="3170497" y="3432382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432382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492387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4110788"/>
              <a:ext cx="6228876" cy="2789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lnSpc>
                  <a:spcPct val="125000"/>
                </a:lnSpc>
                <a:buClr>
                  <a:srgbClr val="33CCCC"/>
                </a:buClr>
                <a:defRPr sz="1600" b="1" spc="-120">
                  <a:solidFill>
                    <a:srgbClr val="F6AC00"/>
                  </a:solidFill>
                  <a:latin typeface="+mn-ea"/>
                </a:defRPr>
              </a:lvl1pPr>
            </a:lstStyle>
            <a:p>
              <a:r>
                <a:rPr lang="ko-KR" altLang="en-US" dirty="0"/>
                <a:t>・</a:t>
              </a:r>
              <a:r>
                <a:rPr lang="ko-KR" altLang="en-US" dirty="0">
                  <a:solidFill>
                    <a:srgbClr val="0070C0"/>
                  </a:solidFill>
                </a:rPr>
                <a:t>취관</a:t>
              </a:r>
              <a:r>
                <a:rPr lang="en-US" altLang="ko-KR" dirty="0">
                  <a:solidFill>
                    <a:srgbClr val="0070C0"/>
                  </a:solidFill>
                </a:rPr>
                <a:t>(</a:t>
              </a:r>
              <a:r>
                <a:rPr lang="ko-KR" altLang="en-US" dirty="0">
                  <a:solidFill>
                    <a:srgbClr val="0070C0"/>
                  </a:solidFill>
                </a:rPr>
                <a:t>토치</a:t>
              </a:r>
              <a:r>
                <a:rPr lang="en-US" altLang="ko-KR" dirty="0">
                  <a:solidFill>
                    <a:srgbClr val="0070C0"/>
                  </a:solidFill>
                </a:rPr>
                <a:t>)</a:t>
              </a:r>
              <a:r>
                <a:rPr lang="ko-KR" altLang="en-US" dirty="0">
                  <a:solidFill>
                    <a:srgbClr val="0070C0"/>
                  </a:solidFill>
                </a:rPr>
                <a:t> 팁 막힘</a:t>
              </a:r>
              <a:r>
                <a:rPr lang="en-US" altLang="ko-KR" dirty="0">
                  <a:solidFill>
                    <a:srgbClr val="0070C0"/>
                  </a:solidFill>
                </a:rPr>
                <a:t>,</a:t>
              </a:r>
              <a:r>
                <a:rPr lang="ko-KR" altLang="en-US" dirty="0">
                  <a:solidFill>
                    <a:srgbClr val="0070C0"/>
                  </a:solidFill>
                </a:rPr>
                <a:t> 가스 소진 등으로 인한 역화</a:t>
              </a:r>
              <a:endParaRPr lang="en-US" altLang="ko-K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6E7FB064-823F-EA98-AEFA-3C2913ED14E8}"/>
              </a:ext>
            </a:extLst>
          </p:cNvPr>
          <p:cNvGrpSpPr/>
          <p:nvPr/>
        </p:nvGrpSpPr>
        <p:grpSpPr>
          <a:xfrm>
            <a:off x="2994246" y="4729455"/>
            <a:ext cx="6667139" cy="1799759"/>
            <a:chOff x="2994246" y="4729455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67607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80626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3B3B637-253C-976B-CFDB-76249F6D549C}"/>
                </a:ext>
              </a:extLst>
            </p:cNvPr>
            <p:cNvGrpSpPr/>
            <p:nvPr/>
          </p:nvGrpSpPr>
          <p:grpSpPr>
            <a:xfrm>
              <a:off x="3170497" y="4729455"/>
              <a:ext cx="2027357" cy="558800"/>
              <a:chOff x="3170497" y="4729455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85903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FA99CAD8-801A-C882-2779-B3ACDBA3CCD0}"/>
                  </a:ext>
                </a:extLst>
              </p:cNvPr>
              <p:cNvGrpSpPr/>
              <p:nvPr/>
            </p:nvGrpSpPr>
            <p:grpSpPr>
              <a:xfrm>
                <a:off x="3170497" y="4729455"/>
                <a:ext cx="622300" cy="558800"/>
                <a:chOff x="3170497" y="4729455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4729455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7736" y="4795016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401140"/>
              <a:ext cx="6228876" cy="8945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역화방지기를</a:t>
              </a:r>
              <a:r>
                <a:rPr lang="ko-KR" altLang="en-US" sz="1600" b="1" spc="-133" dirty="0">
                  <a:latin typeface="+mn-ea"/>
                </a:rPr>
                <a:t> 가연성가스 압력조정기 후단과 토치 호스 사이에 설치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토치의</a:t>
              </a:r>
              <a:r>
                <a:rPr lang="ko-KR" altLang="en-US" sz="1600" b="1" spc="-133" dirty="0">
                  <a:latin typeface="+mn-ea"/>
                </a:rPr>
                <a:t> 화구 및 </a:t>
              </a:r>
              <a:r>
                <a:rPr lang="en-US" altLang="ko-KR" sz="1600" b="1" spc="-133" dirty="0">
                  <a:latin typeface="+mn-ea"/>
                </a:rPr>
                <a:t>LPG</a:t>
              </a:r>
              <a:r>
                <a:rPr lang="ko-KR" altLang="en-US" sz="1600" b="1" spc="-133" dirty="0">
                  <a:latin typeface="+mn-ea"/>
                </a:rPr>
                <a:t>용기 충전 상태 확인 철저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용기에 설치된 압력계를 정상 상태로 관리</a:t>
              </a:r>
              <a:endParaRPr lang="en-US" altLang="ko-KR" sz="1600" b="1" spc="-133" dirty="0">
                <a:latin typeface="+mn-ea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5015399-BB6E-2796-6373-BB1854363C13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E10C8DBC-9B59-17FC-DFB7-C41CF751C0DC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4" name="직각 삼각형[R] 13">
              <a:extLst>
                <a:ext uri="{FF2B5EF4-FFF2-40B4-BE49-F238E27FC236}">
                  <a16:creationId xmlns:a16="http://schemas.microsoft.com/office/drawing/2014/main" id="{D7F49DA0-F664-732C-51E2-1405681B1024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5" name="직선 연결선[R] 14">
              <a:extLst>
                <a:ext uri="{FF2B5EF4-FFF2-40B4-BE49-F238E27FC236}">
                  <a16:creationId xmlns:a16="http://schemas.microsoft.com/office/drawing/2014/main" id="{7B437428-8C9A-9F81-58FD-B2770268D664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14227F-8AF2-C84A-014E-9ACF72270F17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CDFE45-38D7-E962-2880-41F44A2114F7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FF69B351-C9B8-9117-B8B5-D434021BC784}"/>
              </a:ext>
            </a:extLst>
          </p:cNvPr>
          <p:cNvGrpSpPr/>
          <p:nvPr/>
        </p:nvGrpSpPr>
        <p:grpSpPr>
          <a:xfrm>
            <a:off x="2994246" y="1321580"/>
            <a:ext cx="6667139" cy="2055791"/>
            <a:chOff x="2994246" y="1321580"/>
            <a:chExt cx="6667139" cy="2055791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6E85C9DD-47FE-A250-B696-96232DA1B781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2055791"/>
              <a:chOff x="2994246" y="1321580"/>
              <a:chExt cx="6667139" cy="20557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9917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9917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FADB8F47-3380-FEAE-3296-69BA89DCE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527"/>
            <a:stretch/>
          </p:blipFill>
          <p:spPr>
            <a:xfrm>
              <a:off x="7477827" y="1694385"/>
              <a:ext cx="2055606" cy="133474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494631"/>
              <a:ext cx="4575893" cy="9874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z="1600" b="1" spc="-133" dirty="0">
                  <a:latin typeface="+mn-ea"/>
                </a:rPr>
                <a:t>LPG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en-US" altLang="ko-KR" sz="1600" b="1" spc="-133" dirty="0">
                  <a:latin typeface="+mn-ea"/>
                </a:rPr>
                <a:t>–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ko-KR" altLang="en-US" sz="1600" b="1" spc="-133" dirty="0" err="1">
                  <a:latin typeface="+mn-ea"/>
                </a:rPr>
                <a:t>산소용접기로</a:t>
              </a:r>
              <a:r>
                <a:rPr lang="ko-KR" altLang="en-US" sz="1600" b="1" spc="-133" dirty="0">
                  <a:latin typeface="+mn-ea"/>
                </a:rPr>
                <a:t> 절단 작업 중 토치에서 가연성 가스가 나오지 않아 이를 조정하던 중 불꽃이 역화 되면서 </a:t>
              </a:r>
              <a:r>
                <a:rPr lang="en-US" altLang="ko-KR" sz="1600" b="1" spc="-133" dirty="0">
                  <a:latin typeface="+mn-ea"/>
                </a:rPr>
                <a:t>LPG</a:t>
              </a:r>
              <a:r>
                <a:rPr lang="ko-KR" altLang="en-US" sz="1600" b="1" spc="-133" dirty="0">
                  <a:latin typeface="+mn-ea"/>
                </a:rPr>
                <a:t>용기 폭발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endParaRPr lang="en-US" altLang="ko-KR" sz="1600" b="1" spc="-133" dirty="0">
                <a:latin typeface="+mn-ea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D59A5139-D1E3-521B-1D97-A5668116A73B}"/>
                </a:ext>
              </a:extLst>
            </p:cNvPr>
            <p:cNvGrpSpPr/>
            <p:nvPr/>
          </p:nvGrpSpPr>
          <p:grpSpPr>
            <a:xfrm>
              <a:off x="3273028" y="2265963"/>
              <a:ext cx="4246236" cy="922117"/>
              <a:chOff x="3262868" y="2296443"/>
              <a:chExt cx="4246236" cy="922117"/>
            </a:xfrm>
          </p:grpSpPr>
          <p:sp>
            <p:nvSpPr>
              <p:cNvPr id="19" name="모서리가 둥근 직사각형 18">
                <a:extLst>
                  <a:ext uri="{FF2B5EF4-FFF2-40B4-BE49-F238E27FC236}">
                    <a16:creationId xmlns:a16="http://schemas.microsoft.com/office/drawing/2014/main" id="{3EF4E764-ECDB-47D3-4AF8-0F27E11B3022}"/>
                  </a:ext>
                </a:extLst>
              </p:cNvPr>
              <p:cNvSpPr/>
              <p:nvPr/>
            </p:nvSpPr>
            <p:spPr>
              <a:xfrm>
                <a:off x="3262868" y="2296443"/>
                <a:ext cx="4246236" cy="912340"/>
              </a:xfrm>
              <a:prstGeom prst="roundRect">
                <a:avLst>
                  <a:gd name="adj" fmla="val 5065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A99B73-D80D-FC2E-820D-D01CC936BB58}"/>
                  </a:ext>
                </a:extLst>
              </p:cNvPr>
              <p:cNvSpPr txBox="1"/>
              <p:nvPr/>
            </p:nvSpPr>
            <p:spPr>
              <a:xfrm>
                <a:off x="3488081" y="2325367"/>
                <a:ext cx="3949039" cy="893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ko-KR" sz="1200" b="1" spc="-100" dirty="0"/>
                  <a:t>*</a:t>
                </a:r>
                <a:r>
                  <a:rPr lang="ko-KR" altLang="en-US" sz="1200" b="1" spc="-100" dirty="0"/>
                  <a:t>산소와 </a:t>
                </a:r>
                <a:r>
                  <a:rPr lang="en-US" altLang="ko-KR" sz="1200" b="1" spc="-100" dirty="0">
                    <a:latin typeface="+mn-ea"/>
                  </a:rPr>
                  <a:t>LPG</a:t>
                </a:r>
                <a:r>
                  <a:rPr lang="ko-KR" altLang="en-US" sz="1200" b="1" spc="-100" dirty="0"/>
                  <a:t> </a:t>
                </a:r>
                <a:r>
                  <a:rPr lang="en-US" altLang="ko-KR" sz="1200" b="1" spc="-100" dirty="0"/>
                  <a:t> </a:t>
                </a:r>
                <a:r>
                  <a:rPr lang="ko-KR" altLang="en-US" sz="1200" b="1" spc="-100" dirty="0"/>
                  <a:t>사용 </a:t>
                </a:r>
                <a:r>
                  <a:rPr lang="ko-KR" altLang="en-US" sz="1200" b="1" spc="-100" dirty="0" err="1"/>
                  <a:t>압력비</a:t>
                </a:r>
                <a:endParaRPr lang="en-US" altLang="ko-KR" sz="1200" b="1" spc="-100" dirty="0"/>
              </a:p>
              <a:p>
                <a:pPr>
                  <a:lnSpc>
                    <a:spcPct val="110000"/>
                  </a:lnSpc>
                </a:pPr>
                <a:r>
                  <a:rPr lang="en-US" altLang="ko-KR" sz="1200" spc="-100" dirty="0"/>
                  <a:t>-</a:t>
                </a:r>
                <a:r>
                  <a:rPr lang="ko-KR" altLang="en-US" sz="1200" spc="-100" dirty="0"/>
                  <a:t> 일반적인 절단작업의 경우 산소는 </a:t>
                </a:r>
                <a:r>
                  <a:rPr lang="en-US" altLang="ko-KR" sz="1200" spc="-100" dirty="0"/>
                  <a:t>LPG</a:t>
                </a:r>
                <a:r>
                  <a:rPr lang="ko-KR" altLang="en-US" sz="1200" spc="-100" dirty="0"/>
                  <a:t>에 비해 압력이</a:t>
                </a:r>
                <a:endParaRPr lang="en-US" altLang="ko-KR" sz="1200" spc="-100" dirty="0"/>
              </a:p>
              <a:p>
                <a:pPr marL="36000">
                  <a:lnSpc>
                    <a:spcPct val="110000"/>
                  </a:lnSpc>
                </a:pPr>
                <a:r>
                  <a:rPr lang="ko-KR" altLang="en-US" sz="1200" spc="-100" dirty="0"/>
                  <a:t> </a:t>
                </a:r>
                <a:r>
                  <a:rPr lang="en-US" altLang="ko-KR" sz="1200" spc="-100" dirty="0"/>
                  <a:t>10</a:t>
                </a:r>
                <a:r>
                  <a:rPr lang="ko-KR" altLang="en-US" sz="1200" spc="-100" dirty="0"/>
                  <a:t>배 정도 높음</a:t>
                </a:r>
                <a:endParaRPr lang="en-US" altLang="ko-KR" sz="1200" spc="-100" dirty="0"/>
              </a:p>
              <a:p>
                <a:pPr>
                  <a:lnSpc>
                    <a:spcPct val="110000"/>
                  </a:lnSpc>
                </a:pPr>
                <a:r>
                  <a:rPr lang="en-US" altLang="ko-KR" sz="1200" spc="-100" dirty="0"/>
                  <a:t>-</a:t>
                </a:r>
                <a:r>
                  <a:rPr lang="ko-KR" altLang="en-US" sz="1200" spc="-100" dirty="0"/>
                  <a:t> 압력비로 인해 상대적으로 </a:t>
                </a:r>
                <a:r>
                  <a:rPr lang="en-US" altLang="ko-KR" sz="1200" spc="-100" dirty="0"/>
                  <a:t>LPG</a:t>
                </a:r>
                <a:r>
                  <a:rPr lang="ko-KR" altLang="en-US" sz="1200" spc="-100" dirty="0"/>
                  <a:t>에서 역화가 발생할 위험이 있음</a:t>
                </a:r>
                <a:endParaRPr lang="en-US" altLang="ko-KR" sz="1200" spc="-100" dirty="0"/>
              </a:p>
            </p:txBody>
          </p:sp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6BD142FA-F852-2FBD-24A0-E3CDD8801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38010" y="2363367"/>
                <a:ext cx="194490" cy="2074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600706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62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3EB5FDD9-E50D-2EA1-01F7-AC6EE7F32E62}"/>
              </a:ext>
            </a:extLst>
          </p:cNvPr>
          <p:cNvGrpSpPr/>
          <p:nvPr/>
        </p:nvGrpSpPr>
        <p:grpSpPr>
          <a:xfrm>
            <a:off x="428600" y="1257572"/>
            <a:ext cx="2259617" cy="1711709"/>
            <a:chOff x="428600" y="1257572"/>
            <a:chExt cx="2259617" cy="17117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70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 err="1"/>
                <a:t>교류아크</a:t>
              </a:r>
              <a:r>
                <a:rPr lang="ko-KR" altLang="en-US" sz="1800" b="1" spc="-133" dirty="0"/>
                <a:t> 용접작업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중 감전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AD8325CE-E190-BDFF-73F6-B91C66D69FAB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15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F0CF4AB-53AA-7A2D-3B46-1BA780641A21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FA31167-057D-3492-ACD6-57D6B4D0BEF6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796E90C9-277B-9DAC-3EBE-F68DFAC60F69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789375"/>
              <a:ext cx="6228876" cy="5833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금속제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호퍼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내부에서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자동전격방지기가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설치되지 않은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교류아크용접기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marL="144000"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사용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절연덮개가 파손된 홀더 사용 또는 용접봉에 작업자 신체 접촉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CA8781E-533A-7D0B-02BA-324A82BDC19F}"/>
              </a:ext>
            </a:extLst>
          </p:cNvPr>
          <p:cNvGrpSpPr/>
          <p:nvPr/>
        </p:nvGrpSpPr>
        <p:grpSpPr>
          <a:xfrm>
            <a:off x="2994246" y="4680471"/>
            <a:ext cx="6667139" cy="1799759"/>
            <a:chOff x="2994246" y="4680471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18623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57276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0799382-CEE2-8EDA-FCB1-2B474CFA9ED6}"/>
                </a:ext>
              </a:extLst>
            </p:cNvPr>
            <p:cNvGrpSpPr/>
            <p:nvPr/>
          </p:nvGrpSpPr>
          <p:grpSpPr>
            <a:xfrm>
              <a:off x="3170497" y="4680471"/>
              <a:ext cx="2027357" cy="558800"/>
              <a:chOff x="3170497" y="4680471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36919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39316D73-167B-3FED-F880-AF1B916E1978}"/>
                  </a:ext>
                </a:extLst>
              </p:cNvPr>
              <p:cNvGrpSpPr/>
              <p:nvPr/>
            </p:nvGrpSpPr>
            <p:grpSpPr>
              <a:xfrm>
                <a:off x="3170497" y="4680471"/>
                <a:ext cx="622300" cy="558800"/>
                <a:chOff x="3170497" y="4680471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4680471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7736" y="4746032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352156"/>
              <a:ext cx="6228876" cy="8910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도전성이 높은 장소에서 </a:t>
              </a:r>
              <a:r>
                <a:rPr lang="ko-KR" altLang="en-US" sz="1600" b="1" spc="-133" dirty="0" err="1">
                  <a:latin typeface="+mn-ea"/>
                </a:rPr>
                <a:t>교류아크용접기</a:t>
              </a:r>
              <a:r>
                <a:rPr lang="ko-KR" altLang="en-US" sz="1600" b="1" spc="-133" dirty="0">
                  <a:latin typeface="+mn-ea"/>
                </a:rPr>
                <a:t> 사용 시 </a:t>
              </a:r>
              <a:r>
                <a:rPr lang="ko-KR" altLang="en-US" sz="1600" b="1" spc="-133" dirty="0" err="1">
                  <a:latin typeface="+mn-ea"/>
                </a:rPr>
                <a:t>자동전격방지기</a:t>
              </a:r>
              <a:r>
                <a:rPr lang="ko-KR" altLang="en-US" sz="1600" b="1" spc="-133" dirty="0">
                  <a:latin typeface="+mn-ea"/>
                </a:rPr>
                <a:t> 설치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절연덮개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애자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가 파손된 홀더 사용금지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 err="1">
                  <a:latin typeface="+mn-ea"/>
                </a:rPr>
                <a:t>절연내력</a:t>
              </a:r>
              <a:r>
                <a:rPr lang="ko-KR" altLang="en-US" sz="1600" b="1" spc="-133" dirty="0">
                  <a:latin typeface="+mn-ea"/>
                </a:rPr>
                <a:t> 및 내열성이 있는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    </a:t>
              </a:r>
              <a:r>
                <a:rPr lang="en-US" altLang="ko-KR" sz="1600" b="1" spc="-133" dirty="0">
                  <a:latin typeface="+mn-ea"/>
                </a:rPr>
                <a:t>KS</a:t>
              </a:r>
              <a:r>
                <a:rPr lang="ko-KR" altLang="en-US" sz="1600" b="1" spc="-133" dirty="0">
                  <a:latin typeface="+mn-ea"/>
                </a:rPr>
                <a:t>규격품 사용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5D594E1-06EA-E198-75D6-B9F4740CE7B1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6F62BBEB-F3F8-47B9-9E92-12D6FF2C4408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758864"/>
              <a:ext cx="4575893" cy="1115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도전성이 높은 금속제 </a:t>
              </a:r>
              <a:r>
                <a:rPr lang="ko-KR" altLang="en-US" sz="1600" b="1" spc="-133" dirty="0" err="1">
                  <a:latin typeface="+mn-ea"/>
                </a:rPr>
                <a:t>호퍼</a:t>
              </a:r>
              <a:r>
                <a:rPr lang="ko-KR" altLang="en-US" sz="1600" b="1" spc="-133" dirty="0">
                  <a:latin typeface="+mn-ea"/>
                </a:rPr>
                <a:t> 내부에서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용접작업 중 용접봉과 절연이 파괴된 홀더에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신체 일부가 접촉되어 감전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6D012A30-2077-F163-B12C-EC581FA19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20312" y="1452658"/>
              <a:ext cx="2037478" cy="1357426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F04BB12-C335-8803-280C-6B94AF56B195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7FD1793B-C400-0871-276C-246BF2B04D4F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AB28A013-59EA-4287-6046-8C3A4BAEFE51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BE0DB104-9A68-BDF5-59E7-9F7C31024648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E70BC9-915A-1D25-E752-398600671724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7F5009-86CA-00F1-C3BF-02096E04E374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5688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63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7017F079-0EDF-B680-D007-D5080F5963F3}"/>
              </a:ext>
            </a:extLst>
          </p:cNvPr>
          <p:cNvGrpSpPr/>
          <p:nvPr/>
        </p:nvGrpSpPr>
        <p:grpSpPr>
          <a:xfrm>
            <a:off x="428600" y="1257572"/>
            <a:ext cx="2259617" cy="1720044"/>
            <a:chOff x="428600" y="1257572"/>
            <a:chExt cx="2259617" cy="17200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712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 err="1"/>
                <a:t>핸드그라인더로</a:t>
              </a:r>
              <a:r>
                <a:rPr lang="ko-KR" altLang="en-US" sz="1800" b="1" spc="-133" dirty="0"/>
                <a:t> 사상작업 중 감전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67F587D2-4A8A-1380-9880-3BADEAD563A8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16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6A951C7-DC9C-32D9-51BA-9E4510E3B3CA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D3BF5D44-CC84-4D97-FCA2-E3140152547E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5268F8EF-6504-22A8-E7C0-653D6ACC3E9D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753428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핸드그라인더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전원선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절연피복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파손에 따른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충전부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노출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누전차단기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미접속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FF806A1-1433-1D8D-8C1F-7E7C125124AE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394E7DA-E0FD-0B23-FAA5-D6B0D429CA2D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775108"/>
              <a:ext cx="4575893" cy="1115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파이프 내부에서 파이프 </a:t>
              </a:r>
              <a:r>
                <a:rPr lang="ko-KR" altLang="en-US" sz="1600" b="1" spc="-133" dirty="0" err="1">
                  <a:latin typeface="+mn-ea"/>
                </a:rPr>
                <a:t>연결부</a:t>
              </a:r>
              <a:r>
                <a:rPr lang="ko-KR" altLang="en-US" sz="1600" b="1" spc="-133" dirty="0">
                  <a:latin typeface="+mn-ea"/>
                </a:rPr>
                <a:t> </a:t>
              </a:r>
              <a:r>
                <a:rPr lang="ko-KR" altLang="en-US" sz="1600" b="1" spc="-133" dirty="0" err="1">
                  <a:latin typeface="+mn-ea"/>
                </a:rPr>
                <a:t>용접면</a:t>
              </a:r>
              <a:r>
                <a:rPr lang="ko-KR" altLang="en-US" sz="1600" b="1" spc="-133" dirty="0">
                  <a:latin typeface="+mn-ea"/>
                </a:rPr>
                <a:t> 사상작업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중 </a:t>
              </a:r>
              <a:r>
                <a:rPr lang="ko-KR" altLang="en-US" sz="1600" b="1" spc="-133" dirty="0" err="1">
                  <a:latin typeface="+mn-ea"/>
                </a:rPr>
                <a:t>핸드그라인더</a:t>
              </a:r>
              <a:r>
                <a:rPr lang="ko-KR" altLang="en-US" sz="1600" b="1" spc="-133" dirty="0">
                  <a:latin typeface="+mn-ea"/>
                </a:rPr>
                <a:t> 전원선 피복 파손부에 접촉되어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감전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142FDEB8-6822-1C31-7154-079F0327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9819" y="1620456"/>
              <a:ext cx="1964270" cy="1021830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AD5C7893-3C12-E944-3637-914A808E072B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D0E9F39-2DFD-B269-9C61-3AE3FDD1CFA8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EAF64CE9-4F59-A463-B1C6-502F4B4237B5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2BA9C0EF-63B3-05F1-C315-CE1C27D40F2C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CB1348-407A-1337-43B6-1878C51F63B9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9E048A-99CC-5A57-3E4C-EE830F27FACC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A840D55B-7902-3FA9-8523-25F6C5EC63A0}"/>
              </a:ext>
            </a:extLst>
          </p:cNvPr>
          <p:cNvGrpSpPr/>
          <p:nvPr/>
        </p:nvGrpSpPr>
        <p:grpSpPr>
          <a:xfrm>
            <a:off x="2994246" y="4680471"/>
            <a:ext cx="6667139" cy="1799759"/>
            <a:chOff x="2994246" y="4680471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18623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57276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506044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작업 전 휴대용 전동기계기구 이상여부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피복손상 등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 점검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감전방지용 누전차단기 접속 및 사용</a:t>
              </a:r>
              <a:endParaRPr lang="en-US" altLang="ko-KR" sz="1600" b="1" spc="-133" dirty="0">
                <a:latin typeface="+mn-ea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9FD3EB69-3DBB-7B14-6266-7D787EA44B9E}"/>
                </a:ext>
              </a:extLst>
            </p:cNvPr>
            <p:cNvGrpSpPr/>
            <p:nvPr/>
          </p:nvGrpSpPr>
          <p:grpSpPr>
            <a:xfrm>
              <a:off x="3170497" y="4680471"/>
              <a:ext cx="2027357" cy="558800"/>
              <a:chOff x="3170497" y="4680471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36919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9FEEC141-C64B-D969-021C-270852DBAA95}"/>
                  </a:ext>
                </a:extLst>
              </p:cNvPr>
              <p:cNvGrpSpPr/>
              <p:nvPr/>
            </p:nvGrpSpPr>
            <p:grpSpPr>
              <a:xfrm>
                <a:off x="3170497" y="4680471"/>
                <a:ext cx="622300" cy="558800"/>
                <a:chOff x="3170497" y="4680471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70497" y="4680471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87736" y="4746032"/>
                  <a:ext cx="343494" cy="422211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1542171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64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EE7BC748-B709-A8D5-DEA1-168421CF1DEE}"/>
              </a:ext>
            </a:extLst>
          </p:cNvPr>
          <p:cNvGrpSpPr/>
          <p:nvPr/>
        </p:nvGrpSpPr>
        <p:grpSpPr>
          <a:xfrm>
            <a:off x="428600" y="1257572"/>
            <a:ext cx="2259617" cy="1399444"/>
            <a:chOff x="428600" y="1257572"/>
            <a:chExt cx="2259617" cy="13994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391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지게차 운행 중 부딪힘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5130F97A-6F8A-6740-1B9E-B1FB8E05E4E2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17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0032CC5-FE6D-F496-9037-188B70ACF068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5AEE0A4-7574-DE9A-D7E2-98971B7A7ACB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2755925F-789C-85EA-22A6-BCC30667DC5F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753428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작업자 보행 통로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미확보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및 지게차 운행 통로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미구분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지게차 사용에 따른 작업계획서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미작성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11DD9A66-B66A-621E-6A79-E050AE6B8D98}"/>
              </a:ext>
            </a:extLst>
          </p:cNvPr>
          <p:cNvGrpSpPr/>
          <p:nvPr/>
        </p:nvGrpSpPr>
        <p:grpSpPr>
          <a:xfrm>
            <a:off x="2994246" y="4680471"/>
            <a:ext cx="6667139" cy="1799759"/>
            <a:chOff x="2994246" y="4680471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18623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57276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C83BBCE1-14FB-AFDE-EC43-B4DE9FE41820}"/>
                </a:ext>
              </a:extLst>
            </p:cNvPr>
            <p:cNvGrpSpPr/>
            <p:nvPr/>
          </p:nvGrpSpPr>
          <p:grpSpPr>
            <a:xfrm>
              <a:off x="3170497" y="4680471"/>
              <a:ext cx="2027357" cy="558800"/>
              <a:chOff x="3170497" y="4680471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36919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2F1327CB-675E-31AA-447C-018E2FDB19F1}"/>
                  </a:ext>
                </a:extLst>
              </p:cNvPr>
              <p:cNvGrpSpPr/>
              <p:nvPr/>
            </p:nvGrpSpPr>
            <p:grpSpPr>
              <a:xfrm>
                <a:off x="3170497" y="4680471"/>
                <a:ext cx="622300" cy="558800"/>
                <a:chOff x="3170497" y="4680471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4680471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7736" y="4746032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5" y="5254763"/>
              <a:ext cx="6397469" cy="11647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3000"/>
                </a:lnSpc>
                <a:buClr>
                  <a:srgbClr val="33CCCC"/>
                </a:buClr>
              </a:pPr>
              <a:r>
                <a:rPr lang="ko-KR" altLang="en-US" sz="155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550" b="1" spc="-133" dirty="0">
                  <a:latin typeface="+mn-ea"/>
                </a:rPr>
                <a:t>작업장 내 근로자 보행통로 확보 및 통로임을 표시</a:t>
              </a:r>
              <a:r>
                <a:rPr lang="en-US" altLang="ko-KR" sz="1550" b="1" spc="-133" dirty="0">
                  <a:latin typeface="+mn-ea"/>
                </a:rPr>
                <a:t>,</a:t>
              </a:r>
              <a:r>
                <a:rPr lang="ko-KR" altLang="en-US" sz="1550" b="1" spc="-133" dirty="0">
                  <a:latin typeface="+mn-ea"/>
                </a:rPr>
                <a:t> 지게차 운행통로와 구분</a:t>
              </a:r>
              <a:endParaRPr lang="en-US" altLang="ko-KR" sz="1550" b="1" spc="-133" dirty="0">
                <a:latin typeface="+mn-ea"/>
              </a:endParaRPr>
            </a:p>
            <a:p>
              <a:pPr>
                <a:lnSpc>
                  <a:spcPct val="123000"/>
                </a:lnSpc>
                <a:buClr>
                  <a:srgbClr val="33CCCC"/>
                </a:buClr>
              </a:pPr>
              <a:r>
                <a:rPr lang="ko-KR" altLang="en-US" sz="155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550" b="1" spc="-133" dirty="0">
                  <a:latin typeface="+mn-ea"/>
                </a:rPr>
                <a:t>작업계획서 작성 및 그 내용에 대한 교육 실시</a:t>
              </a:r>
              <a:r>
                <a:rPr lang="en-US" altLang="ko-KR" sz="1550" b="1" spc="-133" dirty="0">
                  <a:latin typeface="+mn-ea"/>
                </a:rPr>
                <a:t>,</a:t>
              </a:r>
              <a:r>
                <a:rPr lang="ko-KR" altLang="en-US" sz="1550" b="1" spc="-133" dirty="0">
                  <a:latin typeface="+mn-ea"/>
                </a:rPr>
                <a:t> 부딪힘 위험 존재 시</a:t>
              </a:r>
              <a:endParaRPr lang="en-US" altLang="ko-KR" sz="1550" b="1" spc="-133" dirty="0">
                <a:latin typeface="+mn-ea"/>
              </a:endParaRPr>
            </a:p>
            <a:p>
              <a:pPr marL="180000">
                <a:lnSpc>
                  <a:spcPct val="123000"/>
                </a:lnSpc>
                <a:buClr>
                  <a:srgbClr val="33CCCC"/>
                </a:buClr>
              </a:pPr>
              <a:r>
                <a:rPr lang="ko-KR" altLang="en-US" sz="1550" b="1" spc="-133" dirty="0">
                  <a:latin typeface="+mn-ea"/>
                </a:rPr>
                <a:t>유도자 배치</a:t>
              </a:r>
              <a:endParaRPr lang="en-US" altLang="ko-KR" sz="1550" b="1" spc="-133" dirty="0">
                <a:latin typeface="+mn-ea"/>
              </a:endParaRPr>
            </a:p>
            <a:p>
              <a:pPr>
                <a:lnSpc>
                  <a:spcPct val="123000"/>
                </a:lnSpc>
                <a:buClr>
                  <a:srgbClr val="33CCCC"/>
                </a:buClr>
              </a:pPr>
              <a:r>
                <a:rPr lang="ko-KR" altLang="en-US" sz="155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550" b="1" spc="-133" dirty="0">
                  <a:latin typeface="+mn-ea"/>
                </a:rPr>
                <a:t>지게차 전조등</a:t>
              </a:r>
              <a:r>
                <a:rPr lang="en-US" altLang="ko-KR" sz="1550" b="1" spc="-133" dirty="0">
                  <a:latin typeface="+mn-ea"/>
                </a:rPr>
                <a:t>,</a:t>
              </a:r>
              <a:r>
                <a:rPr lang="ko-KR" altLang="en-US" sz="1550" b="1" spc="-133" dirty="0">
                  <a:latin typeface="+mn-ea"/>
                </a:rPr>
                <a:t> 후방감지기 등 안전장치 설치 및 기능 정상유지 관리</a:t>
              </a:r>
              <a:endParaRPr lang="en-US" altLang="ko-KR" sz="1550" b="1" spc="-133" dirty="0"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7E52946-7119-7AA0-31B9-7C64D08A6690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E5EE0686-D97F-060C-FE6D-6FC39C8C38C6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919684"/>
              <a:ext cx="4575893" cy="525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원부자재 창고 내에 적재된 제품을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 err="1">
                  <a:latin typeface="+mn-ea"/>
                </a:rPr>
                <a:t>순회・점검</a:t>
              </a:r>
              <a:r>
                <a:rPr lang="ko-KR" altLang="en-US" sz="1600" b="1" spc="-133" dirty="0">
                  <a:latin typeface="+mn-ea"/>
                </a:rPr>
                <a:t> 중 운행중인 지게차에 부딪힘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1D7FEF6-047B-6EEA-9E23-A07C12BC6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98755" y="1512050"/>
              <a:ext cx="1965589" cy="1259831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E18B1FD-8DDE-3E94-7463-5661580EB103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AAF79207-412C-DCBD-835D-D0C772B7C4A8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387132FF-9348-C0CC-3FEE-1E7E408B099C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AF9BC201-B8CA-35CF-ADCB-331C5F0EDFCA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691115-9AA3-2E88-C066-4F947C25E9CD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92CA99-0841-7D4B-1B1F-218B74D71E05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1919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722EF00-65D8-2F4D-D0F2-DF098DE1EB22}"/>
              </a:ext>
            </a:extLst>
          </p:cNvPr>
          <p:cNvSpPr/>
          <p:nvPr/>
        </p:nvSpPr>
        <p:spPr>
          <a:xfrm>
            <a:off x="701040" y="1355342"/>
            <a:ext cx="8808547" cy="5045458"/>
          </a:xfrm>
          <a:prstGeom prst="roundRect">
            <a:avLst>
              <a:gd name="adj" fmla="val 5339"/>
            </a:avLst>
          </a:prstGeom>
          <a:solidFill>
            <a:srgbClr val="DD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48F9A1B-37BB-C619-324A-7308FAD0A42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65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A38AFA7-3A37-F152-C9F5-06AB7559FA31}"/>
              </a:ext>
            </a:extLst>
          </p:cNvPr>
          <p:cNvGrpSpPr/>
          <p:nvPr/>
        </p:nvGrpSpPr>
        <p:grpSpPr>
          <a:xfrm>
            <a:off x="383183" y="1588331"/>
            <a:ext cx="5464558" cy="489402"/>
            <a:chOff x="383183" y="1588331"/>
            <a:chExt cx="5464558" cy="489402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0501F8BF-BE07-C610-8C66-67ED8CFE87C6}"/>
                </a:ext>
              </a:extLst>
            </p:cNvPr>
            <p:cNvGrpSpPr/>
            <p:nvPr/>
          </p:nvGrpSpPr>
          <p:grpSpPr>
            <a:xfrm>
              <a:off x="383183" y="1588331"/>
              <a:ext cx="1782160" cy="489402"/>
              <a:chOff x="383183" y="1588331"/>
              <a:chExt cx="1782160" cy="489402"/>
            </a:xfrm>
          </p:grpSpPr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6B6E76AD-53F9-57C2-7DA7-020E8C445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183" y="1588331"/>
                <a:ext cx="1782160" cy="489402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CDA6E8-5D52-EE74-B62F-918512FC3264}"/>
                  </a:ext>
                </a:extLst>
              </p:cNvPr>
              <p:cNvSpPr txBox="1"/>
              <p:nvPr/>
            </p:nvSpPr>
            <p:spPr>
              <a:xfrm>
                <a:off x="1007240" y="1768416"/>
                <a:ext cx="897063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2000" b="1" spc="-133" dirty="0">
                    <a:solidFill>
                      <a:schemeClr val="bg1"/>
                    </a:solidFill>
                    <a:latin typeface="+mn-ea"/>
                  </a:rPr>
                  <a:t>안전 </a:t>
                </a:r>
                <a:r>
                  <a:rPr lang="en-US" altLang="ko-KR" sz="2000" b="1" spc="-133" dirty="0">
                    <a:solidFill>
                      <a:schemeClr val="bg1"/>
                    </a:solidFill>
                    <a:latin typeface="+mn-ea"/>
                  </a:rPr>
                  <a:t>TIP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DE339B-ABB7-A182-D1BB-E0C2815BB6CE}"/>
                </a:ext>
              </a:extLst>
            </p:cNvPr>
            <p:cNvSpPr txBox="1"/>
            <p:nvPr/>
          </p:nvSpPr>
          <p:spPr>
            <a:xfrm>
              <a:off x="2275841" y="1612240"/>
              <a:ext cx="3571900" cy="4064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>
                <a:lnSpc>
                  <a:spcPct val="150000"/>
                </a:lnSpc>
              </a:pPr>
              <a:r>
                <a:rPr lang="ko-KR" altLang="en-US" sz="2000" b="1" spc="-133" dirty="0">
                  <a:solidFill>
                    <a:srgbClr val="08AC97"/>
                  </a:solidFill>
                  <a:latin typeface="+mj-ea"/>
                  <a:ea typeface="+mj-ea"/>
                </a:rPr>
                <a:t>지게차 이것만은 확인</a:t>
              </a:r>
              <a:r>
                <a:rPr lang="en-US" altLang="ko-KR" sz="2000" b="1" spc="-133" dirty="0">
                  <a:solidFill>
                    <a:srgbClr val="08AC97"/>
                  </a:solidFill>
                  <a:latin typeface="+mj-ea"/>
                  <a:ea typeface="+mj-ea"/>
                </a:rPr>
                <a:t>!</a:t>
              </a:r>
              <a:endParaRPr lang="ko-KR" altLang="en-US" sz="2000" b="1" spc="-133" dirty="0">
                <a:solidFill>
                  <a:srgbClr val="08AC97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79F0FB3-3E08-6BB0-750C-42F4D45D9B63}"/>
              </a:ext>
            </a:extLst>
          </p:cNvPr>
          <p:cNvGrpSpPr/>
          <p:nvPr/>
        </p:nvGrpSpPr>
        <p:grpSpPr>
          <a:xfrm>
            <a:off x="945295" y="2916090"/>
            <a:ext cx="8304723" cy="2433501"/>
            <a:chOff x="945295" y="2916090"/>
            <a:chExt cx="8304723" cy="243350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BB5C936-046F-E2AF-21EB-55C3B76C06EC}"/>
                </a:ext>
              </a:extLst>
            </p:cNvPr>
            <p:cNvGrpSpPr/>
            <p:nvPr/>
          </p:nvGrpSpPr>
          <p:grpSpPr>
            <a:xfrm>
              <a:off x="1429777" y="4899233"/>
              <a:ext cx="7697015" cy="450358"/>
              <a:chOff x="1429777" y="4899233"/>
              <a:chExt cx="7697015" cy="450358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38F6B47B-8B3B-F09D-D2CB-399BB16BB54E}"/>
                  </a:ext>
                </a:extLst>
              </p:cNvPr>
              <p:cNvGrpSpPr/>
              <p:nvPr/>
            </p:nvGrpSpPr>
            <p:grpSpPr>
              <a:xfrm>
                <a:off x="1429777" y="4899233"/>
                <a:ext cx="2116171" cy="450358"/>
                <a:chOff x="1429777" y="4899233"/>
                <a:chExt cx="2116171" cy="450358"/>
              </a:xfrm>
            </p:grpSpPr>
            <p:sp>
              <p:nvSpPr>
                <p:cNvPr id="9" name="타원 8">
                  <a:extLst>
                    <a:ext uri="{FF2B5EF4-FFF2-40B4-BE49-F238E27FC236}">
                      <a16:creationId xmlns:a16="http://schemas.microsoft.com/office/drawing/2014/main" id="{F08927DB-323A-427F-3FA7-B6AA52937CC8}"/>
                    </a:ext>
                  </a:extLst>
                </p:cNvPr>
                <p:cNvSpPr/>
                <p:nvPr/>
              </p:nvSpPr>
              <p:spPr>
                <a:xfrm>
                  <a:off x="1429777" y="4912801"/>
                  <a:ext cx="330623" cy="330623"/>
                </a:xfrm>
                <a:prstGeom prst="ellipse">
                  <a:avLst/>
                </a:prstGeom>
                <a:solidFill>
                  <a:srgbClr val="00AC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ore-KR" dirty="0">
                      <a:latin typeface="+mn-ea"/>
                    </a:rPr>
                    <a:t>1</a:t>
                  </a:r>
                  <a:endParaRPr kumimoji="1" lang="ko-Kore-KR" altLang="en-US" dirty="0">
                    <a:latin typeface="+mn-ea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D1A9DA6-9516-7FE8-6C57-C332E6C00CCD}"/>
                    </a:ext>
                  </a:extLst>
                </p:cNvPr>
                <p:cNvSpPr txBox="1"/>
                <p:nvPr/>
              </p:nvSpPr>
              <p:spPr>
                <a:xfrm>
                  <a:off x="1760400" y="4899233"/>
                  <a:ext cx="1785548" cy="4503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ko-KR" altLang="en-US" b="1" dirty="0">
                      <a:solidFill>
                        <a:schemeClr val="tx1"/>
                      </a:solidFill>
                    </a:rPr>
                    <a:t>자격자 운전</a:t>
                  </a:r>
                  <a:endParaRPr lang="ko-Kore-KR" altLang="en-US" b="1" dirty="0"/>
                </a:p>
              </p:txBody>
            </p:sp>
          </p:grp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2ABE3DBE-7C40-B63C-F75F-0459D35AD37F}"/>
                  </a:ext>
                </a:extLst>
              </p:cNvPr>
              <p:cNvGrpSpPr/>
              <p:nvPr/>
            </p:nvGrpSpPr>
            <p:grpSpPr>
              <a:xfrm>
                <a:off x="4390482" y="4899233"/>
                <a:ext cx="2116170" cy="450358"/>
                <a:chOff x="4390482" y="4899233"/>
                <a:chExt cx="2116170" cy="450358"/>
              </a:xfrm>
            </p:grpSpPr>
            <p:sp>
              <p:nvSpPr>
                <p:cNvPr id="11" name="타원 10">
                  <a:extLst>
                    <a:ext uri="{FF2B5EF4-FFF2-40B4-BE49-F238E27FC236}">
                      <a16:creationId xmlns:a16="http://schemas.microsoft.com/office/drawing/2014/main" id="{DE768B35-084C-689E-1581-1A4657636969}"/>
                    </a:ext>
                  </a:extLst>
                </p:cNvPr>
                <p:cNvSpPr/>
                <p:nvPr/>
              </p:nvSpPr>
              <p:spPr>
                <a:xfrm>
                  <a:off x="4390482" y="4912801"/>
                  <a:ext cx="330623" cy="330623"/>
                </a:xfrm>
                <a:prstGeom prst="ellipse">
                  <a:avLst/>
                </a:prstGeom>
                <a:solidFill>
                  <a:srgbClr val="00AC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dirty="0">
                      <a:latin typeface="+mn-ea"/>
                    </a:rPr>
                    <a:t>2</a:t>
                  </a:r>
                  <a:endParaRPr kumimoji="1" lang="ko-Kore-KR" altLang="en-US" dirty="0">
                    <a:latin typeface="+mn-ea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502C2B-F5E4-D3FF-5F7A-85E14A1D9CED}"/>
                    </a:ext>
                  </a:extLst>
                </p:cNvPr>
                <p:cNvSpPr txBox="1"/>
                <p:nvPr/>
              </p:nvSpPr>
              <p:spPr>
                <a:xfrm>
                  <a:off x="4721104" y="4899233"/>
                  <a:ext cx="1785548" cy="4503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ko-KR" altLang="en-US" b="1" dirty="0">
                      <a:solidFill>
                        <a:schemeClr val="tx1"/>
                      </a:solidFill>
                    </a:rPr>
                    <a:t>시야 </a:t>
                  </a:r>
                  <a:r>
                    <a:rPr kumimoji="1" lang="ko-KR" altLang="en-US" b="1" dirty="0"/>
                    <a:t>확</a:t>
                  </a:r>
                  <a:r>
                    <a:rPr kumimoji="1" lang="ko-KR" altLang="en-US" b="1" dirty="0">
                      <a:solidFill>
                        <a:schemeClr val="tx1"/>
                      </a:solidFill>
                    </a:rPr>
                    <a:t>보</a:t>
                  </a:r>
                  <a:endParaRPr lang="ko-Kore-KR" altLang="en-US" b="1" dirty="0"/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26FCBACF-8BCA-B0EA-7D30-DEEFBED3BACA}"/>
                  </a:ext>
                </a:extLst>
              </p:cNvPr>
              <p:cNvGrpSpPr/>
              <p:nvPr/>
            </p:nvGrpSpPr>
            <p:grpSpPr>
              <a:xfrm>
                <a:off x="6996507" y="4899233"/>
                <a:ext cx="2130285" cy="450358"/>
                <a:chOff x="6996507" y="4899233"/>
                <a:chExt cx="2130285" cy="450358"/>
              </a:xfrm>
            </p:grpSpPr>
            <p:sp>
              <p:nvSpPr>
                <p:cNvPr id="13" name="타원 12">
                  <a:extLst>
                    <a:ext uri="{FF2B5EF4-FFF2-40B4-BE49-F238E27FC236}">
                      <a16:creationId xmlns:a16="http://schemas.microsoft.com/office/drawing/2014/main" id="{14A5A016-0AD5-7D79-B173-0C60E60CA002}"/>
                    </a:ext>
                  </a:extLst>
                </p:cNvPr>
                <p:cNvSpPr/>
                <p:nvPr/>
              </p:nvSpPr>
              <p:spPr>
                <a:xfrm>
                  <a:off x="6996507" y="4912801"/>
                  <a:ext cx="330623" cy="330623"/>
                </a:xfrm>
                <a:prstGeom prst="ellipse">
                  <a:avLst/>
                </a:prstGeom>
                <a:solidFill>
                  <a:srgbClr val="00AC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dirty="0">
                      <a:latin typeface="+mn-ea"/>
                    </a:rPr>
                    <a:t>3</a:t>
                  </a:r>
                  <a:endParaRPr kumimoji="1" lang="ko-Kore-KR" altLang="en-US" dirty="0">
                    <a:latin typeface="+mn-ea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690D698-D321-38C3-AA6D-879F368209DE}"/>
                    </a:ext>
                  </a:extLst>
                </p:cNvPr>
                <p:cNvSpPr txBox="1"/>
                <p:nvPr/>
              </p:nvSpPr>
              <p:spPr>
                <a:xfrm>
                  <a:off x="7341244" y="4899233"/>
                  <a:ext cx="1785548" cy="4503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ko-KR" altLang="en-US" b="1" dirty="0">
                      <a:solidFill>
                        <a:schemeClr val="tx1"/>
                      </a:solidFill>
                    </a:rPr>
                    <a:t>안전띠 착용</a:t>
                  </a:r>
                  <a:endParaRPr lang="ko-Kore-KR" altLang="en-US" b="1" dirty="0"/>
                </a:p>
              </p:txBody>
            </p:sp>
          </p:grp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653937F4-B0F4-6B3E-32BF-625377158A08}"/>
                </a:ext>
              </a:extLst>
            </p:cNvPr>
            <p:cNvGrpSpPr/>
            <p:nvPr/>
          </p:nvGrpSpPr>
          <p:grpSpPr>
            <a:xfrm>
              <a:off x="945295" y="2916090"/>
              <a:ext cx="8304723" cy="1747777"/>
              <a:chOff x="945295" y="2916090"/>
              <a:chExt cx="8304723" cy="1747777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D664AEE0-35DD-23F0-DF61-4285255C48C5}"/>
                  </a:ext>
                </a:extLst>
              </p:cNvPr>
              <p:cNvGrpSpPr/>
              <p:nvPr/>
            </p:nvGrpSpPr>
            <p:grpSpPr>
              <a:xfrm>
                <a:off x="945295" y="2916090"/>
                <a:ext cx="2673509" cy="1747777"/>
                <a:chOff x="945295" y="2916090"/>
                <a:chExt cx="2673509" cy="1747777"/>
              </a:xfrm>
            </p:grpSpPr>
            <p:sp>
              <p:nvSpPr>
                <p:cNvPr id="24" name="모서리가 둥근 직사각형 23">
                  <a:extLst>
                    <a:ext uri="{FF2B5EF4-FFF2-40B4-BE49-F238E27FC236}">
                      <a16:creationId xmlns:a16="http://schemas.microsoft.com/office/drawing/2014/main" id="{5BDE436D-8D55-013E-29D3-39C8A13FA705}"/>
                    </a:ext>
                  </a:extLst>
                </p:cNvPr>
                <p:cNvSpPr/>
                <p:nvPr/>
              </p:nvSpPr>
              <p:spPr>
                <a:xfrm>
                  <a:off x="945295" y="2916090"/>
                  <a:ext cx="2673509" cy="1747777"/>
                </a:xfrm>
                <a:prstGeom prst="roundRect">
                  <a:avLst>
                    <a:gd name="adj" fmla="val 805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EF527DEB-A5CC-8666-D4C8-1B7DA8ADE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3613" y="3080542"/>
                  <a:ext cx="2451965" cy="1479884"/>
                </a:xfrm>
                <a:prstGeom prst="rect">
                  <a:avLst/>
                </a:prstGeom>
              </p:spPr>
            </p:pic>
          </p:grp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EB4199AE-765E-B252-15E5-6720B5EB0F32}"/>
                  </a:ext>
                </a:extLst>
              </p:cNvPr>
              <p:cNvGrpSpPr/>
              <p:nvPr/>
            </p:nvGrpSpPr>
            <p:grpSpPr>
              <a:xfrm>
                <a:off x="3760902" y="2916090"/>
                <a:ext cx="2673509" cy="1747777"/>
                <a:chOff x="3760902" y="2916090"/>
                <a:chExt cx="2673509" cy="1747777"/>
              </a:xfrm>
            </p:grpSpPr>
            <p:sp>
              <p:nvSpPr>
                <p:cNvPr id="29" name="모서리가 둥근 직사각형 28">
                  <a:extLst>
                    <a:ext uri="{FF2B5EF4-FFF2-40B4-BE49-F238E27FC236}">
                      <a16:creationId xmlns:a16="http://schemas.microsoft.com/office/drawing/2014/main" id="{DF754C5C-11FD-8824-1A4E-F7FD5B20F9F7}"/>
                    </a:ext>
                  </a:extLst>
                </p:cNvPr>
                <p:cNvSpPr/>
                <p:nvPr/>
              </p:nvSpPr>
              <p:spPr>
                <a:xfrm>
                  <a:off x="3760902" y="2916090"/>
                  <a:ext cx="2673509" cy="1747777"/>
                </a:xfrm>
                <a:prstGeom prst="roundRect">
                  <a:avLst>
                    <a:gd name="adj" fmla="val 805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pic>
              <p:nvPicPr>
                <p:cNvPr id="34" name="그림 33">
                  <a:extLst>
                    <a:ext uri="{FF2B5EF4-FFF2-40B4-BE49-F238E27FC236}">
                      <a16:creationId xmlns:a16="http://schemas.microsoft.com/office/drawing/2014/main" id="{EDF687BF-4B03-8D55-2E3E-99FE986217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63059" y="2992106"/>
                  <a:ext cx="2485317" cy="1551527"/>
                </a:xfrm>
                <a:prstGeom prst="rect">
                  <a:avLst/>
                </a:prstGeom>
              </p:spPr>
            </p:pic>
          </p:grp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0469DA1B-3DF3-16B0-0CD8-56750BD45C58}"/>
                  </a:ext>
                </a:extLst>
              </p:cNvPr>
              <p:cNvGrpSpPr/>
              <p:nvPr/>
            </p:nvGrpSpPr>
            <p:grpSpPr>
              <a:xfrm>
                <a:off x="6576509" y="2916090"/>
                <a:ext cx="2673509" cy="1747777"/>
                <a:chOff x="6576509" y="2916090"/>
                <a:chExt cx="2673509" cy="1747777"/>
              </a:xfrm>
            </p:grpSpPr>
            <p:sp>
              <p:nvSpPr>
                <p:cNvPr id="31" name="모서리가 둥근 직사각형 30">
                  <a:extLst>
                    <a:ext uri="{FF2B5EF4-FFF2-40B4-BE49-F238E27FC236}">
                      <a16:creationId xmlns:a16="http://schemas.microsoft.com/office/drawing/2014/main" id="{EB7D8916-D567-7D74-D44E-84FEA903E680}"/>
                    </a:ext>
                  </a:extLst>
                </p:cNvPr>
                <p:cNvSpPr/>
                <p:nvPr/>
              </p:nvSpPr>
              <p:spPr>
                <a:xfrm>
                  <a:off x="6576509" y="2916090"/>
                  <a:ext cx="2673509" cy="1747777"/>
                </a:xfrm>
                <a:prstGeom prst="roundRect">
                  <a:avLst>
                    <a:gd name="adj" fmla="val 805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ore-KR" altLang="en-US"/>
                </a:p>
              </p:txBody>
            </p:sp>
            <p:pic>
              <p:nvPicPr>
                <p:cNvPr id="36" name="그림 35">
                  <a:extLst>
                    <a:ext uri="{FF2B5EF4-FFF2-40B4-BE49-F238E27FC236}">
                      <a16:creationId xmlns:a16="http://schemas.microsoft.com/office/drawing/2014/main" id="{4AA5C64C-AF6E-5B83-E036-88C577B79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54657" y="3132402"/>
                  <a:ext cx="2460559" cy="131673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C68E0EFB-9F02-0E16-6458-D354278ED844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2ADBD2AA-EBB2-D22A-51CE-50686F0040B5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9" name="직각 삼각형[R] 38">
              <a:extLst>
                <a:ext uri="{FF2B5EF4-FFF2-40B4-BE49-F238E27FC236}">
                  <a16:creationId xmlns:a16="http://schemas.microsoft.com/office/drawing/2014/main" id="{A87E2FB5-C962-C914-0074-A208FBC82567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40" name="직선 연결선[R] 39">
              <a:extLst>
                <a:ext uri="{FF2B5EF4-FFF2-40B4-BE49-F238E27FC236}">
                  <a16:creationId xmlns:a16="http://schemas.microsoft.com/office/drawing/2014/main" id="{7781080C-C893-DAED-1B28-3B8E74CD2943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909E120-EF5C-A00A-267D-08A3BC7459A7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CD53F6-71F7-A18C-2BDA-5CCE3F476F14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9756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66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A064D448-7126-6162-960C-523A6FF4C3DA}"/>
              </a:ext>
            </a:extLst>
          </p:cNvPr>
          <p:cNvGrpSpPr/>
          <p:nvPr/>
        </p:nvGrpSpPr>
        <p:grpSpPr>
          <a:xfrm>
            <a:off x="428600" y="1257572"/>
            <a:ext cx="2259617" cy="1711709"/>
            <a:chOff x="428600" y="1257572"/>
            <a:chExt cx="2259617" cy="17117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70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로봇 작업 영역에서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로봇 지그에 부딪힘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07EAC48-AC0D-4113-CE8E-68504209801B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18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4BFCF87-A4F2-9374-A826-800C012EA4AC}"/>
              </a:ext>
            </a:extLst>
          </p:cNvPr>
          <p:cNvGrpSpPr/>
          <p:nvPr/>
        </p:nvGrpSpPr>
        <p:grpSpPr>
          <a:xfrm>
            <a:off x="2994246" y="3075178"/>
            <a:ext cx="6667139" cy="1499993"/>
            <a:chOff x="2994246" y="3075178"/>
            <a:chExt cx="6667139" cy="1499993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09996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30F2388C-0AF5-E7AA-91A7-6DADC9376762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A2D8F03D-ABDC-C95D-EA2B-BD7BDF23AF37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616698"/>
              <a:ext cx="6228876" cy="8910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로봇 작동영역 위험장소 출입 안전조치 미흡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   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출입문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인터록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장치가 설치되었으나 기능이 해체되어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   로봇 미정지 상태에서 출입 가능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F86E06F-4136-3A45-DE2A-189E713A9433}"/>
              </a:ext>
            </a:extLst>
          </p:cNvPr>
          <p:cNvGrpSpPr/>
          <p:nvPr/>
        </p:nvGrpSpPr>
        <p:grpSpPr>
          <a:xfrm>
            <a:off x="2994246" y="4660008"/>
            <a:ext cx="6667139" cy="1811331"/>
            <a:chOff x="2994246" y="4660008"/>
            <a:chExt cx="6667139" cy="1811331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9732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36813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139DAC0-F185-8810-8F0A-BC17BFADBF59}"/>
                </a:ext>
              </a:extLst>
            </p:cNvPr>
            <p:cNvGrpSpPr/>
            <p:nvPr/>
          </p:nvGrpSpPr>
          <p:grpSpPr>
            <a:xfrm>
              <a:off x="3170497" y="4660008"/>
              <a:ext cx="2027357" cy="558800"/>
              <a:chOff x="3170497" y="4660008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16456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51B722C2-80FB-05E6-F846-D5D17C568EA3}"/>
                  </a:ext>
                </a:extLst>
              </p:cNvPr>
              <p:cNvGrpSpPr/>
              <p:nvPr/>
            </p:nvGrpSpPr>
            <p:grpSpPr>
              <a:xfrm>
                <a:off x="3170497" y="4660008"/>
                <a:ext cx="622300" cy="558800"/>
                <a:chOff x="3170497" y="4660008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4660008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7736" y="4725569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204273"/>
              <a:ext cx="6228876" cy="11988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높이 </a:t>
              </a:r>
              <a:r>
                <a:rPr lang="en-US" altLang="ko-KR" sz="1600" b="1" spc="-133" dirty="0">
                  <a:latin typeface="+mn-ea"/>
                </a:rPr>
                <a:t>1.8m </a:t>
              </a:r>
              <a:r>
                <a:rPr lang="ko-KR" altLang="en-US" sz="1600" b="1" spc="-133" dirty="0">
                  <a:latin typeface="+mn-ea"/>
                </a:rPr>
                <a:t>이상의 울타리 설치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설치 불가 일부 구간은 안전매트 또는</a:t>
              </a:r>
              <a:endParaRPr lang="en-US" altLang="ko-KR" sz="1600" b="1" spc="-133" dirty="0">
                <a:latin typeface="+mn-ea"/>
              </a:endParaRP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광전자식 방호장치 등 설치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기계기구 </a:t>
              </a:r>
              <a:r>
                <a:rPr lang="ko-KR" altLang="en-US" sz="1600" b="1" spc="-133" dirty="0" err="1">
                  <a:latin typeface="+mn-ea"/>
                </a:rPr>
                <a:t>설비류</a:t>
              </a:r>
              <a:r>
                <a:rPr lang="ko-KR" altLang="en-US" sz="1600" b="1" spc="-133" dirty="0">
                  <a:latin typeface="+mn-ea"/>
                </a:rPr>
                <a:t> 정비점검 등 비정형 작업 시 운전정지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기동장치 잠금장치 설치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키 별도 보관</a:t>
              </a:r>
              <a:r>
                <a:rPr lang="en-US" altLang="ko-KR" sz="1600" b="1" spc="-133" dirty="0">
                  <a:latin typeface="+mn-ea"/>
                </a:rPr>
                <a:t>),</a:t>
              </a:r>
              <a:r>
                <a:rPr lang="ko-KR" altLang="en-US" sz="1600" b="1" spc="-133" dirty="0">
                  <a:latin typeface="+mn-ea"/>
                </a:rPr>
                <a:t> 점검 중 꼬리표 부착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표지판 설치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D1126DE-621C-930B-C96A-74DF8ECC3AEB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479D914F-3F2D-3EAD-B8DE-A760ED150DB0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4" name="직각 삼각형[R] 13">
              <a:extLst>
                <a:ext uri="{FF2B5EF4-FFF2-40B4-BE49-F238E27FC236}">
                  <a16:creationId xmlns:a16="http://schemas.microsoft.com/office/drawing/2014/main" id="{E3F7A0E2-8427-CE6E-4C01-FB0C03B710C7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5" name="직선 연결선[R] 14">
              <a:extLst>
                <a:ext uri="{FF2B5EF4-FFF2-40B4-BE49-F238E27FC236}">
                  <a16:creationId xmlns:a16="http://schemas.microsoft.com/office/drawing/2014/main" id="{133249B3-A282-53E6-4033-90FCBC66817E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9A1F92-35A4-2C5E-40EE-835549C0EFD7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608A6B-CA1B-E9F4-D09C-4E59F1395C41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3B053322-628D-3C2C-016C-E546CE96358A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1E848848-510A-8B32-C16A-1CCF37378741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703148"/>
              <a:ext cx="4575893" cy="525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자동차 차체 조립 라인의 무인 로봇공정에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출입한 작업자가 로봇 지그에 머리 부딪힘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260F35A-01DE-8C64-84CD-41C1B0578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50710" y="1524441"/>
              <a:ext cx="1930642" cy="1211897"/>
            </a:xfrm>
            <a:prstGeom prst="rect">
              <a:avLst/>
            </a:prstGeom>
          </p:spPr>
        </p:pic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EB438776-A7AD-E458-FC45-F43989A25D97}"/>
                </a:ext>
              </a:extLst>
            </p:cNvPr>
            <p:cNvGrpSpPr/>
            <p:nvPr/>
          </p:nvGrpSpPr>
          <p:grpSpPr>
            <a:xfrm>
              <a:off x="3244286" y="2343372"/>
              <a:ext cx="3915126" cy="326092"/>
              <a:chOff x="3244286" y="2478031"/>
              <a:chExt cx="3915126" cy="326092"/>
            </a:xfrm>
          </p:grpSpPr>
          <p:sp>
            <p:nvSpPr>
              <p:cNvPr id="20" name="모서리가 둥근 직사각형 19">
                <a:extLst>
                  <a:ext uri="{FF2B5EF4-FFF2-40B4-BE49-F238E27FC236}">
                    <a16:creationId xmlns:a16="http://schemas.microsoft.com/office/drawing/2014/main" id="{1E222DA6-B8DD-0ADC-EEB5-35526D37B75F}"/>
                  </a:ext>
                </a:extLst>
              </p:cNvPr>
              <p:cNvSpPr/>
              <p:nvPr/>
            </p:nvSpPr>
            <p:spPr>
              <a:xfrm>
                <a:off x="3244286" y="2478031"/>
                <a:ext cx="3597578" cy="326092"/>
              </a:xfrm>
              <a:prstGeom prst="roundRect">
                <a:avLst>
                  <a:gd name="adj" fmla="val 1489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14E219-4D46-DFFC-1BC2-37B0EA6FC829}"/>
                  </a:ext>
                </a:extLst>
              </p:cNvPr>
              <p:cNvSpPr txBox="1"/>
              <p:nvPr/>
            </p:nvSpPr>
            <p:spPr>
              <a:xfrm>
                <a:off x="3469498" y="2517115"/>
                <a:ext cx="36899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spc="-100" dirty="0"/>
                  <a:t>*</a:t>
                </a:r>
                <a:r>
                  <a:rPr lang="ko-KR" altLang="en-US" sz="1200" b="1" spc="-100" dirty="0"/>
                  <a:t>출입문 </a:t>
                </a:r>
                <a:r>
                  <a:rPr lang="ko-KR" altLang="en-US" sz="1200" b="1" spc="-100" dirty="0" err="1"/>
                  <a:t>인터록</a:t>
                </a:r>
                <a:r>
                  <a:rPr lang="ko-KR" altLang="en-US" sz="1200" b="1" spc="-100" dirty="0"/>
                  <a:t> 장치 </a:t>
                </a:r>
                <a:r>
                  <a:rPr lang="ko-KR" altLang="en-US" sz="1200" spc="-100" dirty="0" err="1"/>
                  <a:t>ㅣ출입문</a:t>
                </a:r>
                <a:r>
                  <a:rPr lang="ko-KR" altLang="en-US" sz="1200" spc="-100" dirty="0"/>
                  <a:t> 개방 시 로봇 운전정지</a:t>
                </a:r>
                <a:endParaRPr lang="en-US" altLang="ko-KR" sz="1200" spc="-100" dirty="0"/>
              </a:p>
            </p:txBody>
          </p:sp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EE3FA142-5098-FF85-7769-695379EE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19427" y="2544955"/>
                <a:ext cx="194490" cy="2074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89190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2">
            <a:extLst>
              <a:ext uri="{FF2B5EF4-FFF2-40B4-BE49-F238E27FC236}">
                <a16:creationId xmlns:a16="http://schemas.microsoft.com/office/drawing/2014/main" id="{EC6E02EB-01E5-A1C1-066A-5ED494CEF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87862"/>
              </p:ext>
            </p:extLst>
          </p:nvPr>
        </p:nvGraphicFramePr>
        <p:xfrm>
          <a:off x="1277177" y="3265430"/>
          <a:ext cx="8185605" cy="2679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28">
                  <a:extLst>
                    <a:ext uri="{9D8B030D-6E8A-4147-A177-3AD203B41FA5}">
                      <a16:colId xmlns:a16="http://schemas.microsoft.com/office/drawing/2014/main" val="979614098"/>
                    </a:ext>
                  </a:extLst>
                </a:gridCol>
                <a:gridCol w="1015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2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9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교육과정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교육대상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교육시간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교육내용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04">
                <a:tc rowSpan="3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정기교육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kern="1200" spc="-100" baseline="0" dirty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사무직 종사 근로자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 err="1">
                          <a:latin typeface="+mj-ea"/>
                          <a:ea typeface="+mj-ea"/>
                        </a:rPr>
                        <a:t>매반기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6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 이상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j-ea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산업안전 및 사고 예방에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산업보건 및 직업병 예방에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위험성 평가에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건강증진 및 질병 예방에 관한 사항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유해 </a:t>
                      </a:r>
                      <a:r>
                        <a:rPr lang="en-US" altLang="ko-KR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·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위험 작업환경 관리에 관한 사항</a:t>
                      </a:r>
                      <a:endParaRPr lang="en-US" altLang="ko-KR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kern="1200" spc="-100" baseline="0" dirty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산업안전보건법령 및 산업재해보상보험 제도에 관한 사항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직무스트레스 예방 및 관리에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직장 내 괴롭힘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고객의 폭언 등으로 인한 건강장해 예방 및 관리에 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 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관한 사항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473"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그 밖의 근로자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판매업무에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직접 종사하는 근로자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 err="1">
                          <a:latin typeface="+mj-ea"/>
                          <a:ea typeface="+mj-ea"/>
                        </a:rPr>
                        <a:t>매반기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6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 이상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086"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건설업 </a:t>
                      </a: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 err="1">
                          <a:latin typeface="+mj-ea"/>
                          <a:ea typeface="+mj-ea"/>
                        </a:rPr>
                        <a:t>기초∙안전</a:t>
                      </a:r>
                      <a:endParaRPr lang="ko-KR" altLang="en-US" sz="1200" b="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보건교육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E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판매업무 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직접 종사자 외의 근로자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200" spc="-100" baseline="0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매반기</a:t>
                      </a:r>
                      <a:endParaRPr lang="en-US" altLang="ko-KR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12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시간 이상</a:t>
                      </a:r>
                      <a:endParaRPr lang="en-US" altLang="ko-KR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Mangal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산업안전보건법 주요내용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건설 일용근로자 관련부분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안전의식 제고에 관한 사항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  <a:cs typeface="Mangal"/>
                        </a:rPr>
                        <a:t>작업별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 위험요인과 안전작업방법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재해사례 및 예방대책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건설 직종별 건강장해 위험 요인과 건강관리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07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D6A48928-3C7D-54FE-94AD-C58A4AAD6F3E}"/>
              </a:ext>
            </a:extLst>
          </p:cNvPr>
          <p:cNvGrpSpPr/>
          <p:nvPr/>
        </p:nvGrpSpPr>
        <p:grpSpPr>
          <a:xfrm>
            <a:off x="0" y="1237550"/>
            <a:ext cx="9357790" cy="1146991"/>
            <a:chOff x="0" y="1237550"/>
            <a:chExt cx="9357790" cy="11469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29D4E-FB71-7D49-D40B-643C364C26A2}"/>
                </a:ext>
              </a:extLst>
            </p:cNvPr>
            <p:cNvSpPr txBox="1"/>
            <p:nvPr/>
          </p:nvSpPr>
          <p:spPr>
            <a:xfrm>
              <a:off x="916063" y="1692236"/>
              <a:ext cx="8441727" cy="6923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안전하고 건강하게 작업하기 위한 작업순서 즉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작업표준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안전작업 절차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매뉴얼 등을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기반으로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현장에 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80000"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적응하기 위해 교육하고 훈련하는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D1E13D0-9EA4-738A-8AC7-BF0F0C4460D2}"/>
                </a:ext>
              </a:extLst>
            </p:cNvPr>
            <p:cNvGrpSpPr/>
            <p:nvPr/>
          </p:nvGrpSpPr>
          <p:grpSpPr>
            <a:xfrm>
              <a:off x="0" y="1237550"/>
              <a:ext cx="6482080" cy="571503"/>
              <a:chOff x="0" y="1237550"/>
              <a:chExt cx="6482080" cy="571503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237928F1-C4E6-DE46-E29D-02B94593616C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28D48DF1-6FEC-02A2-ED80-F388E7B737F1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19" name="모서리가 둥근 직사각형 18">
                    <a:extLst>
                      <a:ext uri="{FF2B5EF4-FFF2-40B4-BE49-F238E27FC236}">
                        <a16:creationId xmlns:a16="http://schemas.microsoft.com/office/drawing/2014/main" id="{ABF31D54-00E0-5D89-ED6B-D5CA580A1CFB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20" name="모서리가 둥근 직사각형 19">
                    <a:extLst>
                      <a:ext uri="{FF2B5EF4-FFF2-40B4-BE49-F238E27FC236}">
                        <a16:creationId xmlns:a16="http://schemas.microsoft.com/office/drawing/2014/main" id="{E58C17DF-CA0D-07AB-FBF6-7FED19565E18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3D17DE-FD2C-6DF9-DD04-0B393DEB6705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3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55D2F8-A54D-B16F-8AED-4C10F53E93D8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5700954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안전보건 활동의 첫걸음</a:t>
                </a:r>
                <a:r>
                  <a:rPr kumimoji="1" lang="en-US" altLang="ko-KR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,</a:t>
                </a: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 안전보건교육</a:t>
                </a:r>
                <a:endParaRPr kumimoji="1" lang="ko-Kore-KR" altLang="en-US" sz="2400" b="1" spc="-150" dirty="0">
                  <a:solidFill>
                    <a:srgbClr val="DD5F84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4E6520C-639D-3419-EEC4-5AC5F71975AF}"/>
              </a:ext>
            </a:extLst>
          </p:cNvPr>
          <p:cNvGrpSpPr/>
          <p:nvPr/>
        </p:nvGrpSpPr>
        <p:grpSpPr>
          <a:xfrm>
            <a:off x="1122848" y="2432524"/>
            <a:ext cx="7869633" cy="763329"/>
            <a:chOff x="1122848" y="2481164"/>
            <a:chExt cx="7869633" cy="763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15E79D-05C6-4DC9-F51E-A3D2C12A1175}"/>
                </a:ext>
              </a:extLst>
            </p:cNvPr>
            <p:cNvSpPr txBox="1"/>
            <p:nvPr/>
          </p:nvSpPr>
          <p:spPr>
            <a:xfrm>
              <a:off x="1277177" y="2801423"/>
              <a:ext cx="7715304" cy="4430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200" spc="-80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200" spc="-8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altLang="ko-KR" sz="1200" spc="-80" dirty="0"/>
                <a:t> </a:t>
              </a:r>
              <a:r>
                <a:rPr lang="ko-KR" altLang="en-US" sz="1200" spc="-80" dirty="0"/>
                <a:t>산업안전보건법 제</a:t>
              </a:r>
              <a:r>
                <a:rPr lang="en-US" altLang="ko-KR" sz="1200" spc="-80" dirty="0"/>
                <a:t>29</a:t>
              </a:r>
              <a:r>
                <a:rPr lang="ko-KR" altLang="en-US" sz="1200" spc="-80" dirty="0"/>
                <a:t>조</a:t>
              </a:r>
              <a:r>
                <a:rPr lang="en-US" altLang="ko-KR" sz="1200" spc="-80" dirty="0"/>
                <a:t>(</a:t>
              </a:r>
              <a:r>
                <a:rPr lang="ko-KR" altLang="en-US" sz="1200" spc="-80" dirty="0"/>
                <a:t>근로자에 대한 안전보건교육</a:t>
              </a:r>
              <a:r>
                <a:rPr lang="en-US" altLang="ko-KR" sz="1200" spc="-80" dirty="0"/>
                <a:t>)  </a:t>
              </a:r>
              <a:r>
                <a:rPr lang="ko-KR" altLang="en-US" sz="1200" spc="-80" dirty="0"/>
                <a:t>및 제</a:t>
              </a:r>
              <a:r>
                <a:rPr lang="en-US" altLang="ko-KR" sz="1200" spc="-80" dirty="0"/>
                <a:t>31</a:t>
              </a:r>
              <a:r>
                <a:rPr lang="ko-KR" altLang="en-US" sz="1200" spc="-80" dirty="0"/>
                <a:t>조</a:t>
              </a:r>
              <a:r>
                <a:rPr lang="en-US" altLang="ko-KR" sz="1200" spc="-80" dirty="0"/>
                <a:t>(</a:t>
              </a:r>
              <a:r>
                <a:rPr lang="ko-KR" altLang="en-US" sz="1200" spc="-80" dirty="0"/>
                <a:t>건설업 기초안전보건교육</a:t>
              </a:r>
              <a:r>
                <a:rPr lang="en-US" altLang="ko-KR" sz="1200" spc="-80" dirty="0"/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200" spc="-80" dirty="0">
                  <a:solidFill>
                    <a:srgbClr val="5276B2"/>
                  </a:solidFill>
                </a:rPr>
                <a:t>•</a:t>
              </a:r>
              <a:r>
                <a:rPr lang="en-US" altLang="ko-KR" sz="1200" spc="-80" dirty="0"/>
                <a:t> </a:t>
              </a:r>
              <a:r>
                <a:rPr lang="ko-KR" altLang="en-US" sz="1200" spc="-80" dirty="0"/>
                <a:t> 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산업안전보건법 시행규칙 제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26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조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(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교육시간 및 교육내용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) 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및 제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28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조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(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건설업 기초안전보건교육의 시간∙내용 및 방법 등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)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85D196C9-1270-D60D-A779-E13934DE9A73}"/>
                </a:ext>
              </a:extLst>
            </p:cNvPr>
            <p:cNvGrpSpPr/>
            <p:nvPr/>
          </p:nvGrpSpPr>
          <p:grpSpPr>
            <a:xfrm>
              <a:off x="1122848" y="2481164"/>
              <a:ext cx="5917568" cy="270267"/>
              <a:chOff x="1122848" y="2481164"/>
              <a:chExt cx="5917568" cy="27026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458D26-6A7D-25FB-5CDA-E37638C6FA8B}"/>
                  </a:ext>
                </a:extLst>
              </p:cNvPr>
              <p:cNvSpPr txBox="1"/>
              <p:nvPr/>
            </p:nvSpPr>
            <p:spPr>
              <a:xfrm>
                <a:off x="1277177" y="2481164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sz="1800" b="1" spc="-133" dirty="0">
                    <a:solidFill>
                      <a:srgbClr val="DD5F84"/>
                    </a:solidFill>
                  </a:rPr>
                  <a:t>법에서 정하고 있는 안전보건교육</a:t>
                </a:r>
                <a:endParaRPr lang="en-US" altLang="ko-KR" sz="1800" b="1" spc="-133" dirty="0">
                  <a:solidFill>
                    <a:srgbClr val="DD5F84"/>
                  </a:solidFill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56264215-C20F-7639-B27A-837CA893814B}"/>
                  </a:ext>
                </a:extLst>
              </p:cNvPr>
              <p:cNvSpPr/>
              <p:nvPr/>
            </p:nvSpPr>
            <p:spPr>
              <a:xfrm>
                <a:off x="1122848" y="2486615"/>
                <a:ext cx="55675" cy="234000"/>
              </a:xfrm>
              <a:prstGeom prst="rect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02FAFD9-1F5F-E660-24D8-C3985FCF7A6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86D3820-202B-6C5E-9D19-932B3E44CCF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5" name="직각 삼각형[R] 14">
              <a:extLst>
                <a:ext uri="{FF2B5EF4-FFF2-40B4-BE49-F238E27FC236}">
                  <a16:creationId xmlns:a16="http://schemas.microsoft.com/office/drawing/2014/main" id="{8D968EA7-70D5-865C-3C07-BCF2058909F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7" name="직선 연결선[R] 16">
              <a:extLst>
                <a:ext uri="{FF2B5EF4-FFF2-40B4-BE49-F238E27FC236}">
                  <a16:creationId xmlns:a16="http://schemas.microsoft.com/office/drawing/2014/main" id="{FADA6381-7D79-BDA0-BC7F-FAB9931A3BC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75F4E9-C012-26BB-8369-B168C1E7F658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C46069-DFBC-49F7-96D5-6F647EF60C41}"/>
              </a:ext>
            </a:extLst>
          </p:cNvPr>
          <p:cNvSpPr txBox="1"/>
          <p:nvPr/>
        </p:nvSpPr>
        <p:spPr>
          <a:xfrm>
            <a:off x="1418202" y="225500"/>
            <a:ext cx="56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5276B1"/>
                </a:solidFill>
                <a:latin typeface="Helvetica" pitchFamily="2" charset="0"/>
              </a:rPr>
              <a:t>예비산업인력</a:t>
            </a:r>
            <a:r>
              <a:rPr lang="ko-KR" altLang="en-US" sz="2800" b="1" dirty="0">
                <a:solidFill>
                  <a:srgbClr val="5276B1"/>
                </a:solidFill>
                <a:effectLst/>
                <a:latin typeface="Helvetica" pitchFamily="2" charset="0"/>
              </a:rPr>
              <a:t>의 직장생활</a:t>
            </a:r>
            <a:endParaRPr lang="en-US" altLang="ko-KR" sz="2800" b="1" dirty="0">
              <a:solidFill>
                <a:srgbClr val="5276B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43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67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CD7E9AEA-631B-CA86-DCA3-84644F379676}"/>
              </a:ext>
            </a:extLst>
          </p:cNvPr>
          <p:cNvGrpSpPr/>
          <p:nvPr/>
        </p:nvGrpSpPr>
        <p:grpSpPr>
          <a:xfrm>
            <a:off x="428600" y="1257572"/>
            <a:ext cx="2259617" cy="2042889"/>
            <a:chOff x="428600" y="1257572"/>
            <a:chExt cx="2259617" cy="204288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1034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정화조 내부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/>
                <a:t>청소작업 중</a:t>
              </a:r>
              <a:endParaRPr lang="en-US" altLang="ko-KR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황화수소 중독</a:t>
              </a:r>
              <a:r>
                <a:rPr lang="en-US" altLang="ko-KR" b="1" spc="-133" dirty="0"/>
                <a:t>(</a:t>
              </a:r>
              <a:r>
                <a:rPr lang="ko-KR" altLang="en-US" b="1" spc="-133" dirty="0"/>
                <a:t>질식</a:t>
              </a:r>
              <a:r>
                <a:rPr lang="en-US" altLang="ko-KR" b="1" spc="-133" dirty="0"/>
                <a:t>)</a:t>
              </a:r>
              <a:endParaRPr lang="en-US" altLang="ko-KR" sz="1800" b="1" spc="-133" dirty="0"/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EE69CA26-DA65-0E7B-671A-90C196555B76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19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ED9D98D-E9B1-053E-6627-7841F370F851}"/>
              </a:ext>
            </a:extLst>
          </p:cNvPr>
          <p:cNvGrpSpPr/>
          <p:nvPr/>
        </p:nvGrpSpPr>
        <p:grpSpPr>
          <a:xfrm>
            <a:off x="2994246" y="4671580"/>
            <a:ext cx="6667139" cy="1799759"/>
            <a:chOff x="2994246" y="4671580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9732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8385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137D2C5-0813-E1C1-98A6-A06166D55C08}"/>
                </a:ext>
              </a:extLst>
            </p:cNvPr>
            <p:cNvGrpSpPr/>
            <p:nvPr/>
          </p:nvGrpSpPr>
          <p:grpSpPr>
            <a:xfrm>
              <a:off x="3170497" y="4671580"/>
              <a:ext cx="2027357" cy="558800"/>
              <a:chOff x="3170497" y="4671580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8028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A0E6E206-95DA-976F-0A71-695C9107ED46}"/>
                  </a:ext>
                </a:extLst>
              </p:cNvPr>
              <p:cNvGrpSpPr/>
              <p:nvPr/>
            </p:nvGrpSpPr>
            <p:grpSpPr>
              <a:xfrm>
                <a:off x="3170497" y="4671580"/>
                <a:ext cx="622300" cy="558800"/>
                <a:chOff x="3170497" y="4671580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4671580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87736" y="4737141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256778"/>
              <a:ext cx="6228876" cy="1097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밀폐공간작업 안전보건 조치 실시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작업 전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중 </a:t>
              </a:r>
              <a:r>
                <a:rPr lang="ko-KR" altLang="en-US" sz="1600" b="1" spc="-133" dirty="0" err="1">
                  <a:latin typeface="+mn-ea"/>
                </a:rPr>
                <a:t>산소・유해가스</a:t>
              </a:r>
              <a:r>
                <a:rPr lang="ko-KR" altLang="en-US" sz="1600" b="1" spc="-133" dirty="0">
                  <a:latin typeface="+mn-ea"/>
                </a:rPr>
                <a:t> 농도 측정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 marL="180000"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공간 내부 환경에 적합한 호흡보호구 지급 및 착용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적정공기 수준이</a:t>
              </a:r>
              <a:endParaRPr lang="en-US" altLang="ko-KR" sz="1600" b="1" spc="-133" dirty="0">
                <a:latin typeface="+mn-ea"/>
              </a:endParaRPr>
            </a:p>
            <a:p>
              <a:pPr marL="180000"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유지되도록 환기 지속 실시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밀폐공간 외부 감시인 배치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관계자 외 출입금지 조치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비상 시 구조용 기구 비치</a:t>
              </a:r>
              <a:r>
                <a:rPr lang="en-US" altLang="ko-KR" sz="1600" b="1" spc="-133" dirty="0">
                  <a:latin typeface="+mn-ea"/>
                </a:rPr>
                <a:t>)</a:t>
              </a:r>
              <a:endParaRPr lang="ko-KR" altLang="en-US" sz="1600" b="1" spc="-133" dirty="0">
                <a:latin typeface="+mn-ea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5A25225-8BED-B0F8-24DD-DB09C873200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B434EA0-6510-8683-D51E-CFF392FFFBC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4" name="직각 삼각형[R] 13">
              <a:extLst>
                <a:ext uri="{FF2B5EF4-FFF2-40B4-BE49-F238E27FC236}">
                  <a16:creationId xmlns:a16="http://schemas.microsoft.com/office/drawing/2014/main" id="{0ECA8818-3FA1-86B4-72AB-3FBDC91665C2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5" name="직선 연결선[R] 14">
              <a:extLst>
                <a:ext uri="{FF2B5EF4-FFF2-40B4-BE49-F238E27FC236}">
                  <a16:creationId xmlns:a16="http://schemas.microsoft.com/office/drawing/2014/main" id="{1CC3F72E-2EC2-6A8B-EC7A-EE6C5505AD3E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A362A9-4FA1-D8B2-0ACE-4A1F853CC6B6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524AF-FB50-63E8-FD6F-4B37D40EC83F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ADAEEB9-2849-2578-321C-036D990EA02B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F2A28D81-1BD8-31DC-83BE-D45D5BC05609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534022"/>
              <a:ext cx="4575893" cy="525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농장 </a:t>
              </a:r>
              <a:r>
                <a:rPr lang="ko-KR" altLang="en-US" sz="1600" b="1" spc="-133" dirty="0" err="1">
                  <a:latin typeface="+mn-ea"/>
                </a:rPr>
                <a:t>돈사</a:t>
              </a:r>
              <a:r>
                <a:rPr lang="ko-KR" altLang="en-US" sz="1600" b="1" spc="-133" dirty="0">
                  <a:latin typeface="+mn-ea"/>
                </a:rPr>
                <a:t> 정화조에서 작업자</a:t>
              </a:r>
              <a:r>
                <a:rPr lang="en-US" altLang="ko-KR" sz="1600" b="1" spc="-133" dirty="0">
                  <a:latin typeface="+mn-ea"/>
                </a:rPr>
                <a:t>(2</a:t>
              </a:r>
              <a:r>
                <a:rPr lang="ko-KR" altLang="en-US" sz="1600" b="1" spc="-133" dirty="0">
                  <a:latin typeface="+mn-ea"/>
                </a:rPr>
                <a:t>명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가 내부 청소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작업을 하다가 황화수소 유독가스에 중독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질식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1118FAE-1C67-AB0C-91CF-DAD84859D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8838" y="1497028"/>
              <a:ext cx="1994385" cy="1327769"/>
            </a:xfrm>
            <a:prstGeom prst="rect">
              <a:avLst/>
            </a:prstGeom>
          </p:spPr>
        </p:pic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0D2EBE9-E313-BE2E-FC77-07711191F63B}"/>
                </a:ext>
              </a:extLst>
            </p:cNvPr>
            <p:cNvGrpSpPr/>
            <p:nvPr/>
          </p:nvGrpSpPr>
          <p:grpSpPr>
            <a:xfrm>
              <a:off x="3244286" y="2161336"/>
              <a:ext cx="3915126" cy="694877"/>
              <a:chOff x="3244286" y="2478030"/>
              <a:chExt cx="3915126" cy="694877"/>
            </a:xfrm>
          </p:grpSpPr>
          <p:sp>
            <p:nvSpPr>
              <p:cNvPr id="19" name="모서리가 둥근 직사각형 18">
                <a:extLst>
                  <a:ext uri="{FF2B5EF4-FFF2-40B4-BE49-F238E27FC236}">
                    <a16:creationId xmlns:a16="http://schemas.microsoft.com/office/drawing/2014/main" id="{13148101-791E-6B8C-B2A8-D82C38C4F882}"/>
                  </a:ext>
                </a:extLst>
              </p:cNvPr>
              <p:cNvSpPr/>
              <p:nvPr/>
            </p:nvSpPr>
            <p:spPr>
              <a:xfrm>
                <a:off x="3244286" y="2478030"/>
                <a:ext cx="3597578" cy="694877"/>
              </a:xfrm>
              <a:prstGeom prst="roundRect">
                <a:avLst>
                  <a:gd name="adj" fmla="val 9041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7F03A90-A556-3E03-B53B-7CF74C19F787}"/>
                  </a:ext>
                </a:extLst>
              </p:cNvPr>
              <p:cNvSpPr txBox="1"/>
              <p:nvPr/>
            </p:nvSpPr>
            <p:spPr>
              <a:xfrm>
                <a:off x="3469498" y="2517115"/>
                <a:ext cx="36899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spc="-100" dirty="0"/>
                  <a:t>*</a:t>
                </a:r>
                <a:r>
                  <a:rPr lang="ko-KR" altLang="en-US" sz="1200" b="1" spc="-100" dirty="0"/>
                  <a:t>적정공기 수준 </a:t>
                </a:r>
                <a:r>
                  <a:rPr lang="ko-KR" altLang="en-US" sz="1200" spc="-100" dirty="0" err="1"/>
                  <a:t>ㅣ산소</a:t>
                </a:r>
                <a:r>
                  <a:rPr lang="ko-KR" altLang="en-US" sz="1200" spc="-100" dirty="0"/>
                  <a:t> </a:t>
                </a:r>
                <a:r>
                  <a:rPr lang="en-US" altLang="ko-KR" sz="1200" spc="-100" dirty="0"/>
                  <a:t>:</a:t>
                </a:r>
                <a:r>
                  <a:rPr lang="ko-KR" altLang="en-US" sz="1200" spc="-100" dirty="0"/>
                  <a:t>  </a:t>
                </a:r>
                <a:r>
                  <a:rPr lang="en-US" altLang="ko-KR" sz="1200" spc="-100" dirty="0">
                    <a:latin typeface="+mn-ea"/>
                  </a:rPr>
                  <a:t>18%</a:t>
                </a:r>
                <a:r>
                  <a:rPr lang="ko-KR" altLang="en-US" sz="1200" spc="-100" dirty="0">
                    <a:latin typeface="+mn-ea"/>
                  </a:rPr>
                  <a:t>이상 </a:t>
                </a:r>
                <a:r>
                  <a:rPr lang="en-US" altLang="ko-KR" sz="1200" spc="-100" dirty="0">
                    <a:latin typeface="+mn-ea"/>
                  </a:rPr>
                  <a:t>~</a:t>
                </a:r>
                <a:r>
                  <a:rPr lang="ko-KR" altLang="en-US" sz="1200" spc="-100" dirty="0">
                    <a:latin typeface="+mn-ea"/>
                  </a:rPr>
                  <a:t> </a:t>
                </a:r>
                <a:r>
                  <a:rPr lang="en-US" altLang="ko-KR" sz="1200" spc="-100" dirty="0">
                    <a:latin typeface="+mn-ea"/>
                  </a:rPr>
                  <a:t>23.5%</a:t>
                </a:r>
                <a:r>
                  <a:rPr lang="ko-KR" altLang="en-US" sz="1200" spc="-100" dirty="0">
                    <a:latin typeface="+mn-ea"/>
                  </a:rPr>
                  <a:t>미만</a:t>
                </a:r>
                <a:endParaRPr lang="en-US" altLang="ko-KR" sz="1200" spc="-100" dirty="0">
                  <a:latin typeface="+mn-ea"/>
                </a:endParaRPr>
              </a:p>
              <a:p>
                <a:pPr marL="72000"/>
                <a:r>
                  <a:rPr lang="ko-KR" altLang="en-US" sz="1200" spc="-100" dirty="0">
                    <a:latin typeface="+mn-ea"/>
                  </a:rPr>
                  <a:t>탄산가스 </a:t>
                </a:r>
                <a:r>
                  <a:rPr lang="en-US" altLang="ko-KR" sz="1200" spc="-100" dirty="0">
                    <a:latin typeface="+mn-ea"/>
                  </a:rPr>
                  <a:t>:</a:t>
                </a:r>
                <a:r>
                  <a:rPr lang="ko-KR" altLang="en-US" sz="1200" spc="-100" dirty="0">
                    <a:latin typeface="+mn-ea"/>
                  </a:rPr>
                  <a:t> </a:t>
                </a:r>
                <a:r>
                  <a:rPr lang="en-US" altLang="ko-KR" sz="1200" spc="-100" dirty="0">
                    <a:latin typeface="+mn-ea"/>
                  </a:rPr>
                  <a:t>1.5%</a:t>
                </a:r>
                <a:r>
                  <a:rPr lang="ko-KR" altLang="en-US" sz="1200" spc="-100" dirty="0">
                    <a:latin typeface="+mn-ea"/>
                  </a:rPr>
                  <a:t> 미만 </a:t>
                </a:r>
                <a:r>
                  <a:rPr lang="ko-KR" altLang="en-US" sz="1200" spc="-100" dirty="0" err="1">
                    <a:latin typeface="+mn-ea"/>
                  </a:rPr>
                  <a:t>ㅣ</a:t>
                </a:r>
                <a:r>
                  <a:rPr lang="ko-KR" altLang="en-US" sz="1200" spc="-100" dirty="0">
                    <a:latin typeface="+mn-ea"/>
                  </a:rPr>
                  <a:t> 일산화탄소 </a:t>
                </a:r>
                <a:r>
                  <a:rPr lang="en-US" altLang="ko-KR" sz="1200" spc="-100" dirty="0">
                    <a:latin typeface="+mn-ea"/>
                  </a:rPr>
                  <a:t>:</a:t>
                </a:r>
                <a:r>
                  <a:rPr lang="ko-KR" altLang="en-US" sz="1200" spc="-100" dirty="0">
                    <a:latin typeface="+mn-ea"/>
                  </a:rPr>
                  <a:t> </a:t>
                </a:r>
                <a:r>
                  <a:rPr lang="en-US" altLang="ko-KR" sz="1200" spc="-100" dirty="0">
                    <a:latin typeface="+mn-ea"/>
                  </a:rPr>
                  <a:t>30ppm </a:t>
                </a:r>
                <a:r>
                  <a:rPr lang="ko-KR" altLang="en-US" sz="1200" spc="-100" dirty="0">
                    <a:latin typeface="+mn-ea"/>
                  </a:rPr>
                  <a:t>미만</a:t>
                </a:r>
                <a:endParaRPr lang="en-US" altLang="ko-KR" sz="1200" spc="-100" dirty="0">
                  <a:latin typeface="+mn-ea"/>
                </a:endParaRPr>
              </a:p>
              <a:p>
                <a:pPr marL="72000"/>
                <a:r>
                  <a:rPr lang="ko-KR" altLang="en-US" sz="1200" spc="-100" dirty="0">
                    <a:latin typeface="+mn-ea"/>
                  </a:rPr>
                  <a:t>황화수소 </a:t>
                </a:r>
                <a:r>
                  <a:rPr lang="en-US" altLang="ko-KR" sz="1200" spc="-100" dirty="0">
                    <a:latin typeface="+mn-ea"/>
                  </a:rPr>
                  <a:t>:</a:t>
                </a:r>
                <a:r>
                  <a:rPr lang="ko-KR" altLang="en-US" sz="1200" spc="-100" dirty="0">
                    <a:latin typeface="+mn-ea"/>
                  </a:rPr>
                  <a:t> </a:t>
                </a:r>
                <a:r>
                  <a:rPr lang="en-US" altLang="ko-KR" sz="1200" spc="-100" dirty="0">
                    <a:latin typeface="+mn-ea"/>
                  </a:rPr>
                  <a:t>10ppm</a:t>
                </a:r>
                <a:r>
                  <a:rPr lang="ko-KR" altLang="en-US" sz="1200" spc="-100" dirty="0">
                    <a:latin typeface="+mn-ea"/>
                  </a:rPr>
                  <a:t> 미만</a:t>
                </a:r>
                <a:endParaRPr lang="en-US" altLang="ko-KR" sz="1200" spc="-100" dirty="0">
                  <a:latin typeface="+mn-ea"/>
                </a:endParaRPr>
              </a:p>
            </p:txBody>
          </p:sp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74DC3DA3-280B-3C1D-7058-8D58C518F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427" y="2544955"/>
                <a:ext cx="194490" cy="207456"/>
              </a:xfrm>
              <a:prstGeom prst="rect">
                <a:avLst/>
              </a:prstGeom>
            </p:spPr>
          </p:pic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BB45056-6867-40D1-F585-633329E474F8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E8A5A126-C3AC-A0D0-25D8-E23D38C6620A}"/>
                </a:ext>
              </a:extLst>
            </p:cNvPr>
            <p:cNvGrpSpPr/>
            <p:nvPr/>
          </p:nvGrpSpPr>
          <p:grpSpPr>
            <a:xfrm>
              <a:off x="2994246" y="3467871"/>
              <a:ext cx="6667139" cy="1165175"/>
              <a:chOff x="2994246" y="3467871"/>
              <a:chExt cx="6667139" cy="1165175"/>
            </a:xfrm>
          </p:grpSpPr>
          <p:sp>
            <p:nvSpPr>
              <p:cNvPr id="85" name="자유형 84">
                <a:extLst>
                  <a:ext uri="{FF2B5EF4-FFF2-40B4-BE49-F238E27FC236}">
                    <a16:creationId xmlns:a16="http://schemas.microsoft.com/office/drawing/2014/main" id="{54715722-8297-9304-3F22-FA0FBD86A5F9}"/>
                  </a:ext>
                </a:extLst>
              </p:cNvPr>
              <p:cNvSpPr/>
              <p:nvPr/>
            </p:nvSpPr>
            <p:spPr>
              <a:xfrm>
                <a:off x="2994246" y="3467871"/>
                <a:ext cx="6667139" cy="1165175"/>
              </a:xfrm>
              <a:custGeom>
                <a:avLst/>
                <a:gdLst>
                  <a:gd name="connsiteX0" fmla="*/ 0 w 6667139"/>
                  <a:gd name="connsiteY0" fmla="*/ 0 h 1165175"/>
                  <a:gd name="connsiteX1" fmla="*/ 6667139 w 6667139"/>
                  <a:gd name="connsiteY1" fmla="*/ 0 h 1165175"/>
                  <a:gd name="connsiteX2" fmla="*/ 6667139 w 6667139"/>
                  <a:gd name="connsiteY2" fmla="*/ 408414 h 1165175"/>
                  <a:gd name="connsiteX3" fmla="*/ 6667139 w 6667139"/>
                  <a:gd name="connsiteY3" fmla="*/ 586763 h 1165175"/>
                  <a:gd name="connsiteX4" fmla="*/ 6667139 w 6667139"/>
                  <a:gd name="connsiteY4" fmla="*/ 948785 h 1165175"/>
                  <a:gd name="connsiteX5" fmla="*/ 6450749 w 6667139"/>
                  <a:gd name="connsiteY5" fmla="*/ 1165175 h 1165175"/>
                  <a:gd name="connsiteX6" fmla="*/ 216390 w 6667139"/>
                  <a:gd name="connsiteY6" fmla="*/ 1165175 h 1165175"/>
                  <a:gd name="connsiteX7" fmla="*/ 0 w 6667139"/>
                  <a:gd name="connsiteY7" fmla="*/ 948785 h 1165175"/>
                  <a:gd name="connsiteX8" fmla="*/ 0 w 6667139"/>
                  <a:gd name="connsiteY8" fmla="*/ 586763 h 1165175"/>
                  <a:gd name="connsiteX9" fmla="*/ 0 w 6667139"/>
                  <a:gd name="connsiteY9" fmla="*/ 408414 h 116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139" h="1165175">
                    <a:moveTo>
                      <a:pt x="0" y="0"/>
                    </a:moveTo>
                    <a:lnTo>
                      <a:pt x="6667139" y="0"/>
                    </a:lnTo>
                    <a:lnTo>
                      <a:pt x="6667139" y="408414"/>
                    </a:lnTo>
                    <a:lnTo>
                      <a:pt x="6667139" y="586763"/>
                    </a:lnTo>
                    <a:lnTo>
                      <a:pt x="6667139" y="948785"/>
                    </a:lnTo>
                    <a:cubicBezTo>
                      <a:pt x="6667139" y="1068294"/>
                      <a:pt x="6570258" y="1165175"/>
                      <a:pt x="6450749" y="1165175"/>
                    </a:cubicBezTo>
                    <a:lnTo>
                      <a:pt x="216390" y="1165175"/>
                    </a:lnTo>
                    <a:cubicBezTo>
                      <a:pt x="96881" y="1165175"/>
                      <a:pt x="0" y="1068294"/>
                      <a:pt x="0" y="948785"/>
                    </a:cubicBezTo>
                    <a:lnTo>
                      <a:pt x="0" y="586763"/>
                    </a:lnTo>
                    <a:lnTo>
                      <a:pt x="0" y="4084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6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667AE3-CE1B-B51F-21C7-166FD707E13D}"/>
                  </a:ext>
                </a:extLst>
              </p:cNvPr>
              <p:cNvSpPr txBox="1"/>
              <p:nvPr/>
            </p:nvSpPr>
            <p:spPr>
              <a:xfrm>
                <a:off x="3263916" y="3639848"/>
                <a:ext cx="6228876" cy="8910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F6AC00"/>
                    </a:solidFill>
                    <a:latin typeface="+mn-ea"/>
                  </a:rPr>
                  <a:t>・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작업 전</a:t>
                </a:r>
                <a:r>
                  <a:rPr lang="en-US" altLang="ko-KR" sz="1600" b="1" spc="-120" dirty="0">
                    <a:solidFill>
                      <a:srgbClr val="0070C0"/>
                    </a:solidFill>
                    <a:latin typeface="+mn-ea"/>
                  </a:rPr>
                  <a:t>,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 작업 중 </a:t>
                </a:r>
                <a:r>
                  <a:rPr lang="ko-KR" altLang="en-US" sz="1600" b="1" spc="-120" dirty="0" err="1">
                    <a:solidFill>
                      <a:srgbClr val="0070C0"/>
                    </a:solidFill>
                    <a:latin typeface="+mn-ea"/>
                  </a:rPr>
                  <a:t>산소・유해가스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 농도 측정 </a:t>
                </a:r>
                <a:r>
                  <a:rPr lang="ko-KR" altLang="en-US" sz="1600" b="1" spc="-120" dirty="0" err="1">
                    <a:solidFill>
                      <a:srgbClr val="0070C0"/>
                    </a:solidFill>
                    <a:latin typeface="+mn-ea"/>
                  </a:rPr>
                  <a:t>미실시</a:t>
                </a:r>
                <a:endParaRPr lang="en-US" altLang="ko-KR" sz="1600" b="1" spc="-120" dirty="0">
                  <a:solidFill>
                    <a:srgbClr val="0070C0"/>
                  </a:solidFill>
                  <a:latin typeface="+mn-ea"/>
                </a:endParaRPr>
              </a:p>
              <a:p>
                <a:pPr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ko-KR" altLang="en-US" sz="1600" b="1" spc="-120" dirty="0">
                    <a:solidFill>
                      <a:srgbClr val="F6AC00"/>
                    </a:solidFill>
                    <a:latin typeface="+mn-ea"/>
                  </a:rPr>
                  <a:t>・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환기 </a:t>
                </a:r>
                <a:r>
                  <a:rPr lang="ko-KR" altLang="en-US" sz="1600" b="1" spc="-120" dirty="0" err="1">
                    <a:solidFill>
                      <a:srgbClr val="0070C0"/>
                    </a:solidFill>
                    <a:latin typeface="+mn-ea"/>
                  </a:rPr>
                  <a:t>미실시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 및 호흡용 보호구</a:t>
                </a:r>
                <a:r>
                  <a:rPr lang="en-US" altLang="ko-KR" sz="1600" b="1" spc="-120" dirty="0">
                    <a:solidFill>
                      <a:srgbClr val="0070C0"/>
                    </a:solidFill>
                    <a:latin typeface="+mn-ea"/>
                  </a:rPr>
                  <a:t>(</a:t>
                </a:r>
                <a:r>
                  <a:rPr lang="ko-KR" altLang="en-US" sz="1600" b="1" spc="-120" dirty="0" err="1">
                    <a:solidFill>
                      <a:srgbClr val="0070C0"/>
                    </a:solidFill>
                    <a:latin typeface="+mn-ea"/>
                  </a:rPr>
                  <a:t>송기마스크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 등</a:t>
                </a:r>
                <a:r>
                  <a:rPr lang="en-US" altLang="ko-KR" sz="1600" b="1" spc="-120" dirty="0">
                    <a:solidFill>
                      <a:srgbClr val="0070C0"/>
                    </a:solidFill>
                    <a:latin typeface="+mn-ea"/>
                  </a:rPr>
                  <a:t>)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 미착용 상태에서 작업</a:t>
                </a:r>
                <a:endParaRPr lang="en-US" altLang="ko-KR" sz="1600" b="1" spc="-120" dirty="0">
                  <a:solidFill>
                    <a:srgbClr val="0070C0"/>
                  </a:solidFill>
                  <a:latin typeface="+mn-ea"/>
                </a:endParaRPr>
              </a:p>
              <a:p>
                <a:pPr marL="180000">
                  <a:lnSpc>
                    <a:spcPct val="125000"/>
                  </a:lnSpc>
                  <a:buClr>
                    <a:srgbClr val="33CCCC"/>
                  </a:buClr>
                </a:pPr>
                <a:r>
                  <a:rPr lang="en-US" altLang="ko-KR" sz="1600" b="1" spc="-120" dirty="0">
                    <a:solidFill>
                      <a:srgbClr val="0070C0"/>
                    </a:solidFill>
                    <a:latin typeface="+mn-ea"/>
                  </a:rPr>
                  <a:t>(</a:t>
                </a:r>
                <a:r>
                  <a:rPr lang="ko-KR" altLang="en-US" sz="1600" b="1" spc="-120" dirty="0">
                    <a:solidFill>
                      <a:srgbClr val="0070C0"/>
                    </a:solidFill>
                    <a:latin typeface="+mn-ea"/>
                  </a:rPr>
                  <a:t>밀폐공간작업 조치 미흡</a:t>
                </a:r>
                <a:r>
                  <a:rPr lang="en-US" altLang="ko-KR" sz="1600" b="1" spc="-120" dirty="0">
                    <a:solidFill>
                      <a:srgbClr val="0070C0"/>
                    </a:solidFill>
                    <a:latin typeface="+mn-ea"/>
                  </a:rPr>
                  <a:t>)</a:t>
                </a: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AB0ACFF-DCE2-742B-97A5-1878642329A0}"/>
                </a:ext>
              </a:extLst>
            </p:cNvPr>
            <p:cNvGrpSpPr/>
            <p:nvPr/>
          </p:nvGrpSpPr>
          <p:grpSpPr>
            <a:xfrm>
              <a:off x="2994246" y="3075178"/>
              <a:ext cx="6667139" cy="546100"/>
              <a:chOff x="2994246" y="3075178"/>
              <a:chExt cx="6667139" cy="546100"/>
            </a:xfrm>
          </p:grpSpPr>
          <p:sp>
            <p:nvSpPr>
              <p:cNvPr id="48" name="모서리가 둥근 직사각형 47">
                <a:extLst>
                  <a:ext uri="{FF2B5EF4-FFF2-40B4-BE49-F238E27FC236}">
                    <a16:creationId xmlns:a16="http://schemas.microsoft.com/office/drawing/2014/main" id="{C4A72AB0-9B19-8666-152F-CBAE8C21E357}"/>
                  </a:ext>
                </a:extLst>
              </p:cNvPr>
              <p:cNvSpPr/>
              <p:nvPr/>
            </p:nvSpPr>
            <p:spPr>
              <a:xfrm>
                <a:off x="2994246" y="3141967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F6AC00"/>
              </a:solidFill>
              <a:ln>
                <a:solidFill>
                  <a:srgbClr val="F6A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5E16645C-D5B5-88D5-2C89-49403A4FA72B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2027357" cy="546100"/>
                <a:chOff x="3170497" y="3075178"/>
                <a:chExt cx="2027357" cy="546100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928BD67-D245-6F63-E60F-B8091AC229A8}"/>
                    </a:ext>
                  </a:extLst>
                </p:cNvPr>
                <p:cNvSpPr txBox="1"/>
                <p:nvPr/>
              </p:nvSpPr>
              <p:spPr>
                <a:xfrm>
                  <a:off x="3862338" y="3222212"/>
                  <a:ext cx="1335516" cy="2308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ts val="1820"/>
                    </a:lnSpc>
                    <a:spcAft>
                      <a:spcPts val="500"/>
                    </a:spcAft>
                    <a:buClr>
                      <a:srgbClr val="33CCCC"/>
                    </a:buClr>
                  </a:pPr>
                  <a:r>
                    <a:rPr lang="ko-KR" altLang="en-US" sz="1600" b="1" spc="-133" dirty="0">
                      <a:solidFill>
                        <a:schemeClr val="bg1"/>
                      </a:solidFill>
                      <a:latin typeface="+mn-ea"/>
                    </a:rPr>
                    <a:t>발생 원인</a:t>
                  </a:r>
                  <a:endParaRPr lang="en-US" altLang="ko-KR" sz="1600" b="1" spc="-133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grpSp>
              <p:nvGrpSpPr>
                <p:cNvPr id="10" name="그룹 9">
                  <a:extLst>
                    <a:ext uri="{FF2B5EF4-FFF2-40B4-BE49-F238E27FC236}">
                      <a16:creationId xmlns:a16="http://schemas.microsoft.com/office/drawing/2014/main" id="{22E59E98-3F37-66B3-334E-A3555E3EFCD4}"/>
                    </a:ext>
                  </a:extLst>
                </p:cNvPr>
                <p:cNvGrpSpPr/>
                <p:nvPr/>
              </p:nvGrpSpPr>
              <p:grpSpPr>
                <a:xfrm>
                  <a:off x="3170497" y="3075178"/>
                  <a:ext cx="622300" cy="546100"/>
                  <a:chOff x="3170497" y="3075178"/>
                  <a:chExt cx="622300" cy="546100"/>
                </a:xfrm>
              </p:grpSpPr>
              <p:pic>
                <p:nvPicPr>
                  <p:cNvPr id="77" name="그림 76">
                    <a:extLst>
                      <a:ext uri="{FF2B5EF4-FFF2-40B4-BE49-F238E27FC236}">
                        <a16:creationId xmlns:a16="http://schemas.microsoft.com/office/drawing/2014/main" id="{F41EDA53-5084-5F09-CADE-6FF82E7C36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170497" y="3075178"/>
                    <a:ext cx="622300" cy="546100"/>
                  </a:xfrm>
                  <a:prstGeom prst="rect">
                    <a:avLst/>
                  </a:prstGeom>
                </p:spPr>
              </p:pic>
              <p:pic>
                <p:nvPicPr>
                  <p:cNvPr id="81" name="그림 80">
                    <a:extLst>
                      <a:ext uri="{FF2B5EF4-FFF2-40B4-BE49-F238E27FC236}">
                        <a16:creationId xmlns:a16="http://schemas.microsoft.com/office/drawing/2014/main" id="{7E3F1699-EA26-4B1D-4DF2-D6E9865F46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259139" y="3135183"/>
                    <a:ext cx="372091" cy="372091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2251776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68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>
            <a:extLst>
              <a:ext uri="{FF2B5EF4-FFF2-40B4-BE49-F238E27FC236}">
                <a16:creationId xmlns:a16="http://schemas.microsoft.com/office/drawing/2014/main" id="{6D288D8D-CBEA-9454-9A2E-DBA75BB455A9}"/>
              </a:ext>
            </a:extLst>
          </p:cNvPr>
          <p:cNvGrpSpPr/>
          <p:nvPr/>
        </p:nvGrpSpPr>
        <p:grpSpPr>
          <a:xfrm>
            <a:off x="428600" y="1257572"/>
            <a:ext cx="2259617" cy="1722288"/>
            <a:chOff x="428600" y="1257572"/>
            <a:chExt cx="2259617" cy="172228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714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 err="1"/>
                <a:t>교반기</a:t>
              </a:r>
              <a:r>
                <a:rPr lang="ko-KR" altLang="en-US" sz="1800" b="1" spc="-133" dirty="0"/>
                <a:t> 내부 작업 중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/>
                <a:t>질식</a:t>
              </a:r>
              <a:endParaRPr lang="en-US" altLang="ko-KR" sz="1800" b="1" spc="-133" dirty="0"/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6663BA76-F7DB-B731-A767-19E360CC6E0B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20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B43FAB2-CBEA-F633-0A26-730E0FEB52C6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DBBFF97-096C-DFCA-F839-002E7C4429D5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F25462F5-748D-ED9C-24F8-A463CD2E5B42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639848"/>
              <a:ext cx="6228876" cy="8910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작업 전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작업 중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산소・유해가스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농도 측정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감시인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미배치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환기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및 호흡용 보호구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송기마스크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등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미착용 상태에서 작업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(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밀폐공간작업 조치 미흡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4DD3552-271D-7EF3-3AE9-800039EEC71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0D40BCF1-F346-93F9-2841-52C01AEDD7B4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4" name="직각 삼각형[R] 13">
              <a:extLst>
                <a:ext uri="{FF2B5EF4-FFF2-40B4-BE49-F238E27FC236}">
                  <a16:creationId xmlns:a16="http://schemas.microsoft.com/office/drawing/2014/main" id="{0FC65B24-D19E-96BD-6313-464348F03EE0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5" name="직선 연결선[R] 14">
              <a:extLst>
                <a:ext uri="{FF2B5EF4-FFF2-40B4-BE49-F238E27FC236}">
                  <a16:creationId xmlns:a16="http://schemas.microsoft.com/office/drawing/2014/main" id="{11530A96-A054-E749-741D-E36CFA63EEB3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A7BDBA-0635-C610-9950-7F6F8F937696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01978C-7AB8-FC56-4862-F1B24EFBA87B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65180DFC-7B23-BFD0-1174-D80FFE7EC7BF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D257C44-4A2D-7832-1478-C1EAFAD0B940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546213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 err="1">
                  <a:latin typeface="+mn-ea"/>
                </a:rPr>
                <a:t>액상효모</a:t>
              </a:r>
              <a:r>
                <a:rPr lang="ko-KR" altLang="en-US" sz="1600" b="1" spc="-133" dirty="0">
                  <a:latin typeface="+mn-ea"/>
                </a:rPr>
                <a:t> 저장탱크의 </a:t>
              </a:r>
              <a:r>
                <a:rPr lang="ko-KR" altLang="en-US" sz="1600" b="1" spc="-133" dirty="0" err="1">
                  <a:latin typeface="+mn-ea"/>
                </a:rPr>
                <a:t>교반기</a:t>
              </a:r>
              <a:r>
                <a:rPr lang="ko-KR" altLang="en-US" sz="1600" b="1" spc="-133" dirty="0">
                  <a:latin typeface="+mn-ea"/>
                </a:rPr>
                <a:t> 날개 교체를 위해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작업자</a:t>
              </a:r>
              <a:r>
                <a:rPr lang="en-US" altLang="ko-KR" sz="1600" b="1" spc="-133" dirty="0">
                  <a:latin typeface="+mn-ea"/>
                </a:rPr>
                <a:t>(2</a:t>
              </a:r>
              <a:r>
                <a:rPr lang="ko-KR" altLang="en-US" sz="1600" b="1" spc="-133" dirty="0">
                  <a:latin typeface="+mn-ea"/>
                </a:rPr>
                <a:t>명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가 탱크 내부에 들어간 후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산소결핍에 의해 질식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C136EEF0-3008-BB12-03F6-23C336960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5722" y="1487841"/>
              <a:ext cx="2020617" cy="1346143"/>
            </a:xfrm>
            <a:prstGeom prst="rect">
              <a:avLst/>
            </a:prstGeom>
          </p:spPr>
        </p:pic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6AC5C8BD-9876-ABBB-B0E7-9126224CD856}"/>
                </a:ext>
              </a:extLst>
            </p:cNvPr>
            <p:cNvGrpSpPr/>
            <p:nvPr/>
          </p:nvGrpSpPr>
          <p:grpSpPr>
            <a:xfrm>
              <a:off x="3244285" y="2478031"/>
              <a:ext cx="3935447" cy="326092"/>
              <a:chOff x="3244285" y="2478031"/>
              <a:chExt cx="3935447" cy="326092"/>
            </a:xfrm>
          </p:grpSpPr>
          <p:sp>
            <p:nvSpPr>
              <p:cNvPr id="19" name="모서리가 둥근 직사각형 18">
                <a:extLst>
                  <a:ext uri="{FF2B5EF4-FFF2-40B4-BE49-F238E27FC236}">
                    <a16:creationId xmlns:a16="http://schemas.microsoft.com/office/drawing/2014/main" id="{66ED23C7-AC39-6F07-524E-B4456A99AE0E}"/>
                  </a:ext>
                </a:extLst>
              </p:cNvPr>
              <p:cNvSpPr/>
              <p:nvPr/>
            </p:nvSpPr>
            <p:spPr>
              <a:xfrm>
                <a:off x="3244285" y="2478031"/>
                <a:ext cx="3935447" cy="326092"/>
              </a:xfrm>
              <a:prstGeom prst="roundRect">
                <a:avLst>
                  <a:gd name="adj" fmla="val 1489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52FE2D-6877-F592-D758-C313B8C84839}"/>
                  </a:ext>
                </a:extLst>
              </p:cNvPr>
              <p:cNvSpPr txBox="1"/>
              <p:nvPr/>
            </p:nvSpPr>
            <p:spPr>
              <a:xfrm>
                <a:off x="3469498" y="2517115"/>
                <a:ext cx="36899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spc="-100" dirty="0"/>
                  <a:t>*</a:t>
                </a:r>
                <a:r>
                  <a:rPr lang="ko-KR" altLang="en-US" sz="1200" b="1" spc="-100" dirty="0" err="1"/>
                  <a:t>교반기</a:t>
                </a:r>
                <a:r>
                  <a:rPr lang="ko-KR" altLang="en-US" sz="1200" b="1" spc="-100" dirty="0"/>
                  <a:t> </a:t>
                </a:r>
                <a:r>
                  <a:rPr lang="ko-KR" altLang="en-US" sz="1200" spc="-100" dirty="0" err="1"/>
                  <a:t>ㅣ액체와</a:t>
                </a:r>
                <a:r>
                  <a:rPr lang="ko-KR" altLang="en-US" sz="1200" spc="-100" dirty="0"/>
                  <a:t> 액체</a:t>
                </a:r>
                <a:r>
                  <a:rPr lang="en-US" altLang="ko-KR" sz="1200" spc="-100" dirty="0"/>
                  <a:t>,</a:t>
                </a:r>
                <a:r>
                  <a:rPr lang="ko-KR" altLang="en-US" sz="1200" spc="-100" dirty="0"/>
                  <a:t> 액체와 고체 등을 휘저어 섞는 기구</a:t>
                </a:r>
                <a:endParaRPr lang="en-US" altLang="ko-KR" sz="1200" spc="-100" dirty="0"/>
              </a:p>
            </p:txBody>
          </p:sp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28A52FB9-C7B2-C595-40D4-B925F1F6D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427" y="2544955"/>
                <a:ext cx="194490" cy="207456"/>
              </a:xfrm>
              <a:prstGeom prst="rect">
                <a:avLst/>
              </a:prstGeom>
            </p:spPr>
          </p:pic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96AB98AB-0976-381F-2AD0-93573E2BA682}"/>
              </a:ext>
            </a:extLst>
          </p:cNvPr>
          <p:cNvGrpSpPr/>
          <p:nvPr/>
        </p:nvGrpSpPr>
        <p:grpSpPr>
          <a:xfrm>
            <a:off x="2994246" y="4671580"/>
            <a:ext cx="6667139" cy="1799759"/>
            <a:chOff x="2994246" y="4671580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9732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8385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7F274B70-E383-D8F4-010C-53D1A0DC92E1}"/>
                </a:ext>
              </a:extLst>
            </p:cNvPr>
            <p:cNvGrpSpPr/>
            <p:nvPr/>
          </p:nvGrpSpPr>
          <p:grpSpPr>
            <a:xfrm>
              <a:off x="3170497" y="4671580"/>
              <a:ext cx="2027357" cy="558800"/>
              <a:chOff x="3170497" y="4671580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8028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A9BDD74E-3135-9396-08F6-B010719F79F7}"/>
                  </a:ext>
                </a:extLst>
              </p:cNvPr>
              <p:cNvGrpSpPr/>
              <p:nvPr/>
            </p:nvGrpSpPr>
            <p:grpSpPr>
              <a:xfrm>
                <a:off x="3170497" y="4671580"/>
                <a:ext cx="622300" cy="558800"/>
                <a:chOff x="3170497" y="4671580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70497" y="4671580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87736" y="4737141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C41BBB-EC95-0192-E7FA-2984FB862334}"/>
                </a:ext>
              </a:extLst>
            </p:cNvPr>
            <p:cNvSpPr txBox="1"/>
            <p:nvPr/>
          </p:nvSpPr>
          <p:spPr>
            <a:xfrm>
              <a:off x="3263916" y="5256778"/>
              <a:ext cx="6228876" cy="1097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밀폐공간작업 안전보건 조치 실시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작업 전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중 </a:t>
              </a:r>
              <a:r>
                <a:rPr lang="ko-KR" altLang="en-US" sz="1600" b="1" spc="-133" dirty="0" err="1">
                  <a:latin typeface="+mn-ea"/>
                </a:rPr>
                <a:t>산소・유해가스</a:t>
              </a:r>
              <a:r>
                <a:rPr lang="ko-KR" altLang="en-US" sz="1600" b="1" spc="-133" dirty="0">
                  <a:latin typeface="+mn-ea"/>
                </a:rPr>
                <a:t> 농도 측정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 marL="180000"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공간 내부 환경에 적합한 호흡보호구 지급 및 착용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적정공기 수준이</a:t>
              </a:r>
              <a:endParaRPr lang="en-US" altLang="ko-KR" sz="1600" b="1" spc="-133" dirty="0">
                <a:latin typeface="+mn-ea"/>
              </a:endParaRPr>
            </a:p>
            <a:p>
              <a:pPr marL="180000"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유지되도록 환기 지속 실시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밀폐공간 외부 감시인 배치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관계자 외 출입금지 조치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비상 시 구조용 기구 비치</a:t>
              </a:r>
              <a:r>
                <a:rPr lang="en-US" altLang="ko-KR" sz="1600" b="1" spc="-133" dirty="0">
                  <a:latin typeface="+mn-ea"/>
                </a:rPr>
                <a:t>)</a:t>
              </a:r>
              <a:endParaRPr lang="ko-KR" altLang="en-US" sz="1600" b="1" spc="-133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8307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69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B951150F-8AF9-2493-F005-038C94F1138D}"/>
              </a:ext>
            </a:extLst>
          </p:cNvPr>
          <p:cNvGrpSpPr/>
          <p:nvPr/>
        </p:nvGrpSpPr>
        <p:grpSpPr>
          <a:xfrm>
            <a:off x="428600" y="1257572"/>
            <a:ext cx="2259617" cy="1722288"/>
            <a:chOff x="428600" y="1257572"/>
            <a:chExt cx="2259617" cy="172228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0" y="2265562"/>
              <a:ext cx="2238577" cy="714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메탄올</a:t>
              </a:r>
              <a:r>
                <a:rPr lang="en-US" altLang="ko-KR" sz="1800" b="1" spc="-133" dirty="0"/>
                <a:t>(</a:t>
              </a:r>
              <a:r>
                <a:rPr lang="ko-KR" altLang="en-US" sz="1800" b="1" spc="-133" dirty="0"/>
                <a:t>메틸알코올</a:t>
              </a:r>
              <a:r>
                <a:rPr lang="en-US" altLang="ko-KR" sz="1800" b="1" spc="-133" dirty="0"/>
                <a:t>)</a:t>
              </a: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/>
                <a:t>급성 중독</a:t>
              </a:r>
              <a:endParaRPr lang="en-US" altLang="ko-KR" sz="1800" b="1" spc="-133" dirty="0"/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77EC03BF-4AB2-F3A8-6CC3-FC3A8541100E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21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7ED25A43-4AF1-9BA9-7257-7D336640F970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4697BAA-BB4E-D8EA-0701-77F0FBC15120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22212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E08F9F8C-9616-DC36-AE68-767D2374C568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667AE3-CE1B-B51F-21C7-166FD707E13D}"/>
                </a:ext>
              </a:extLst>
            </p:cNvPr>
            <p:cNvSpPr txBox="1"/>
            <p:nvPr/>
          </p:nvSpPr>
          <p:spPr>
            <a:xfrm>
              <a:off x="3263916" y="3913831"/>
              <a:ext cx="6228876" cy="278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실내 환기 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미실시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호흡보호구 미지급 및 미착용 상태에서 작업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714685C-5099-B820-736B-B928B320E433}"/>
              </a:ext>
            </a:extLst>
          </p:cNvPr>
          <p:cNvGrpSpPr/>
          <p:nvPr/>
        </p:nvGrpSpPr>
        <p:grpSpPr>
          <a:xfrm>
            <a:off x="2994246" y="4671580"/>
            <a:ext cx="6667139" cy="1799759"/>
            <a:chOff x="2994246" y="4671580"/>
            <a:chExt cx="6667139" cy="179975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09732"/>
              <a:ext cx="6667139" cy="136160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748385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5D38E13F-E169-B46C-F4B0-905B7C04DAEF}"/>
                </a:ext>
              </a:extLst>
            </p:cNvPr>
            <p:cNvGrpSpPr/>
            <p:nvPr/>
          </p:nvGrpSpPr>
          <p:grpSpPr>
            <a:xfrm>
              <a:off x="3170497" y="4671580"/>
              <a:ext cx="2027357" cy="558800"/>
              <a:chOff x="3170497" y="4671580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28028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852C3789-D5D7-AB4F-5C3F-FF4B870B04BE}"/>
                  </a:ext>
                </a:extLst>
              </p:cNvPr>
              <p:cNvGrpSpPr/>
              <p:nvPr/>
            </p:nvGrpSpPr>
            <p:grpSpPr>
              <a:xfrm>
                <a:off x="3170497" y="4671580"/>
                <a:ext cx="622300" cy="558800"/>
                <a:chOff x="3170497" y="4671580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4671580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87736" y="4737141"/>
                  <a:ext cx="343494" cy="422211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FF2EAD-68C1-F9E5-4FD5-355C05CD8B6C}"/>
                </a:ext>
              </a:extLst>
            </p:cNvPr>
            <p:cNvSpPr txBox="1"/>
            <p:nvPr/>
          </p:nvSpPr>
          <p:spPr>
            <a:xfrm>
              <a:off x="3263916" y="5272863"/>
              <a:ext cx="6228876" cy="1097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 err="1">
                  <a:latin typeface="+mn-ea"/>
                </a:rPr>
                <a:t>저독성</a:t>
              </a:r>
              <a:r>
                <a:rPr lang="ko-KR" altLang="en-US" sz="1600" b="1" spc="-133" dirty="0">
                  <a:latin typeface="+mn-ea"/>
                </a:rPr>
                <a:t> 물질로 대체</a:t>
              </a:r>
              <a:r>
                <a:rPr lang="en-US" altLang="ko-KR" sz="1600" b="1" spc="-133" dirty="0">
                  <a:latin typeface="+mn-ea"/>
                </a:rPr>
                <a:t>:</a:t>
              </a:r>
              <a:r>
                <a:rPr lang="ko-KR" altLang="en-US" sz="1600" b="1" spc="-133" dirty="0">
                  <a:latin typeface="+mn-ea"/>
                </a:rPr>
                <a:t> 메탄올 → 에탄올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관리대책 실시</a:t>
              </a:r>
              <a:r>
                <a:rPr lang="en-US" altLang="ko-KR" sz="1600" b="1" spc="-133" dirty="0">
                  <a:latin typeface="+mn-ea"/>
                </a:rPr>
                <a:t>:</a:t>
              </a:r>
              <a:r>
                <a:rPr lang="ko-KR" altLang="en-US" sz="1600" b="1" spc="-133" dirty="0">
                  <a:latin typeface="+mn-ea"/>
                </a:rPr>
                <a:t> 충분한 환기 실시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밀폐설비나 국소배기장치 </a:t>
              </a:r>
              <a:r>
                <a:rPr lang="ko-KR" altLang="en-US" sz="1600" b="1" spc="-133" dirty="0" err="1">
                  <a:latin typeface="+mn-ea"/>
                </a:rPr>
                <a:t>설치・가동</a:t>
              </a:r>
              <a:r>
                <a:rPr lang="en-US" altLang="ko-KR" sz="1600" b="1" spc="-133" dirty="0">
                  <a:latin typeface="+mn-ea"/>
                </a:rPr>
                <a:t>),</a:t>
              </a:r>
            </a:p>
            <a:p>
              <a:pPr marL="180000">
                <a:lnSpc>
                  <a:spcPct val="114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작업환경측정 및 특수건강진단 실시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물질안전보건자료 </a:t>
              </a:r>
              <a:r>
                <a:rPr lang="ko-KR" altLang="en-US" sz="1600" b="1" spc="-133" dirty="0" err="1">
                  <a:latin typeface="+mn-ea"/>
                </a:rPr>
                <a:t>비치・게시</a:t>
              </a:r>
              <a:r>
                <a:rPr lang="ko-KR" altLang="en-US" sz="1600" b="1" spc="-133" dirty="0">
                  <a:latin typeface="+mn-ea"/>
                </a:rPr>
                <a:t> 및 교육 실시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호흡보호구 지급 및 착용 등</a:t>
              </a:r>
              <a:endParaRPr lang="en-US" altLang="ko-KR" sz="1600" b="1" spc="-133" dirty="0">
                <a:latin typeface="+mn-ea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B35D599-2ED0-C6E9-25B3-6E5AB7603006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68E32E9A-F002-686A-0F02-EBE749D883ED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2926" y="1603067"/>
              <a:ext cx="4575893" cy="11156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휴대폰 부품 생산 사업장에서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작업자</a:t>
              </a:r>
              <a:r>
                <a:rPr lang="en-US" altLang="ko-KR" sz="1600" b="1" spc="-133" dirty="0">
                  <a:latin typeface="+mn-ea"/>
                </a:rPr>
                <a:t>(4</a:t>
              </a:r>
              <a:r>
                <a:rPr lang="ko-KR" altLang="en-US" sz="1600" b="1" spc="-133" dirty="0">
                  <a:latin typeface="+mn-ea"/>
                </a:rPr>
                <a:t>명</a:t>
              </a:r>
              <a:r>
                <a:rPr lang="en-US" altLang="ko-KR" sz="1600" b="1" spc="-133" dirty="0">
                  <a:latin typeface="+mn-ea"/>
                </a:rPr>
                <a:t>)</a:t>
              </a:r>
              <a:r>
                <a:rPr lang="ko-KR" altLang="en-US" sz="1600" b="1" spc="-133" dirty="0">
                  <a:latin typeface="+mn-ea"/>
                </a:rPr>
                <a:t>가 </a:t>
              </a:r>
              <a:r>
                <a:rPr lang="en-US" altLang="ko-KR" sz="1600" b="1" spc="-133" dirty="0">
                  <a:latin typeface="+mn-ea"/>
                </a:rPr>
                <a:t>CNC</a:t>
              </a:r>
              <a:r>
                <a:rPr lang="ko-KR" altLang="en-US" sz="1600" b="1" spc="-133" dirty="0">
                  <a:latin typeface="+mn-ea"/>
                </a:rPr>
                <a:t> 절삭 및 검사작업 중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고농도의 메탄올</a:t>
              </a:r>
              <a:r>
                <a:rPr lang="en-US" altLang="ko-KR" sz="1600" b="1" spc="-133" dirty="0">
                  <a:latin typeface="+mn-ea"/>
                </a:rPr>
                <a:t>(100%)</a:t>
              </a:r>
              <a:r>
                <a:rPr lang="ko-KR" altLang="en-US" sz="1600" b="1" spc="-133" dirty="0">
                  <a:latin typeface="+mn-ea"/>
                </a:rPr>
                <a:t> 증기를 흡입해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급성 중독 발생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DA05CEFB-9096-D675-04B0-BE69DEF8B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8910" y="1453293"/>
              <a:ext cx="1951619" cy="1415238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C589D9E-BCB5-1BDA-D4FC-1A64471368A4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EDB3E965-05F4-BFE0-9217-BC96CEE3C6E3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0FFF4A20-9671-884F-67C8-DD29A3858280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D8A95A5B-DF98-25ED-DC9F-DE8E1B3AD625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8C7198-5EF4-AA23-C9D6-2C225EEF9E31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881BA2-A0B9-83BB-5DDF-E85FC547C43D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029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AA6C8D3D-6319-7D64-125A-3DF8813673E6}"/>
              </a:ext>
            </a:extLst>
          </p:cNvPr>
          <p:cNvGrpSpPr/>
          <p:nvPr/>
        </p:nvGrpSpPr>
        <p:grpSpPr>
          <a:xfrm>
            <a:off x="1815743" y="1355342"/>
            <a:ext cx="7693844" cy="5045458"/>
            <a:chOff x="1815743" y="1355342"/>
            <a:chExt cx="7693844" cy="5045458"/>
          </a:xfrm>
        </p:grpSpPr>
        <p:sp>
          <p:nvSpPr>
            <p:cNvPr id="17" name="모서리가 둥근 직사각형 16">
              <a:extLst>
                <a:ext uri="{FF2B5EF4-FFF2-40B4-BE49-F238E27FC236}">
                  <a16:creationId xmlns:a16="http://schemas.microsoft.com/office/drawing/2014/main" id="{E2AB460E-0397-5D0D-DF8E-1B9F92678EC5}"/>
                </a:ext>
              </a:extLst>
            </p:cNvPr>
            <p:cNvSpPr/>
            <p:nvPr/>
          </p:nvSpPr>
          <p:spPr>
            <a:xfrm>
              <a:off x="2164080" y="1355342"/>
              <a:ext cx="7345507" cy="5045458"/>
            </a:xfrm>
            <a:prstGeom prst="roundRect">
              <a:avLst>
                <a:gd name="adj" fmla="val 5339"/>
              </a:avLst>
            </a:prstGeom>
            <a:solidFill>
              <a:srgbClr val="DDF0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50E5FA1A-BCC7-94A1-D960-1646C1DDD377}"/>
                </a:ext>
              </a:extLst>
            </p:cNvPr>
            <p:cNvGrpSpPr/>
            <p:nvPr/>
          </p:nvGrpSpPr>
          <p:grpSpPr>
            <a:xfrm>
              <a:off x="1815743" y="1588331"/>
              <a:ext cx="6302094" cy="489402"/>
              <a:chOff x="1815743" y="1588331"/>
              <a:chExt cx="6302094" cy="489402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4D20E495-5EC1-5931-C989-6EC7FD383823}"/>
                  </a:ext>
                </a:extLst>
              </p:cNvPr>
              <p:cNvGrpSpPr/>
              <p:nvPr/>
            </p:nvGrpSpPr>
            <p:grpSpPr>
              <a:xfrm>
                <a:off x="1815743" y="1588331"/>
                <a:ext cx="1782160" cy="489402"/>
                <a:chOff x="1815743" y="1588331"/>
                <a:chExt cx="1782160" cy="489402"/>
              </a:xfrm>
            </p:grpSpPr>
            <p:pic>
              <p:nvPicPr>
                <p:cNvPr id="6" name="그림 5">
                  <a:extLst>
                    <a:ext uri="{FF2B5EF4-FFF2-40B4-BE49-F238E27FC236}">
                      <a16:creationId xmlns:a16="http://schemas.microsoft.com/office/drawing/2014/main" id="{ABA9139B-CA07-D912-4688-6D52E5B37D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15743" y="1588331"/>
                  <a:ext cx="1782160" cy="489402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2B33742-2A52-209D-A23E-25D520BAFC66}"/>
                    </a:ext>
                  </a:extLst>
                </p:cNvPr>
                <p:cNvSpPr txBox="1"/>
                <p:nvPr/>
              </p:nvSpPr>
              <p:spPr>
                <a:xfrm>
                  <a:off x="2439800" y="1768416"/>
                  <a:ext cx="897063" cy="2308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ts val="1820"/>
                    </a:lnSpc>
                    <a:spcAft>
                      <a:spcPts val="500"/>
                    </a:spcAft>
                    <a:buClr>
                      <a:srgbClr val="33CCCC"/>
                    </a:buClr>
                  </a:pPr>
                  <a:r>
                    <a:rPr lang="ko-KR" altLang="en-US" sz="2000" b="1" spc="-133" dirty="0">
                      <a:solidFill>
                        <a:schemeClr val="bg1"/>
                      </a:solidFill>
                      <a:latin typeface="+mn-ea"/>
                    </a:rPr>
                    <a:t>안전 </a:t>
                  </a:r>
                  <a:r>
                    <a:rPr lang="en-US" altLang="ko-KR" sz="2000" b="1" spc="-133" dirty="0">
                      <a:solidFill>
                        <a:schemeClr val="bg1"/>
                      </a:solidFill>
                      <a:latin typeface="+mn-ea"/>
                    </a:rPr>
                    <a:t>TIP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A838FE-6141-7147-33B1-E9D893ADEEE7}"/>
                  </a:ext>
                </a:extLst>
              </p:cNvPr>
              <p:cNvSpPr txBox="1"/>
              <p:nvPr/>
            </p:nvSpPr>
            <p:spPr>
              <a:xfrm>
                <a:off x="3708400" y="1612240"/>
                <a:ext cx="4409437" cy="4021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83558" indent="-383558">
                  <a:lnSpc>
                    <a:spcPct val="150000"/>
                  </a:lnSpc>
                </a:pPr>
                <a:r>
                  <a:rPr lang="ko-KR" altLang="en-US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메탄올</a:t>
                </a:r>
                <a:r>
                  <a:rPr lang="en-US" altLang="ko-KR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(CH</a:t>
                </a:r>
                <a:r>
                  <a:rPr lang="en-US" altLang="ko-KR" sz="2000" b="1" spc="-133" baseline="-25000" dirty="0">
                    <a:solidFill>
                      <a:srgbClr val="08AC97"/>
                    </a:solidFill>
                    <a:latin typeface="+mj-ea"/>
                    <a:ea typeface="+mj-ea"/>
                  </a:rPr>
                  <a:t>3</a:t>
                </a:r>
                <a:r>
                  <a:rPr lang="en-US" altLang="ko-KR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OH)</a:t>
                </a:r>
                <a:r>
                  <a:rPr lang="ko-KR" altLang="en-US" sz="2000" b="1" spc="-133" dirty="0">
                    <a:solidFill>
                      <a:srgbClr val="08AC97"/>
                    </a:solidFill>
                    <a:latin typeface="+mj-ea"/>
                    <a:ea typeface="+mj-ea"/>
                  </a:rPr>
                  <a:t>의 특성 및 건강 영향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2B40BC8-B909-A338-2ABB-A1F2A98DB3E8}"/>
                </a:ext>
              </a:extLst>
            </p:cNvPr>
            <p:cNvGrpSpPr/>
            <p:nvPr/>
          </p:nvGrpSpPr>
          <p:grpSpPr>
            <a:xfrm>
              <a:off x="2394950" y="2386428"/>
              <a:ext cx="6952680" cy="3851812"/>
              <a:chOff x="2394950" y="2386428"/>
              <a:chExt cx="6952680" cy="3851812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5B6F19DE-AB6C-FFA4-9544-4E4DAC45A023}"/>
                  </a:ext>
                </a:extLst>
              </p:cNvPr>
              <p:cNvGrpSpPr/>
              <p:nvPr/>
            </p:nvGrpSpPr>
            <p:grpSpPr>
              <a:xfrm>
                <a:off x="2394950" y="2386428"/>
                <a:ext cx="5346970" cy="389067"/>
                <a:chOff x="2394950" y="2386428"/>
                <a:chExt cx="5346970" cy="389067"/>
              </a:xfrm>
            </p:grpSpPr>
            <p:sp>
              <p:nvSpPr>
                <p:cNvPr id="14" name="모서리가 둥근 직사각형 13">
                  <a:extLst>
                    <a:ext uri="{FF2B5EF4-FFF2-40B4-BE49-F238E27FC236}">
                      <a16:creationId xmlns:a16="http://schemas.microsoft.com/office/drawing/2014/main" id="{E13C15D0-C0E5-BC26-6C7C-90C1EAB5FB31}"/>
                    </a:ext>
                  </a:extLst>
                </p:cNvPr>
                <p:cNvSpPr/>
                <p:nvPr/>
              </p:nvSpPr>
              <p:spPr>
                <a:xfrm>
                  <a:off x="2394950" y="2420692"/>
                  <a:ext cx="1202948" cy="354803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ko-KR" dirty="0">
                      <a:solidFill>
                        <a:schemeClr val="tx1"/>
                      </a:solidFill>
                      <a:latin typeface="+mn-ea"/>
                    </a:rPr>
                    <a:t>CAS No.</a:t>
                  </a:r>
                  <a:endParaRPr kumimoji="1" lang="ko-Kore-KR" altLang="en-US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cxnSp>
              <p:nvCxnSpPr>
                <p:cNvPr id="16" name="직선 연결선[R] 15">
                  <a:extLst>
                    <a:ext uri="{FF2B5EF4-FFF2-40B4-BE49-F238E27FC236}">
                      <a16:creationId xmlns:a16="http://schemas.microsoft.com/office/drawing/2014/main" id="{16C0FB0B-C614-714A-E6D1-08BAC4CC52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2453" y="2429836"/>
                  <a:ext cx="0" cy="345659"/>
                </a:xfrm>
                <a:prstGeom prst="line">
                  <a:avLst/>
                </a:prstGeom>
                <a:ln w="19050">
                  <a:solidFill>
                    <a:srgbClr val="08AC9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B6D6B49-E142-E00F-6A9E-8F6651925F7D}"/>
                    </a:ext>
                  </a:extLst>
                </p:cNvPr>
                <p:cNvSpPr txBox="1"/>
                <p:nvPr/>
              </p:nvSpPr>
              <p:spPr>
                <a:xfrm>
                  <a:off x="3949338" y="2386428"/>
                  <a:ext cx="3792582" cy="3251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b="1" spc="-120" dirty="0">
                      <a:solidFill>
                        <a:srgbClr val="00AC97"/>
                      </a:solidFill>
                      <a:latin typeface="+mn-ea"/>
                    </a:rPr>
                    <a:t>・</a:t>
                  </a:r>
                  <a:r>
                    <a:rPr lang="en-US" altLang="ko-KR" sz="1600" spc="-133" dirty="0">
                      <a:latin typeface="+mn-ea"/>
                    </a:rPr>
                    <a:t>67-56-1</a:t>
                  </a:r>
                </a:p>
              </p:txBody>
            </p:sp>
          </p:grp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FAEC0F8C-EC90-E09F-23CC-4FF83869F10E}"/>
                  </a:ext>
                </a:extLst>
              </p:cNvPr>
              <p:cNvGrpSpPr/>
              <p:nvPr/>
            </p:nvGrpSpPr>
            <p:grpSpPr>
              <a:xfrm>
                <a:off x="2394950" y="2863165"/>
                <a:ext cx="6383290" cy="389067"/>
                <a:chOff x="2394950" y="2863165"/>
                <a:chExt cx="6383290" cy="389067"/>
              </a:xfrm>
            </p:grpSpPr>
            <p:sp>
              <p:nvSpPr>
                <p:cNvPr id="3" name="모서리가 둥근 직사각형 2">
                  <a:extLst>
                    <a:ext uri="{FF2B5EF4-FFF2-40B4-BE49-F238E27FC236}">
                      <a16:creationId xmlns:a16="http://schemas.microsoft.com/office/drawing/2014/main" id="{FB8473DB-509C-C9C1-9832-736D59E42A9A}"/>
                    </a:ext>
                  </a:extLst>
                </p:cNvPr>
                <p:cNvSpPr/>
                <p:nvPr/>
              </p:nvSpPr>
              <p:spPr>
                <a:xfrm>
                  <a:off x="2394950" y="2897429"/>
                  <a:ext cx="1202948" cy="354803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ko-KR" altLang="en-US" dirty="0">
                      <a:solidFill>
                        <a:schemeClr val="tx1"/>
                      </a:solidFill>
                      <a:latin typeface="+mn-ea"/>
                    </a:rPr>
                    <a:t>용도</a:t>
                  </a:r>
                  <a:endParaRPr kumimoji="1" lang="ko-Kore-KR" altLang="en-US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cxnSp>
              <p:nvCxnSpPr>
                <p:cNvPr id="18" name="직선 연결선[R] 17">
                  <a:extLst>
                    <a:ext uri="{FF2B5EF4-FFF2-40B4-BE49-F238E27FC236}">
                      <a16:creationId xmlns:a16="http://schemas.microsoft.com/office/drawing/2014/main" id="{0C04CAB6-8F0E-2C58-1F58-95E9825F1A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2453" y="2906573"/>
                  <a:ext cx="0" cy="345659"/>
                </a:xfrm>
                <a:prstGeom prst="line">
                  <a:avLst/>
                </a:prstGeom>
                <a:ln w="19050">
                  <a:solidFill>
                    <a:srgbClr val="08AC9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251432-FAD6-FE03-E596-A889A8EFF306}"/>
                    </a:ext>
                  </a:extLst>
                </p:cNvPr>
                <p:cNvSpPr txBox="1"/>
                <p:nvPr/>
              </p:nvSpPr>
              <p:spPr>
                <a:xfrm>
                  <a:off x="3949338" y="2863165"/>
                  <a:ext cx="4828902" cy="3251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b="1" spc="-120" dirty="0">
                      <a:solidFill>
                        <a:srgbClr val="00AC97"/>
                      </a:solidFill>
                      <a:latin typeface="+mn-ea"/>
                    </a:rPr>
                    <a:t>・</a:t>
                  </a:r>
                  <a:r>
                    <a:rPr lang="ko-KR" altLang="en-US" sz="1600" spc="-133" dirty="0">
                      <a:latin typeface="+mn-ea"/>
                    </a:rPr>
                    <a:t>포름알데히드 제조</a:t>
                  </a:r>
                  <a:r>
                    <a:rPr lang="en-US" altLang="ko-KR" sz="1600" spc="-133" dirty="0">
                      <a:latin typeface="+mn-ea"/>
                    </a:rPr>
                    <a:t>,</a:t>
                  </a:r>
                  <a:r>
                    <a:rPr lang="ko-KR" altLang="en-US" sz="1600" spc="-133" dirty="0">
                      <a:latin typeface="+mn-ea"/>
                    </a:rPr>
                    <a:t> 화공약품</a:t>
                  </a:r>
                  <a:r>
                    <a:rPr lang="en-US" altLang="ko-KR" sz="1600" spc="-133" dirty="0">
                      <a:latin typeface="+mn-ea"/>
                    </a:rPr>
                    <a:t>,</a:t>
                  </a:r>
                  <a:r>
                    <a:rPr lang="ko-KR" altLang="en-US" sz="1600" spc="-133" dirty="0">
                      <a:latin typeface="+mn-ea"/>
                    </a:rPr>
                    <a:t> 용제 및 연료로 사용</a:t>
                  </a:r>
                  <a:endParaRPr lang="en-US" altLang="ko-KR" sz="1600" spc="-133" dirty="0">
                    <a:latin typeface="+mn-ea"/>
                  </a:endParaRPr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71ADAD5C-A2D7-9A78-B229-BE9B0E4F96A5}"/>
                  </a:ext>
                </a:extLst>
              </p:cNvPr>
              <p:cNvGrpSpPr/>
              <p:nvPr/>
            </p:nvGrpSpPr>
            <p:grpSpPr>
              <a:xfrm>
                <a:off x="2394950" y="3366692"/>
                <a:ext cx="6383290" cy="389067"/>
                <a:chOff x="2394950" y="3366692"/>
                <a:chExt cx="6383290" cy="389067"/>
              </a:xfrm>
            </p:grpSpPr>
            <p:sp>
              <p:nvSpPr>
                <p:cNvPr id="24" name="모서리가 둥근 직사각형 23">
                  <a:extLst>
                    <a:ext uri="{FF2B5EF4-FFF2-40B4-BE49-F238E27FC236}">
                      <a16:creationId xmlns:a16="http://schemas.microsoft.com/office/drawing/2014/main" id="{E5286CF7-ECBE-3315-0534-54116901C2CF}"/>
                    </a:ext>
                  </a:extLst>
                </p:cNvPr>
                <p:cNvSpPr/>
                <p:nvPr/>
              </p:nvSpPr>
              <p:spPr>
                <a:xfrm>
                  <a:off x="2394950" y="3400956"/>
                  <a:ext cx="1202948" cy="354803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ko-KR" altLang="en-US" dirty="0">
                      <a:solidFill>
                        <a:schemeClr val="tx1"/>
                      </a:solidFill>
                      <a:latin typeface="+mn-ea"/>
                    </a:rPr>
                    <a:t>일반특성</a:t>
                  </a:r>
                  <a:endParaRPr kumimoji="1" lang="ko-Kore-KR" altLang="en-US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cxnSp>
              <p:nvCxnSpPr>
                <p:cNvPr id="26" name="직선 연결선[R] 25">
                  <a:extLst>
                    <a:ext uri="{FF2B5EF4-FFF2-40B4-BE49-F238E27FC236}">
                      <a16:creationId xmlns:a16="http://schemas.microsoft.com/office/drawing/2014/main" id="{94C19360-8F06-CACD-6EC0-9A9A2EE2F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2453" y="3410100"/>
                  <a:ext cx="0" cy="345659"/>
                </a:xfrm>
                <a:prstGeom prst="line">
                  <a:avLst/>
                </a:prstGeom>
                <a:ln w="19050">
                  <a:solidFill>
                    <a:srgbClr val="08AC9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3113B54-2D37-C422-31CF-EDBDDE90D3F4}"/>
                    </a:ext>
                  </a:extLst>
                </p:cNvPr>
                <p:cNvSpPr txBox="1"/>
                <p:nvPr/>
              </p:nvSpPr>
              <p:spPr>
                <a:xfrm>
                  <a:off x="3949338" y="3366692"/>
                  <a:ext cx="4828902" cy="3251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b="1" spc="-120" dirty="0">
                      <a:solidFill>
                        <a:srgbClr val="00AC97"/>
                      </a:solidFill>
                      <a:latin typeface="+mn-ea"/>
                    </a:rPr>
                    <a:t>・</a:t>
                  </a:r>
                  <a:r>
                    <a:rPr lang="ko-KR" altLang="en-US" sz="1600" spc="-133" dirty="0">
                      <a:latin typeface="+mn-ea"/>
                    </a:rPr>
                    <a:t>코를 찌르는 듯한 알코올 냄새가 나는 무색 인화성 액체</a:t>
                  </a:r>
                  <a:endParaRPr lang="en-US" altLang="ko-KR" sz="1600" spc="-133" dirty="0">
                    <a:latin typeface="+mn-ea"/>
                  </a:endParaRPr>
                </a:p>
              </p:txBody>
            </p: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220049B8-2DB3-182A-F324-CB9730BC1FD4}"/>
                  </a:ext>
                </a:extLst>
              </p:cNvPr>
              <p:cNvGrpSpPr/>
              <p:nvPr/>
            </p:nvGrpSpPr>
            <p:grpSpPr>
              <a:xfrm>
                <a:off x="2394950" y="3843429"/>
                <a:ext cx="6383290" cy="389067"/>
                <a:chOff x="2394950" y="3843429"/>
                <a:chExt cx="6383290" cy="389067"/>
              </a:xfrm>
            </p:grpSpPr>
            <p:sp>
              <p:nvSpPr>
                <p:cNvPr id="31" name="모서리가 둥근 직사각형 30">
                  <a:extLst>
                    <a:ext uri="{FF2B5EF4-FFF2-40B4-BE49-F238E27FC236}">
                      <a16:creationId xmlns:a16="http://schemas.microsoft.com/office/drawing/2014/main" id="{C37AFA33-7505-9101-4256-9E347B1B787F}"/>
                    </a:ext>
                  </a:extLst>
                </p:cNvPr>
                <p:cNvSpPr/>
                <p:nvPr/>
              </p:nvSpPr>
              <p:spPr>
                <a:xfrm>
                  <a:off x="2394950" y="3877693"/>
                  <a:ext cx="1202948" cy="354803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ko-KR" altLang="en-US" dirty="0">
                      <a:solidFill>
                        <a:schemeClr val="tx1"/>
                      </a:solidFill>
                      <a:latin typeface="+mn-ea"/>
                    </a:rPr>
                    <a:t>노출경로</a:t>
                  </a:r>
                  <a:endParaRPr kumimoji="1" lang="ko-Kore-KR" altLang="en-US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cxnSp>
              <p:nvCxnSpPr>
                <p:cNvPr id="32" name="직선 연결선[R] 31">
                  <a:extLst>
                    <a:ext uri="{FF2B5EF4-FFF2-40B4-BE49-F238E27FC236}">
                      <a16:creationId xmlns:a16="http://schemas.microsoft.com/office/drawing/2014/main" id="{9A817FF2-8E5A-5FE9-1896-015DFDFEB6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2453" y="3886837"/>
                  <a:ext cx="0" cy="345659"/>
                </a:xfrm>
                <a:prstGeom prst="line">
                  <a:avLst/>
                </a:prstGeom>
                <a:ln w="19050">
                  <a:solidFill>
                    <a:srgbClr val="08AC9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C11F9EB-09AB-9843-0CEE-6733222ECE4A}"/>
                    </a:ext>
                  </a:extLst>
                </p:cNvPr>
                <p:cNvSpPr txBox="1"/>
                <p:nvPr/>
              </p:nvSpPr>
              <p:spPr>
                <a:xfrm>
                  <a:off x="3949338" y="3843429"/>
                  <a:ext cx="4828902" cy="3251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b="1" spc="-120" dirty="0">
                      <a:solidFill>
                        <a:srgbClr val="00AC97"/>
                      </a:solidFill>
                      <a:latin typeface="+mn-ea"/>
                    </a:rPr>
                    <a:t>・</a:t>
                  </a:r>
                  <a:r>
                    <a:rPr lang="ko-KR" altLang="en-US" sz="1600" spc="-133" dirty="0">
                      <a:latin typeface="+mn-ea"/>
                    </a:rPr>
                    <a:t>포름알데히드 제조</a:t>
                  </a:r>
                  <a:r>
                    <a:rPr lang="en-US" altLang="ko-KR" sz="1600" spc="-133" dirty="0">
                      <a:latin typeface="+mn-ea"/>
                    </a:rPr>
                    <a:t>,</a:t>
                  </a:r>
                  <a:r>
                    <a:rPr lang="ko-KR" altLang="en-US" sz="1600" spc="-133" dirty="0">
                      <a:latin typeface="+mn-ea"/>
                    </a:rPr>
                    <a:t> 화공약품</a:t>
                  </a:r>
                  <a:r>
                    <a:rPr lang="en-US" altLang="ko-KR" sz="1600" spc="-133" dirty="0">
                      <a:latin typeface="+mn-ea"/>
                    </a:rPr>
                    <a:t>,</a:t>
                  </a:r>
                  <a:r>
                    <a:rPr lang="ko-KR" altLang="en-US" sz="1600" spc="-133" dirty="0">
                      <a:latin typeface="+mn-ea"/>
                    </a:rPr>
                    <a:t> 용제 및 연료로 사용</a:t>
                  </a:r>
                  <a:endParaRPr lang="en-US" altLang="ko-KR" sz="1600" spc="-133" dirty="0">
                    <a:latin typeface="+mn-ea"/>
                  </a:endParaRPr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2F06528A-3674-F637-3F4C-12F23C5038D6}"/>
                  </a:ext>
                </a:extLst>
              </p:cNvPr>
              <p:cNvGrpSpPr/>
              <p:nvPr/>
            </p:nvGrpSpPr>
            <p:grpSpPr>
              <a:xfrm>
                <a:off x="2394950" y="4361606"/>
                <a:ext cx="6952680" cy="1876634"/>
                <a:chOff x="2394950" y="4361606"/>
                <a:chExt cx="6952680" cy="1876634"/>
              </a:xfrm>
            </p:grpSpPr>
            <p:sp>
              <p:nvSpPr>
                <p:cNvPr id="34" name="모서리가 둥근 직사각형 33">
                  <a:extLst>
                    <a:ext uri="{FF2B5EF4-FFF2-40B4-BE49-F238E27FC236}">
                      <a16:creationId xmlns:a16="http://schemas.microsoft.com/office/drawing/2014/main" id="{23B5EE83-0BB1-228F-FFE0-AB4F5588D1C8}"/>
                    </a:ext>
                  </a:extLst>
                </p:cNvPr>
                <p:cNvSpPr/>
                <p:nvPr/>
              </p:nvSpPr>
              <p:spPr>
                <a:xfrm>
                  <a:off x="2394950" y="4395870"/>
                  <a:ext cx="1202948" cy="653650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ko-KR" altLang="en-US" dirty="0">
                      <a:solidFill>
                        <a:schemeClr val="tx1"/>
                      </a:solidFill>
                      <a:latin typeface="+mn-ea"/>
                    </a:rPr>
                    <a:t>유해성</a:t>
                  </a:r>
                  <a:endParaRPr kumimoji="1" lang="en-US" altLang="ko-KR" dirty="0">
                    <a:solidFill>
                      <a:schemeClr val="tx1"/>
                    </a:solidFill>
                    <a:latin typeface="+mn-ea"/>
                  </a:endParaRPr>
                </a:p>
                <a:p>
                  <a:pPr algn="ctr"/>
                  <a:r>
                    <a:rPr kumimoji="1" lang="en-US" altLang="ko-KR" dirty="0">
                      <a:solidFill>
                        <a:schemeClr val="tx1"/>
                      </a:solidFill>
                      <a:latin typeface="+mn-ea"/>
                    </a:rPr>
                    <a:t>/</a:t>
                  </a:r>
                  <a:r>
                    <a:rPr kumimoji="1" lang="ko-KR" altLang="en-US" dirty="0">
                      <a:solidFill>
                        <a:schemeClr val="tx1"/>
                      </a:solidFill>
                      <a:latin typeface="+mn-ea"/>
                    </a:rPr>
                    <a:t>위험성</a:t>
                  </a:r>
                  <a:endParaRPr kumimoji="1" lang="ko-Kore-KR" altLang="en-US" dirty="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cxnSp>
              <p:nvCxnSpPr>
                <p:cNvPr id="35" name="직선 연결선[R] 34">
                  <a:extLst>
                    <a:ext uri="{FF2B5EF4-FFF2-40B4-BE49-F238E27FC236}">
                      <a16:creationId xmlns:a16="http://schemas.microsoft.com/office/drawing/2014/main" id="{7B124567-4890-1729-B0AB-99AC235924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2453" y="4405014"/>
                  <a:ext cx="0" cy="1833226"/>
                </a:xfrm>
                <a:prstGeom prst="line">
                  <a:avLst/>
                </a:prstGeom>
                <a:ln w="19050">
                  <a:solidFill>
                    <a:srgbClr val="08AC9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CC5AEA4-151F-97E1-7E4E-56512A237297}"/>
                    </a:ext>
                  </a:extLst>
                </p:cNvPr>
                <p:cNvSpPr txBox="1"/>
                <p:nvPr/>
              </p:nvSpPr>
              <p:spPr>
                <a:xfrm>
                  <a:off x="3949338" y="4361606"/>
                  <a:ext cx="5398292" cy="180248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atinLnBrk="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b="1" spc="-120" dirty="0">
                      <a:solidFill>
                        <a:srgbClr val="00AC97"/>
                      </a:solidFill>
                      <a:latin typeface="+mn-ea"/>
                    </a:rPr>
                    <a:t>・</a:t>
                  </a:r>
                  <a:r>
                    <a:rPr lang="ko-KR" altLang="en-US" sz="1600" spc="-133" dirty="0">
                      <a:latin typeface="+mn-ea"/>
                    </a:rPr>
                    <a:t>고인화성 액체 및 증기</a:t>
                  </a:r>
                  <a:endParaRPr lang="en-US" altLang="ko-KR" sz="1600" spc="-133" dirty="0">
                    <a:latin typeface="+mn-ea"/>
                  </a:endParaRPr>
                </a:p>
                <a:p>
                  <a:pPr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b="1" spc="-120" dirty="0">
                      <a:solidFill>
                        <a:srgbClr val="00AC97"/>
                      </a:solidFill>
                      <a:latin typeface="+mn-ea"/>
                    </a:rPr>
                    <a:t>・</a:t>
                  </a:r>
                  <a:r>
                    <a:rPr lang="ko-KR" altLang="en-US" sz="1600" spc="-133" dirty="0">
                      <a:latin typeface="+mn-ea"/>
                    </a:rPr>
                    <a:t>눈에 심한 자극 및 호흡기계 자극</a:t>
                  </a:r>
                  <a:r>
                    <a:rPr lang="en-US" altLang="ko-KR" sz="1600" spc="-133" dirty="0">
                      <a:latin typeface="+mn-ea"/>
                    </a:rPr>
                    <a:t>,</a:t>
                  </a:r>
                  <a:r>
                    <a:rPr lang="ko-KR" altLang="en-US" sz="1600" spc="-133" dirty="0">
                      <a:latin typeface="+mn-ea"/>
                    </a:rPr>
                    <a:t> 졸음 또는 현기증</a:t>
                  </a:r>
                  <a:r>
                    <a:rPr lang="en-US" altLang="ko-KR" sz="1600" spc="-133" dirty="0">
                      <a:latin typeface="+mn-ea"/>
                    </a:rPr>
                    <a:t>,</a:t>
                  </a:r>
                  <a:r>
                    <a:rPr lang="ko-KR" altLang="en-US" sz="1600" spc="-133" dirty="0">
                      <a:latin typeface="+mn-ea"/>
                    </a:rPr>
                    <a:t> 태아 또는 </a:t>
                  </a:r>
                  <a:endParaRPr lang="en-US" altLang="ko-KR" sz="1600" spc="-133" dirty="0">
                    <a:latin typeface="+mn-ea"/>
                  </a:endParaRPr>
                </a:p>
                <a:p>
                  <a:pPr marL="180000"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spc="-133" dirty="0">
                      <a:latin typeface="+mn-ea"/>
                    </a:rPr>
                    <a:t>생식능력 손상 유발</a:t>
                  </a:r>
                  <a:endParaRPr lang="en-US" altLang="ko-KR" sz="1600" spc="-133" dirty="0">
                    <a:latin typeface="+mn-ea"/>
                  </a:endParaRPr>
                </a:p>
                <a:p>
                  <a:pPr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b="1" spc="-120" dirty="0">
                      <a:solidFill>
                        <a:srgbClr val="00AC97"/>
                      </a:solidFill>
                      <a:latin typeface="+mn-ea"/>
                    </a:rPr>
                    <a:t>・</a:t>
                  </a:r>
                  <a:r>
                    <a:rPr lang="ko-KR" altLang="en-US" sz="1600" spc="-133" dirty="0">
                      <a:latin typeface="+mn-ea"/>
                    </a:rPr>
                    <a:t>중추신경계</a:t>
                  </a:r>
                  <a:r>
                    <a:rPr lang="en-US" altLang="ko-KR" sz="1600" spc="-133" dirty="0">
                      <a:latin typeface="+mn-ea"/>
                    </a:rPr>
                    <a:t>,</a:t>
                  </a:r>
                  <a:r>
                    <a:rPr lang="ko-KR" altLang="en-US" sz="1600" spc="-133" dirty="0">
                      <a:latin typeface="+mn-ea"/>
                    </a:rPr>
                    <a:t> 소화기계 및 시신경 손상</a:t>
                  </a:r>
                  <a:endParaRPr lang="en-US" altLang="ko-KR" sz="1600" spc="-133" dirty="0">
                    <a:latin typeface="+mn-ea"/>
                  </a:endParaRPr>
                </a:p>
                <a:p>
                  <a:pPr>
                    <a:lnSpc>
                      <a:spcPct val="150000"/>
                    </a:lnSpc>
                    <a:buClr>
                      <a:srgbClr val="33CCCC"/>
                    </a:buClr>
                  </a:pPr>
                  <a:r>
                    <a:rPr lang="ko-KR" altLang="en-US" sz="1600" b="1" spc="-120" dirty="0">
                      <a:solidFill>
                        <a:srgbClr val="00AC97"/>
                      </a:solidFill>
                      <a:latin typeface="+mn-ea"/>
                    </a:rPr>
                    <a:t>・</a:t>
                  </a:r>
                  <a:r>
                    <a:rPr lang="ko-KR" altLang="en-US" sz="1600" spc="-133" dirty="0">
                      <a:latin typeface="+mn-ea"/>
                    </a:rPr>
                    <a:t>장기간 또는 반복 노출 시 신체 중 중추신경계 및 시신경 손상</a:t>
                  </a:r>
                  <a:endParaRPr lang="en-US" altLang="ko-KR" sz="1600" spc="-133" dirty="0">
                    <a:latin typeface="+mn-ea"/>
                  </a:endParaRPr>
                </a:p>
              </p:txBody>
            </p:sp>
          </p:grpSp>
        </p:grpSp>
      </p:grp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978F8417-1448-2944-F43F-DD07F3CD4AB3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70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B2D6FB01-E583-73E7-DA8D-6781F81C79D0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F20C3C1C-6960-16AA-91A1-82DDC5005AA5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4" name="직각 삼각형[R] 63">
              <a:extLst>
                <a:ext uri="{FF2B5EF4-FFF2-40B4-BE49-F238E27FC236}">
                  <a16:creationId xmlns:a16="http://schemas.microsoft.com/office/drawing/2014/main" id="{662B773C-50EC-0C9B-A2B4-E9685CDD93C3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65" name="직선 연결선[R] 64">
              <a:extLst>
                <a:ext uri="{FF2B5EF4-FFF2-40B4-BE49-F238E27FC236}">
                  <a16:creationId xmlns:a16="http://schemas.microsoft.com/office/drawing/2014/main" id="{67F6D52D-560B-F3CD-216A-41B7430BE328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36D3F89-8EDF-F155-6137-C0823DEC66EE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1D27575-91EB-789A-C6C5-0764D2738A6F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1DB9F66-5A7F-1539-781A-1BA9F89F7E40}"/>
              </a:ext>
            </a:extLst>
          </p:cNvPr>
          <p:cNvGrpSpPr/>
          <p:nvPr/>
        </p:nvGrpSpPr>
        <p:grpSpPr>
          <a:xfrm>
            <a:off x="312114" y="1270576"/>
            <a:ext cx="1640715" cy="5466899"/>
            <a:chOff x="312114" y="1270576"/>
            <a:chExt cx="1640715" cy="5466899"/>
          </a:xfrm>
        </p:grpSpPr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720168D9-5146-D310-0C34-F0896AE13421}"/>
                </a:ext>
              </a:extLst>
            </p:cNvPr>
            <p:cNvGrpSpPr/>
            <p:nvPr/>
          </p:nvGrpSpPr>
          <p:grpSpPr>
            <a:xfrm>
              <a:off x="312114" y="1270576"/>
              <a:ext cx="1640715" cy="5466899"/>
              <a:chOff x="312114" y="1270576"/>
              <a:chExt cx="1640715" cy="5466899"/>
            </a:xfrm>
          </p:grpSpPr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540E0DFE-A439-C94B-7518-0215E5D4F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752" y="1270576"/>
                <a:ext cx="1164518" cy="1115852"/>
              </a:xfrm>
              <a:prstGeom prst="rect">
                <a:avLst/>
              </a:prstGeom>
            </p:spPr>
          </p:pic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5E9216B6-D3CC-3D2D-DAA8-2F23C97CE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7308" y="2702060"/>
                <a:ext cx="1164129" cy="1164129"/>
              </a:xfrm>
              <a:prstGeom prst="rect">
                <a:avLst/>
              </a:prstGeom>
            </p:spPr>
          </p:pic>
          <p:pic>
            <p:nvPicPr>
              <p:cNvPr id="49" name="그림 48">
                <a:extLst>
                  <a:ext uri="{FF2B5EF4-FFF2-40B4-BE49-F238E27FC236}">
                    <a16:creationId xmlns:a16="http://schemas.microsoft.com/office/drawing/2014/main" id="{CBC3D786-93A8-B37B-16B0-523CAB490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114" y="4198458"/>
                <a:ext cx="1230247" cy="1241669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7BD4600-83BF-64A5-1DB2-F9F3D2D7BE77}"/>
                  </a:ext>
                </a:extLst>
              </p:cNvPr>
              <p:cNvSpPr txBox="1"/>
              <p:nvPr/>
            </p:nvSpPr>
            <p:spPr>
              <a:xfrm>
                <a:off x="537437" y="5775032"/>
                <a:ext cx="1415392" cy="96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1200" spc="-133" dirty="0">
                    <a:latin typeface="+mn-ea"/>
                  </a:rPr>
                  <a:t>변이원성</a:t>
                </a:r>
                <a:endParaRPr lang="en-US" altLang="ko-KR" sz="1200" spc="-133" dirty="0">
                  <a:latin typeface="+mn-ea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1200" spc="-133" dirty="0">
                    <a:latin typeface="+mn-ea"/>
                  </a:rPr>
                  <a:t>생식독성</a:t>
                </a:r>
                <a:endParaRPr lang="en-US" altLang="ko-KR" sz="1200" spc="-133" dirty="0">
                  <a:latin typeface="+mn-ea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1200" spc="-133" dirty="0">
                    <a:latin typeface="+mn-ea"/>
                  </a:rPr>
                  <a:t>전신독성</a:t>
                </a:r>
                <a:endParaRPr lang="en-US" altLang="ko-KR" sz="1200" spc="-133" dirty="0">
                  <a:latin typeface="+mn-ea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1200" spc="-133" dirty="0" err="1">
                    <a:latin typeface="+mn-ea"/>
                  </a:rPr>
                  <a:t>호흡기과민성물질</a:t>
                </a:r>
                <a:endParaRPr lang="ko-Kore-KR" altLang="en-US" sz="1200" dirty="0"/>
              </a:p>
            </p:txBody>
          </p:sp>
          <p:sp>
            <p:nvSpPr>
              <p:cNvPr id="55" name="모서리가 둥근 직사각형 54">
                <a:extLst>
                  <a:ext uri="{FF2B5EF4-FFF2-40B4-BE49-F238E27FC236}">
                    <a16:creationId xmlns:a16="http://schemas.microsoft.com/office/drawing/2014/main" id="{1BAE45EF-F2A5-C303-B3F2-5DEF93FB27C7}"/>
                  </a:ext>
                </a:extLst>
              </p:cNvPr>
              <p:cNvSpPr/>
              <p:nvPr/>
            </p:nvSpPr>
            <p:spPr>
              <a:xfrm>
                <a:off x="409346" y="2410527"/>
                <a:ext cx="1143713" cy="276999"/>
              </a:xfrm>
              <a:prstGeom prst="roundRect">
                <a:avLst/>
              </a:prstGeom>
              <a:solidFill>
                <a:srgbClr val="EF1C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spc="-133" dirty="0">
                    <a:solidFill>
                      <a:schemeClr val="bg1"/>
                    </a:solidFill>
                    <a:latin typeface="+mn-ea"/>
                  </a:rPr>
                  <a:t>인화성물질</a:t>
                </a:r>
                <a:endParaRPr lang="ko-Kore-KR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모서리가 둥근 직사각형 55">
                <a:extLst>
                  <a:ext uri="{FF2B5EF4-FFF2-40B4-BE49-F238E27FC236}">
                    <a16:creationId xmlns:a16="http://schemas.microsoft.com/office/drawing/2014/main" id="{66A992B8-B9DA-3FE0-AE8E-8FE9B71E3235}"/>
                  </a:ext>
                </a:extLst>
              </p:cNvPr>
              <p:cNvSpPr/>
              <p:nvPr/>
            </p:nvSpPr>
            <p:spPr>
              <a:xfrm>
                <a:off x="409346" y="3897586"/>
                <a:ext cx="1143713" cy="276999"/>
              </a:xfrm>
              <a:prstGeom prst="roundRect">
                <a:avLst/>
              </a:prstGeom>
              <a:solidFill>
                <a:srgbClr val="EF1C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spc="-133" dirty="0">
                    <a:solidFill>
                      <a:schemeClr val="bg1"/>
                    </a:solidFill>
                    <a:latin typeface="+mn-ea"/>
                  </a:rPr>
                  <a:t>급성독성물질</a:t>
                </a:r>
                <a:endParaRPr lang="ko-Kore-KR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모서리가 둥근 직사각형 57">
                <a:extLst>
                  <a:ext uri="{FF2B5EF4-FFF2-40B4-BE49-F238E27FC236}">
                    <a16:creationId xmlns:a16="http://schemas.microsoft.com/office/drawing/2014/main" id="{474367FC-C0E7-7B0A-D0A1-45E846D6D361}"/>
                  </a:ext>
                </a:extLst>
              </p:cNvPr>
              <p:cNvSpPr/>
              <p:nvPr/>
            </p:nvSpPr>
            <p:spPr>
              <a:xfrm>
                <a:off x="409346" y="5464000"/>
                <a:ext cx="1143713" cy="276999"/>
              </a:xfrm>
              <a:prstGeom prst="roundRect">
                <a:avLst/>
              </a:prstGeom>
              <a:solidFill>
                <a:srgbClr val="EF1C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spc="-133" dirty="0">
                    <a:solidFill>
                      <a:schemeClr val="bg1"/>
                    </a:solidFill>
                    <a:latin typeface="+mn-ea"/>
                  </a:rPr>
                  <a:t>발암성</a:t>
                </a:r>
                <a:endParaRPr lang="ko-Kore-KR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399733B3-E2CC-BAAD-8BF2-13F80EE9D63E}"/>
                </a:ext>
              </a:extLst>
            </p:cNvPr>
            <p:cNvGrpSpPr/>
            <p:nvPr/>
          </p:nvGrpSpPr>
          <p:grpSpPr>
            <a:xfrm>
              <a:off x="409346" y="5828271"/>
              <a:ext cx="174774" cy="843640"/>
              <a:chOff x="409346" y="5828271"/>
              <a:chExt cx="174774" cy="84364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B8C8F373-023A-49FC-1700-9028B62E2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346" y="5828271"/>
                <a:ext cx="174774" cy="174774"/>
              </a:xfrm>
              <a:prstGeom prst="rect">
                <a:avLst/>
              </a:prstGeom>
            </p:spPr>
          </p:pic>
          <p:pic>
            <p:nvPicPr>
              <p:cNvPr id="70" name="그림 69">
                <a:extLst>
                  <a:ext uri="{FF2B5EF4-FFF2-40B4-BE49-F238E27FC236}">
                    <a16:creationId xmlns:a16="http://schemas.microsoft.com/office/drawing/2014/main" id="{95854353-2B19-B680-A5AF-3FD0E43E1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346" y="6051226"/>
                <a:ext cx="174774" cy="174774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D0070E12-7088-CED2-6636-9A27E453B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346" y="6274181"/>
                <a:ext cx="174774" cy="174774"/>
              </a:xfrm>
              <a:prstGeom prst="rect">
                <a:avLst/>
              </a:prstGeom>
            </p:spPr>
          </p:pic>
          <p:pic>
            <p:nvPicPr>
              <p:cNvPr id="72" name="그림 71">
                <a:extLst>
                  <a:ext uri="{FF2B5EF4-FFF2-40B4-BE49-F238E27FC236}">
                    <a16:creationId xmlns:a16="http://schemas.microsoft.com/office/drawing/2014/main" id="{BCD10BF4-503C-3EB4-F43E-60177BDD3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346" y="6497137"/>
                <a:ext cx="174774" cy="1747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86138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71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>
            <a:extLst>
              <a:ext uri="{FF2B5EF4-FFF2-40B4-BE49-F238E27FC236}">
                <a16:creationId xmlns:a16="http://schemas.microsoft.com/office/drawing/2014/main" id="{0DCB3D47-88A8-30A1-A428-FC42D5CE2FC0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 err="1"/>
                <a:t>예초기</a:t>
              </a:r>
              <a:r>
                <a:rPr lang="ko-KR" altLang="en-US" sz="1800" b="1" spc="-133" dirty="0"/>
                <a:t> 작업 중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날아온 돌 파편에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latin typeface="+mn-ea"/>
                </a:rPr>
                <a:t>맞음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B3761671-5354-1815-CD95-361FB3585B42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22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241784B-ACCC-FB84-4C83-C2F7DD604079}"/>
              </a:ext>
            </a:extLst>
          </p:cNvPr>
          <p:cNvGrpSpPr/>
          <p:nvPr/>
        </p:nvGrpSpPr>
        <p:grpSpPr>
          <a:xfrm>
            <a:off x="2994246" y="4510566"/>
            <a:ext cx="6667139" cy="1921449"/>
            <a:chOff x="2994246" y="4510566"/>
            <a:chExt cx="6667139" cy="1921449"/>
          </a:xfrm>
        </p:grpSpPr>
        <p:sp>
          <p:nvSpPr>
            <p:cNvPr id="4" name="자유형 3">
              <a:extLst>
                <a:ext uri="{FF2B5EF4-FFF2-40B4-BE49-F238E27FC236}">
                  <a16:creationId xmlns:a16="http://schemas.microsoft.com/office/drawing/2014/main" id="{C3BA2CC2-13B9-D8DB-98C5-21D40C944FAD}"/>
                </a:ext>
              </a:extLst>
            </p:cNvPr>
            <p:cNvSpPr/>
            <p:nvPr/>
          </p:nvSpPr>
          <p:spPr>
            <a:xfrm>
              <a:off x="2994246" y="4948718"/>
              <a:ext cx="6667139" cy="1483297"/>
            </a:xfrm>
            <a:custGeom>
              <a:avLst/>
              <a:gdLst>
                <a:gd name="connsiteX0" fmla="*/ 0 w 6667139"/>
                <a:gd name="connsiteY0" fmla="*/ 0 h 1483297"/>
                <a:gd name="connsiteX1" fmla="*/ 6667139 w 6667139"/>
                <a:gd name="connsiteY1" fmla="*/ 0 h 1483297"/>
                <a:gd name="connsiteX2" fmla="*/ 6667139 w 6667139"/>
                <a:gd name="connsiteY2" fmla="*/ 223520 h 1483297"/>
                <a:gd name="connsiteX3" fmla="*/ 6667139 w 6667139"/>
                <a:gd name="connsiteY3" fmla="*/ 398862 h 1483297"/>
                <a:gd name="connsiteX4" fmla="*/ 6667139 w 6667139"/>
                <a:gd name="connsiteY4" fmla="*/ 622382 h 1483297"/>
                <a:gd name="connsiteX5" fmla="*/ 6667139 w 6667139"/>
                <a:gd name="connsiteY5" fmla="*/ 1030604 h 1483297"/>
                <a:gd name="connsiteX6" fmla="*/ 6667139 w 6667139"/>
                <a:gd name="connsiteY6" fmla="*/ 1090088 h 1483297"/>
                <a:gd name="connsiteX7" fmla="*/ 6667139 w 6667139"/>
                <a:gd name="connsiteY7" fmla="*/ 1254124 h 1483297"/>
                <a:gd name="connsiteX8" fmla="*/ 6667139 w 6667139"/>
                <a:gd name="connsiteY8" fmla="*/ 1313608 h 1483297"/>
                <a:gd name="connsiteX9" fmla="*/ 6497450 w 6667139"/>
                <a:gd name="connsiteY9" fmla="*/ 1483297 h 1483297"/>
                <a:gd name="connsiteX10" fmla="*/ 169689 w 6667139"/>
                <a:gd name="connsiteY10" fmla="*/ 1483297 h 1483297"/>
                <a:gd name="connsiteX11" fmla="*/ 0 w 6667139"/>
                <a:gd name="connsiteY11" fmla="*/ 1313608 h 1483297"/>
                <a:gd name="connsiteX12" fmla="*/ 0 w 6667139"/>
                <a:gd name="connsiteY12" fmla="*/ 1254124 h 1483297"/>
                <a:gd name="connsiteX13" fmla="*/ 0 w 6667139"/>
                <a:gd name="connsiteY13" fmla="*/ 1090088 h 1483297"/>
                <a:gd name="connsiteX14" fmla="*/ 0 w 6667139"/>
                <a:gd name="connsiteY14" fmla="*/ 1030604 h 1483297"/>
                <a:gd name="connsiteX15" fmla="*/ 0 w 6667139"/>
                <a:gd name="connsiteY15" fmla="*/ 622382 h 1483297"/>
                <a:gd name="connsiteX16" fmla="*/ 0 w 6667139"/>
                <a:gd name="connsiteY16" fmla="*/ 398862 h 1483297"/>
                <a:gd name="connsiteX17" fmla="*/ 0 w 6667139"/>
                <a:gd name="connsiteY17" fmla="*/ 223520 h 14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139" h="1483297">
                  <a:moveTo>
                    <a:pt x="0" y="0"/>
                  </a:moveTo>
                  <a:lnTo>
                    <a:pt x="6667139" y="0"/>
                  </a:lnTo>
                  <a:lnTo>
                    <a:pt x="6667139" y="223520"/>
                  </a:lnTo>
                  <a:lnTo>
                    <a:pt x="6667139" y="398862"/>
                  </a:lnTo>
                  <a:lnTo>
                    <a:pt x="6667139" y="622382"/>
                  </a:lnTo>
                  <a:lnTo>
                    <a:pt x="6667139" y="1030604"/>
                  </a:lnTo>
                  <a:lnTo>
                    <a:pt x="6667139" y="1090088"/>
                  </a:lnTo>
                  <a:lnTo>
                    <a:pt x="6667139" y="1254124"/>
                  </a:lnTo>
                  <a:lnTo>
                    <a:pt x="6667139" y="1313608"/>
                  </a:lnTo>
                  <a:cubicBezTo>
                    <a:pt x="6667139" y="1407325"/>
                    <a:pt x="6591167" y="1483297"/>
                    <a:pt x="6497450" y="1483297"/>
                  </a:cubicBezTo>
                  <a:lnTo>
                    <a:pt x="169689" y="1483297"/>
                  </a:lnTo>
                  <a:cubicBezTo>
                    <a:pt x="75972" y="1483297"/>
                    <a:pt x="0" y="1407325"/>
                    <a:pt x="0" y="1313608"/>
                  </a:cubicBezTo>
                  <a:lnTo>
                    <a:pt x="0" y="1254124"/>
                  </a:lnTo>
                  <a:lnTo>
                    <a:pt x="0" y="1090088"/>
                  </a:lnTo>
                  <a:lnTo>
                    <a:pt x="0" y="1030604"/>
                  </a:lnTo>
                  <a:lnTo>
                    <a:pt x="0" y="622382"/>
                  </a:lnTo>
                  <a:lnTo>
                    <a:pt x="0" y="398862"/>
                  </a:lnTo>
                  <a:lnTo>
                    <a:pt x="0" y="22352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6" y="5115891"/>
              <a:ext cx="6228876" cy="11988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돌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나뭇가지 등의 파편으로부터 안면을 충분히 보호할 수 있는 견고한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재질의 보호구 착용</a:t>
              </a:r>
              <a:endParaRPr lang="en-US" altLang="ko-KR" sz="1600" b="1" spc="-133" dirty="0"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작업 시 돌</a:t>
              </a:r>
              <a:r>
                <a:rPr lang="en-US" altLang="ko-KR" sz="1600" b="1" spc="-133" dirty="0">
                  <a:latin typeface="+mn-ea"/>
                </a:rPr>
                <a:t>,</a:t>
              </a:r>
              <a:r>
                <a:rPr lang="ko-KR" altLang="en-US" sz="1600" b="1" spc="-133" dirty="0">
                  <a:latin typeface="+mn-ea"/>
                </a:rPr>
                <a:t> 굵은 나뭇가지 등 방해물 주의 및 </a:t>
              </a:r>
              <a:r>
                <a:rPr lang="ko-KR" altLang="en-US" sz="1600" b="1" spc="-133" dirty="0" err="1">
                  <a:latin typeface="+mn-ea"/>
                </a:rPr>
                <a:t>작업면</a:t>
              </a:r>
              <a:r>
                <a:rPr lang="ko-KR" altLang="en-US" sz="1600" b="1" spc="-133" dirty="0">
                  <a:latin typeface="+mn-ea"/>
                </a:rPr>
                <a:t> 상태를 확인하면서</a:t>
              </a:r>
              <a:endParaRPr lang="en-US" altLang="ko-KR" sz="1600" b="1" spc="-133" dirty="0">
                <a:latin typeface="+mn-ea"/>
              </a:endParaRPr>
            </a:p>
            <a:p>
              <a:pPr marL="18000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작업 실시</a:t>
              </a:r>
              <a:endParaRPr lang="en-US" altLang="ko-KR" sz="160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587371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2DEA1673-30C6-205A-ED45-04B36DF3B78C}"/>
                </a:ext>
              </a:extLst>
            </p:cNvPr>
            <p:cNvGrpSpPr/>
            <p:nvPr/>
          </p:nvGrpSpPr>
          <p:grpSpPr>
            <a:xfrm>
              <a:off x="3170497" y="4510566"/>
              <a:ext cx="2027357" cy="558800"/>
              <a:chOff x="3170497" y="4510566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667014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3ACE839C-DC93-426E-7C33-A2A7BF377C75}"/>
                  </a:ext>
                </a:extLst>
              </p:cNvPr>
              <p:cNvGrpSpPr/>
              <p:nvPr/>
            </p:nvGrpSpPr>
            <p:grpSpPr>
              <a:xfrm>
                <a:off x="3170497" y="4510566"/>
                <a:ext cx="622300" cy="558800"/>
                <a:chOff x="3170497" y="4510566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4510566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87736" y="4576127"/>
                  <a:ext cx="343494" cy="42221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34E15A6-936A-097C-8169-54A7E6F49AC5}"/>
              </a:ext>
            </a:extLst>
          </p:cNvPr>
          <p:cNvGrpSpPr/>
          <p:nvPr/>
        </p:nvGrpSpPr>
        <p:grpSpPr>
          <a:xfrm>
            <a:off x="2994246" y="2856289"/>
            <a:ext cx="6667139" cy="1557868"/>
            <a:chOff x="2994246" y="2856289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248982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263916" y="3435017"/>
              <a:ext cx="6228876" cy="8910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작업에 적절하지 않은 보호구 착용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 err="1">
                  <a:solidFill>
                    <a:srgbClr val="0070C0"/>
                  </a:solidFill>
                  <a:latin typeface="+mn-ea"/>
                </a:rPr>
                <a:t>예초기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날이 돌 등에 부딪히지 않도록 하는 등의 안전한 작업이 이뤄지지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marL="180000"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않음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2923078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3ACD0790-965E-CCA7-AAA5-1851A3E254FE}"/>
                </a:ext>
              </a:extLst>
            </p:cNvPr>
            <p:cNvGrpSpPr/>
            <p:nvPr/>
          </p:nvGrpSpPr>
          <p:grpSpPr>
            <a:xfrm>
              <a:off x="3170497" y="2856289"/>
              <a:ext cx="2027357" cy="546100"/>
              <a:chOff x="3170497" y="2856289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2994027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C2C49975-F79A-F015-5B34-A693C610FC44}"/>
                  </a:ext>
                </a:extLst>
              </p:cNvPr>
              <p:cNvGrpSpPr/>
              <p:nvPr/>
            </p:nvGrpSpPr>
            <p:grpSpPr>
              <a:xfrm>
                <a:off x="3170497" y="2856289"/>
                <a:ext cx="622300" cy="546100"/>
                <a:chOff x="3170497" y="2856289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2856289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59139" y="2916294"/>
                  <a:ext cx="372091" cy="37209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1702591-7BBB-2627-3013-E3BC5811A08A}"/>
              </a:ext>
            </a:extLst>
          </p:cNvPr>
          <p:cNvGrpSpPr/>
          <p:nvPr/>
        </p:nvGrpSpPr>
        <p:grpSpPr>
          <a:xfrm>
            <a:off x="2994246" y="1321581"/>
            <a:ext cx="6667139" cy="1446142"/>
            <a:chOff x="2994246" y="1321581"/>
            <a:chExt cx="6667139" cy="1446142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8E5331C-C3E5-5937-861E-B163710159B3}"/>
                </a:ext>
              </a:extLst>
            </p:cNvPr>
            <p:cNvGrpSpPr/>
            <p:nvPr/>
          </p:nvGrpSpPr>
          <p:grpSpPr>
            <a:xfrm>
              <a:off x="2994246" y="1321581"/>
              <a:ext cx="6667139" cy="1446142"/>
              <a:chOff x="2994246" y="1321581"/>
              <a:chExt cx="6667139" cy="1446142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9"/>
                <a:ext cx="6595953" cy="1382134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1"/>
                <a:ext cx="6595953" cy="1382134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D44DD3-368D-B69B-6005-46269F054A4E}"/>
                </a:ext>
              </a:extLst>
            </p:cNvPr>
            <p:cNvSpPr txBox="1"/>
            <p:nvPr/>
          </p:nvSpPr>
          <p:spPr>
            <a:xfrm>
              <a:off x="3263916" y="1644709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 err="1">
                  <a:latin typeface="+mn-ea"/>
                </a:rPr>
                <a:t>예초기</a:t>
              </a:r>
              <a:r>
                <a:rPr lang="ko-KR" altLang="en-US" sz="1600" b="1" spc="-133" dirty="0">
                  <a:latin typeface="+mn-ea"/>
                </a:rPr>
                <a:t> 풀베기 작업 중 </a:t>
              </a:r>
              <a:r>
                <a:rPr lang="ko-KR" altLang="en-US" sz="1600" b="1" spc="-133" dirty="0" err="1">
                  <a:latin typeface="+mn-ea"/>
                </a:rPr>
                <a:t>예초기</a:t>
              </a:r>
              <a:r>
                <a:rPr lang="ko-KR" altLang="en-US" sz="1600" b="1" spc="-133" dirty="0">
                  <a:latin typeface="+mn-ea"/>
                </a:rPr>
                <a:t> 날과 돌이 부딪혀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발생한 돌 파편이 작업자 안전모에 장착된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안면보호망을 뚫고 들어와 눈에 맞음</a:t>
              </a:r>
              <a:r>
                <a:rPr lang="en-US" altLang="ko-KR" sz="1600" b="1" spc="-133" dirty="0">
                  <a:latin typeface="+mn-ea"/>
                </a:rPr>
                <a:t>(</a:t>
              </a:r>
              <a:r>
                <a:rPr lang="ko-KR" altLang="en-US" sz="1600" b="1" spc="-133" dirty="0">
                  <a:latin typeface="+mn-ea"/>
                </a:rPr>
                <a:t>실명</a:t>
              </a:r>
              <a:r>
                <a:rPr lang="en-US" altLang="ko-KR" sz="1600" b="1" spc="-133" dirty="0">
                  <a:latin typeface="+mn-ea"/>
                </a:rPr>
                <a:t>)</a:t>
              </a: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6512FBDF-B238-62C1-E7A5-024D0A74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597" y="1509851"/>
              <a:ext cx="2001193" cy="1035957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557432E-A6D2-55A1-FB9D-7D832285B218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EB2F8C7-92AC-6363-5B8E-0FF3C637BF6A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3" name="직각 삼각형[R] 12">
              <a:extLst>
                <a:ext uri="{FF2B5EF4-FFF2-40B4-BE49-F238E27FC236}">
                  <a16:creationId xmlns:a16="http://schemas.microsoft.com/office/drawing/2014/main" id="{5F0DE348-2519-41AF-3DD5-D149B35266FF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7426B7FE-EB9A-5683-C21F-0B27D1169F5C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9BF48F-CF00-BE57-7474-6167432553F1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DE3E2D-EBBF-B134-05B4-3790AF8C9863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8479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72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77825D8B-E5B5-6418-B961-D9AECFE63941}"/>
              </a:ext>
            </a:extLst>
          </p:cNvPr>
          <p:cNvGrpSpPr/>
          <p:nvPr/>
        </p:nvGrpSpPr>
        <p:grpSpPr>
          <a:xfrm>
            <a:off x="428600" y="1257572"/>
            <a:ext cx="2093509" cy="1711709"/>
            <a:chOff x="428600" y="1257572"/>
            <a:chExt cx="2093509" cy="17117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70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조리작업 주요 재해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en-US" altLang="ko-KR" b="1" spc="-133" dirty="0">
                  <a:latin typeface="+mn-ea"/>
                </a:rPr>
                <a:t>(</a:t>
              </a:r>
              <a:r>
                <a:rPr lang="ko-KR" altLang="en-US" b="1" spc="-133" dirty="0">
                  <a:latin typeface="+mn-ea"/>
                </a:rPr>
                <a:t>화상</a:t>
              </a:r>
              <a:r>
                <a:rPr lang="en-US" altLang="ko-KR" b="1" spc="-133" dirty="0">
                  <a:latin typeface="+mn-ea"/>
                </a:rPr>
                <a:t>,</a:t>
              </a:r>
              <a:r>
                <a:rPr lang="ko-KR" altLang="en-US" b="1" spc="-133" dirty="0">
                  <a:latin typeface="+mn-ea"/>
                </a:rPr>
                <a:t> 열상 등</a:t>
              </a:r>
              <a:r>
                <a:rPr lang="en-US" altLang="ko-KR" b="1" spc="-133" dirty="0">
                  <a:latin typeface="+mn-ea"/>
                </a:rPr>
                <a:t>)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19F6BCC5-B678-B43A-267F-4DBA81A0FA5D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23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0C7AB46-E397-C987-B5A9-D4A48434D07E}"/>
              </a:ext>
            </a:extLst>
          </p:cNvPr>
          <p:cNvGrpSpPr/>
          <p:nvPr/>
        </p:nvGrpSpPr>
        <p:grpSpPr>
          <a:xfrm>
            <a:off x="2994246" y="4784755"/>
            <a:ext cx="6667139" cy="1660999"/>
            <a:chOff x="2994246" y="4784755"/>
            <a:chExt cx="6667139" cy="1660999"/>
          </a:xfrm>
        </p:grpSpPr>
        <p:sp>
          <p:nvSpPr>
            <p:cNvPr id="28" name="자유형 27">
              <a:extLst>
                <a:ext uri="{FF2B5EF4-FFF2-40B4-BE49-F238E27FC236}">
                  <a16:creationId xmlns:a16="http://schemas.microsoft.com/office/drawing/2014/main" id="{E0931C0E-91E3-1C94-2F81-F7B918B88007}"/>
                </a:ext>
              </a:extLst>
            </p:cNvPr>
            <p:cNvSpPr/>
            <p:nvPr/>
          </p:nvSpPr>
          <p:spPr>
            <a:xfrm>
              <a:off x="2994246" y="5162045"/>
              <a:ext cx="6667139" cy="1283709"/>
            </a:xfrm>
            <a:custGeom>
              <a:avLst/>
              <a:gdLst>
                <a:gd name="connsiteX0" fmla="*/ 0 w 6667139"/>
                <a:gd name="connsiteY0" fmla="*/ 0 h 1283709"/>
                <a:gd name="connsiteX1" fmla="*/ 6667139 w 6667139"/>
                <a:gd name="connsiteY1" fmla="*/ 0 h 1283709"/>
                <a:gd name="connsiteX2" fmla="*/ 6667139 w 6667139"/>
                <a:gd name="connsiteY2" fmla="*/ 118534 h 1283709"/>
                <a:gd name="connsiteX3" fmla="*/ 6667139 w 6667139"/>
                <a:gd name="connsiteY3" fmla="*/ 408414 h 1283709"/>
                <a:gd name="connsiteX4" fmla="*/ 6667139 w 6667139"/>
                <a:gd name="connsiteY4" fmla="*/ 526948 h 1283709"/>
                <a:gd name="connsiteX5" fmla="*/ 6667139 w 6667139"/>
                <a:gd name="connsiteY5" fmla="*/ 586763 h 1283709"/>
                <a:gd name="connsiteX6" fmla="*/ 6667139 w 6667139"/>
                <a:gd name="connsiteY6" fmla="*/ 705297 h 1283709"/>
                <a:gd name="connsiteX7" fmla="*/ 6667139 w 6667139"/>
                <a:gd name="connsiteY7" fmla="*/ 948785 h 1283709"/>
                <a:gd name="connsiteX8" fmla="*/ 6667139 w 6667139"/>
                <a:gd name="connsiteY8" fmla="*/ 1067319 h 1283709"/>
                <a:gd name="connsiteX9" fmla="*/ 6450749 w 6667139"/>
                <a:gd name="connsiteY9" fmla="*/ 1283709 h 1283709"/>
                <a:gd name="connsiteX10" fmla="*/ 216390 w 6667139"/>
                <a:gd name="connsiteY10" fmla="*/ 1283709 h 1283709"/>
                <a:gd name="connsiteX11" fmla="*/ 0 w 6667139"/>
                <a:gd name="connsiteY11" fmla="*/ 1067319 h 1283709"/>
                <a:gd name="connsiteX12" fmla="*/ 0 w 6667139"/>
                <a:gd name="connsiteY12" fmla="*/ 948785 h 1283709"/>
                <a:gd name="connsiteX13" fmla="*/ 0 w 6667139"/>
                <a:gd name="connsiteY13" fmla="*/ 705297 h 1283709"/>
                <a:gd name="connsiteX14" fmla="*/ 0 w 6667139"/>
                <a:gd name="connsiteY14" fmla="*/ 586763 h 1283709"/>
                <a:gd name="connsiteX15" fmla="*/ 0 w 6667139"/>
                <a:gd name="connsiteY15" fmla="*/ 526948 h 1283709"/>
                <a:gd name="connsiteX16" fmla="*/ 0 w 6667139"/>
                <a:gd name="connsiteY16" fmla="*/ 408414 h 1283709"/>
                <a:gd name="connsiteX17" fmla="*/ 0 w 6667139"/>
                <a:gd name="connsiteY17" fmla="*/ 118534 h 1283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139" h="1283709">
                  <a:moveTo>
                    <a:pt x="0" y="0"/>
                  </a:moveTo>
                  <a:lnTo>
                    <a:pt x="6667139" y="0"/>
                  </a:lnTo>
                  <a:lnTo>
                    <a:pt x="6667139" y="118534"/>
                  </a:lnTo>
                  <a:lnTo>
                    <a:pt x="6667139" y="408414"/>
                  </a:lnTo>
                  <a:lnTo>
                    <a:pt x="6667139" y="526948"/>
                  </a:lnTo>
                  <a:lnTo>
                    <a:pt x="6667139" y="586763"/>
                  </a:lnTo>
                  <a:lnTo>
                    <a:pt x="6667139" y="705297"/>
                  </a:lnTo>
                  <a:lnTo>
                    <a:pt x="6667139" y="948785"/>
                  </a:lnTo>
                  <a:lnTo>
                    <a:pt x="6667139" y="1067319"/>
                  </a:lnTo>
                  <a:cubicBezTo>
                    <a:pt x="6667139" y="1186828"/>
                    <a:pt x="6570258" y="1283709"/>
                    <a:pt x="6450749" y="1283709"/>
                  </a:cubicBezTo>
                  <a:lnTo>
                    <a:pt x="216390" y="1283709"/>
                  </a:lnTo>
                  <a:cubicBezTo>
                    <a:pt x="96881" y="1283709"/>
                    <a:pt x="0" y="1186828"/>
                    <a:pt x="0" y="1067319"/>
                  </a:cubicBezTo>
                  <a:lnTo>
                    <a:pt x="0" y="948785"/>
                  </a:lnTo>
                  <a:lnTo>
                    <a:pt x="0" y="705297"/>
                  </a:lnTo>
                  <a:lnTo>
                    <a:pt x="0" y="586763"/>
                  </a:lnTo>
                  <a:lnTo>
                    <a:pt x="0" y="526948"/>
                  </a:lnTo>
                  <a:lnTo>
                    <a:pt x="0" y="408414"/>
                  </a:lnTo>
                  <a:lnTo>
                    <a:pt x="0" y="11853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141244" y="5349084"/>
              <a:ext cx="6316023" cy="977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350" b="1" spc="-14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350" b="1" spc="-140" dirty="0">
                  <a:latin typeface="+mn-ea"/>
                </a:rPr>
                <a:t>뜨거운 음식 및 도구 운반 시 운반대차 등 보조도구 사용</a:t>
              </a:r>
              <a:r>
                <a:rPr lang="en-US" altLang="ko-KR" sz="1350" b="1" spc="-140" dirty="0">
                  <a:latin typeface="+mn-ea"/>
                </a:rPr>
                <a:t>,</a:t>
              </a:r>
              <a:r>
                <a:rPr lang="ko-KR" altLang="en-US" sz="1350" b="1" spc="-140" dirty="0">
                  <a:latin typeface="+mn-ea"/>
                </a:rPr>
                <a:t> 한꺼번에 무리하게 운반하지 않음</a:t>
              </a:r>
              <a:endParaRPr lang="en-US" altLang="ko-KR" sz="1350" b="1" spc="-140" dirty="0">
                <a:latin typeface="+mn-ea"/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350" b="1" spc="-14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350" b="1" spc="-140" dirty="0" err="1">
                  <a:latin typeface="+mn-ea"/>
                </a:rPr>
                <a:t>팔토시</a:t>
              </a:r>
              <a:r>
                <a:rPr lang="en-US" altLang="ko-KR" sz="1350" b="1" spc="-140" dirty="0">
                  <a:latin typeface="+mn-ea"/>
                </a:rPr>
                <a:t>,</a:t>
              </a:r>
              <a:r>
                <a:rPr lang="ko-KR" altLang="en-US" sz="1350" b="1" spc="-140" dirty="0">
                  <a:latin typeface="+mn-ea"/>
                </a:rPr>
                <a:t> 장갑 등 보호구 지급 및 착용</a:t>
              </a:r>
              <a:endParaRPr lang="en-US" altLang="ko-KR" sz="1350" b="1" spc="-140" dirty="0">
                <a:latin typeface="+mn-ea"/>
              </a:endParaRPr>
            </a:p>
            <a:p>
              <a:pPr>
                <a:lnSpc>
                  <a:spcPct val="110000"/>
                </a:lnSpc>
                <a:buClr>
                  <a:srgbClr val="33CCCC"/>
                </a:buClr>
              </a:pPr>
              <a:r>
                <a:rPr lang="ko-KR" altLang="en-US" sz="1350" b="1" spc="-14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350" b="1" spc="-140" dirty="0">
                  <a:latin typeface="+mn-ea"/>
                </a:rPr>
                <a:t>증기 등이 기계에서 충분히 빠진 후 작업</a:t>
              </a:r>
              <a:r>
                <a:rPr lang="en-US" altLang="ko-KR" sz="1350" b="1" spc="-140" dirty="0">
                  <a:latin typeface="+mn-ea"/>
                </a:rPr>
                <a:t>,</a:t>
              </a:r>
              <a:r>
                <a:rPr lang="ko-KR" altLang="en-US" sz="1350" b="1" spc="-140" dirty="0">
                  <a:latin typeface="+mn-ea"/>
                </a:rPr>
                <a:t> </a:t>
              </a:r>
              <a:r>
                <a:rPr lang="ko-KR" altLang="en-US" sz="1350" b="1" spc="-140" dirty="0" err="1">
                  <a:latin typeface="+mn-ea"/>
                </a:rPr>
                <a:t>프라이팬・기름솥</a:t>
              </a:r>
              <a:r>
                <a:rPr lang="ko-KR" altLang="en-US" sz="1350" b="1" spc="-140" dirty="0">
                  <a:latin typeface="+mn-ea"/>
                </a:rPr>
                <a:t> 등에 물기가 들어가지</a:t>
              </a:r>
              <a:endParaRPr lang="en-US" altLang="ko-KR" sz="1350" b="1" spc="-140" dirty="0">
                <a:latin typeface="+mn-ea"/>
              </a:endParaRPr>
            </a:p>
            <a:p>
              <a:pPr marL="144000">
                <a:lnSpc>
                  <a:spcPct val="110000"/>
                </a:lnSpc>
                <a:buClr>
                  <a:srgbClr val="33CCCC"/>
                </a:buClr>
              </a:pPr>
              <a:r>
                <a:rPr lang="ko-KR" altLang="en-US" sz="1350" b="1" spc="-140" dirty="0">
                  <a:latin typeface="+mn-ea"/>
                </a:rPr>
                <a:t>않도록 주의</a:t>
              </a:r>
              <a:endParaRPr lang="en-US" altLang="ko-KR" sz="1350" b="1" spc="-140" dirty="0">
                <a:latin typeface="+mn-ea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D2003EF-9E6B-A2C2-2E36-95DDEC0B4AC5}"/>
                </a:ext>
              </a:extLst>
            </p:cNvPr>
            <p:cNvGrpSpPr/>
            <p:nvPr/>
          </p:nvGrpSpPr>
          <p:grpSpPr>
            <a:xfrm>
              <a:off x="2994246" y="4784755"/>
              <a:ext cx="6667139" cy="558800"/>
              <a:chOff x="2994246" y="4449485"/>
              <a:chExt cx="6667139" cy="558800"/>
            </a:xfrm>
          </p:grpSpPr>
          <p:sp>
            <p:nvSpPr>
              <p:cNvPr id="64" name="모서리가 둥근 직사각형 63">
                <a:extLst>
                  <a:ext uri="{FF2B5EF4-FFF2-40B4-BE49-F238E27FC236}">
                    <a16:creationId xmlns:a16="http://schemas.microsoft.com/office/drawing/2014/main" id="{F84FBB85-395B-D2D1-4D5E-8C781DBC8876}"/>
                  </a:ext>
                </a:extLst>
              </p:cNvPr>
              <p:cNvSpPr/>
              <p:nvPr/>
            </p:nvSpPr>
            <p:spPr>
              <a:xfrm>
                <a:off x="2994246" y="4526290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00AC97"/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605933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pic>
            <p:nvPicPr>
              <p:cNvPr id="79" name="그림 78">
                <a:extLst>
                  <a:ext uri="{FF2B5EF4-FFF2-40B4-BE49-F238E27FC236}">
                    <a16:creationId xmlns:a16="http://schemas.microsoft.com/office/drawing/2014/main" id="{21A9585F-33BC-1F75-6D28-34E692C03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0497" y="4449485"/>
                <a:ext cx="622300" cy="558800"/>
              </a:xfrm>
              <a:prstGeom prst="rect">
                <a:avLst/>
              </a:prstGeom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403BEA2B-8C36-5928-ACD7-71065C45D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7736" y="4515046"/>
                <a:ext cx="343494" cy="422211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1F40FAF-8B21-DB94-452D-8D8CBD72E573}"/>
              </a:ext>
            </a:extLst>
          </p:cNvPr>
          <p:cNvGrpSpPr/>
          <p:nvPr/>
        </p:nvGrpSpPr>
        <p:grpSpPr>
          <a:xfrm>
            <a:off x="2994246" y="2957491"/>
            <a:ext cx="6667139" cy="1780778"/>
            <a:chOff x="2994246" y="2957491"/>
            <a:chExt cx="6667139" cy="1780778"/>
          </a:xfrm>
        </p:grpSpPr>
        <p:sp>
          <p:nvSpPr>
            <p:cNvPr id="14" name="자유형 13">
              <a:extLst>
                <a:ext uri="{FF2B5EF4-FFF2-40B4-BE49-F238E27FC236}">
                  <a16:creationId xmlns:a16="http://schemas.microsoft.com/office/drawing/2014/main" id="{7BD31272-28AA-E214-2753-3FE6D4067DE2}"/>
                </a:ext>
              </a:extLst>
            </p:cNvPr>
            <p:cNvSpPr/>
            <p:nvPr/>
          </p:nvSpPr>
          <p:spPr>
            <a:xfrm>
              <a:off x="2994246" y="3320084"/>
              <a:ext cx="6667139" cy="1418185"/>
            </a:xfrm>
            <a:custGeom>
              <a:avLst/>
              <a:gdLst>
                <a:gd name="connsiteX0" fmla="*/ 0 w 6667139"/>
                <a:gd name="connsiteY0" fmla="*/ 0 h 1418185"/>
                <a:gd name="connsiteX1" fmla="*/ 6667139 w 6667139"/>
                <a:gd name="connsiteY1" fmla="*/ 0 h 1418185"/>
                <a:gd name="connsiteX2" fmla="*/ 6667139 w 6667139"/>
                <a:gd name="connsiteY2" fmla="*/ 346478 h 1418185"/>
                <a:gd name="connsiteX3" fmla="*/ 6667139 w 6667139"/>
                <a:gd name="connsiteY3" fmla="*/ 447040 h 1418185"/>
                <a:gd name="connsiteX4" fmla="*/ 6667139 w 6667139"/>
                <a:gd name="connsiteY4" fmla="*/ 737470 h 1418185"/>
                <a:gd name="connsiteX5" fmla="*/ 6667139 w 6667139"/>
                <a:gd name="connsiteY5" fmla="*/ 748639 h 1418185"/>
                <a:gd name="connsiteX6" fmla="*/ 6667139 w 6667139"/>
                <a:gd name="connsiteY6" fmla="*/ 793518 h 1418185"/>
                <a:gd name="connsiteX7" fmla="*/ 6667139 w 6667139"/>
                <a:gd name="connsiteY7" fmla="*/ 1184510 h 1418185"/>
                <a:gd name="connsiteX8" fmla="*/ 6667139 w 6667139"/>
                <a:gd name="connsiteY8" fmla="*/ 1195679 h 1418185"/>
                <a:gd name="connsiteX9" fmla="*/ 6664884 w 6667139"/>
                <a:gd name="connsiteY9" fmla="*/ 1195679 h 1418185"/>
                <a:gd name="connsiteX10" fmla="*/ 6648776 w 6667139"/>
                <a:gd name="connsiteY10" fmla="*/ 1275467 h 1418185"/>
                <a:gd name="connsiteX11" fmla="*/ 6433464 w 6667139"/>
                <a:gd name="connsiteY11" fmla="*/ 1418185 h 1418185"/>
                <a:gd name="connsiteX12" fmla="*/ 233675 w 6667139"/>
                <a:gd name="connsiteY12" fmla="*/ 1418185 h 1418185"/>
                <a:gd name="connsiteX13" fmla="*/ 18364 w 6667139"/>
                <a:gd name="connsiteY13" fmla="*/ 1275467 h 1418185"/>
                <a:gd name="connsiteX14" fmla="*/ 2255 w 6667139"/>
                <a:gd name="connsiteY14" fmla="*/ 1195679 h 1418185"/>
                <a:gd name="connsiteX15" fmla="*/ 0 w 6667139"/>
                <a:gd name="connsiteY15" fmla="*/ 1195679 h 1418185"/>
                <a:gd name="connsiteX16" fmla="*/ 0 w 6667139"/>
                <a:gd name="connsiteY16" fmla="*/ 1184510 h 1418185"/>
                <a:gd name="connsiteX17" fmla="*/ 0 w 6667139"/>
                <a:gd name="connsiteY17" fmla="*/ 793518 h 1418185"/>
                <a:gd name="connsiteX18" fmla="*/ 0 w 6667139"/>
                <a:gd name="connsiteY18" fmla="*/ 748639 h 1418185"/>
                <a:gd name="connsiteX19" fmla="*/ 0 w 6667139"/>
                <a:gd name="connsiteY19" fmla="*/ 737470 h 1418185"/>
                <a:gd name="connsiteX20" fmla="*/ 0 w 6667139"/>
                <a:gd name="connsiteY20" fmla="*/ 447040 h 1418185"/>
                <a:gd name="connsiteX21" fmla="*/ 0 w 6667139"/>
                <a:gd name="connsiteY21" fmla="*/ 346478 h 141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67139" h="1418185">
                  <a:moveTo>
                    <a:pt x="0" y="0"/>
                  </a:moveTo>
                  <a:lnTo>
                    <a:pt x="6667139" y="0"/>
                  </a:lnTo>
                  <a:lnTo>
                    <a:pt x="6667139" y="346478"/>
                  </a:lnTo>
                  <a:lnTo>
                    <a:pt x="6667139" y="447040"/>
                  </a:lnTo>
                  <a:lnTo>
                    <a:pt x="6667139" y="737470"/>
                  </a:lnTo>
                  <a:lnTo>
                    <a:pt x="6667139" y="748639"/>
                  </a:lnTo>
                  <a:lnTo>
                    <a:pt x="6667139" y="793518"/>
                  </a:lnTo>
                  <a:lnTo>
                    <a:pt x="6667139" y="1184510"/>
                  </a:lnTo>
                  <a:lnTo>
                    <a:pt x="6667139" y="1195679"/>
                  </a:lnTo>
                  <a:lnTo>
                    <a:pt x="6664884" y="1195679"/>
                  </a:lnTo>
                  <a:lnTo>
                    <a:pt x="6648776" y="1275467"/>
                  </a:lnTo>
                  <a:cubicBezTo>
                    <a:pt x="6613302" y="1359336"/>
                    <a:pt x="6530255" y="1418185"/>
                    <a:pt x="6433464" y="1418185"/>
                  </a:cubicBezTo>
                  <a:lnTo>
                    <a:pt x="233675" y="1418185"/>
                  </a:lnTo>
                  <a:cubicBezTo>
                    <a:pt x="136884" y="1418185"/>
                    <a:pt x="53837" y="1359336"/>
                    <a:pt x="18364" y="1275467"/>
                  </a:cubicBezTo>
                  <a:lnTo>
                    <a:pt x="2255" y="1195679"/>
                  </a:lnTo>
                  <a:lnTo>
                    <a:pt x="0" y="1195679"/>
                  </a:lnTo>
                  <a:lnTo>
                    <a:pt x="0" y="1184510"/>
                  </a:lnTo>
                  <a:lnTo>
                    <a:pt x="0" y="793518"/>
                  </a:lnTo>
                  <a:lnTo>
                    <a:pt x="0" y="748639"/>
                  </a:lnTo>
                  <a:lnTo>
                    <a:pt x="0" y="737470"/>
                  </a:lnTo>
                  <a:lnTo>
                    <a:pt x="0" y="447040"/>
                  </a:lnTo>
                  <a:lnTo>
                    <a:pt x="0" y="34647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141244" y="3550077"/>
              <a:ext cx="6316023" cy="1014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350" b="1" spc="-14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350" b="1" spc="-140" dirty="0">
                  <a:solidFill>
                    <a:srgbClr val="0070C0"/>
                  </a:solidFill>
                  <a:latin typeface="+mn-ea"/>
                </a:rPr>
                <a:t>뜨거운 국그릇을 한 번에 여러 개를 들고 국물이 넘쳐 손에 화상</a:t>
              </a:r>
              <a:endParaRPr lang="en-US" altLang="ko-KR" sz="1350" b="1" spc="-14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350" b="1" spc="-14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350" b="1" spc="-140" dirty="0">
                  <a:solidFill>
                    <a:srgbClr val="0070C0"/>
                  </a:solidFill>
                  <a:latin typeface="+mn-ea"/>
                </a:rPr>
                <a:t>끓인 물을 담은 냄비 운반 중 미끄러져 화상</a:t>
              </a:r>
              <a:endParaRPr lang="en-US" altLang="ko-KR" sz="1350" b="1" spc="-14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350" b="1" spc="-14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350" b="1" spc="-140" dirty="0">
                  <a:solidFill>
                    <a:srgbClr val="0070C0"/>
                  </a:solidFill>
                  <a:latin typeface="+mn-ea"/>
                </a:rPr>
                <a:t>부침개를 뒤집다 기름이 튀어 화상</a:t>
              </a:r>
              <a:r>
                <a:rPr lang="en-US" altLang="ko-KR" sz="1350" b="1" spc="-14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350" b="1" spc="-140" dirty="0">
                  <a:solidFill>
                    <a:srgbClr val="0070C0"/>
                  </a:solidFill>
                  <a:latin typeface="+mn-ea"/>
                </a:rPr>
                <a:t> 튀김기에 물기가 있는 식재료를 넣다 기름이 튀어 화상</a:t>
              </a:r>
              <a:endParaRPr lang="en-US" altLang="ko-KR" sz="1350" b="1" spc="-14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350" b="1" spc="-14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350" b="1" spc="-140" dirty="0">
                  <a:solidFill>
                    <a:srgbClr val="0070C0"/>
                  </a:solidFill>
                  <a:latin typeface="+mn-ea"/>
                </a:rPr>
                <a:t>취반기에서 밥솥을 꺼내려다 증기에 손 데임</a:t>
              </a:r>
              <a:r>
                <a:rPr lang="en-US" altLang="ko-KR" sz="1350" b="1" spc="-14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350" b="1" spc="-140" dirty="0">
                  <a:solidFill>
                    <a:srgbClr val="0070C0"/>
                  </a:solidFill>
                  <a:latin typeface="+mn-ea"/>
                </a:rPr>
                <a:t> 작동이 완료된 </a:t>
              </a:r>
              <a:r>
                <a:rPr lang="ko-KR" altLang="en-US" sz="1350" b="1" spc="-140" dirty="0" err="1">
                  <a:solidFill>
                    <a:srgbClr val="0070C0"/>
                  </a:solidFill>
                  <a:latin typeface="+mn-ea"/>
                </a:rPr>
                <a:t>오븐기</a:t>
              </a:r>
              <a:r>
                <a:rPr lang="ko-KR" altLang="en-US" sz="1350" b="1" spc="-140" dirty="0">
                  <a:solidFill>
                    <a:srgbClr val="0070C0"/>
                  </a:solidFill>
                  <a:latin typeface="+mn-ea"/>
                </a:rPr>
                <a:t> 물에 팔 데임</a:t>
              </a:r>
              <a:endParaRPr lang="en-US" altLang="ko-KR" sz="1350" b="1" spc="-14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02428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EC5A5BC-F7B5-586D-4170-D537D3A0B05C}"/>
                </a:ext>
              </a:extLst>
            </p:cNvPr>
            <p:cNvGrpSpPr/>
            <p:nvPr/>
          </p:nvGrpSpPr>
          <p:grpSpPr>
            <a:xfrm>
              <a:off x="3170497" y="2957491"/>
              <a:ext cx="2027357" cy="546100"/>
              <a:chOff x="3170497" y="2957491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114685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재해 개요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AF7BDA02-796B-A3E8-9144-28F2E5A80841}"/>
                  </a:ext>
                </a:extLst>
              </p:cNvPr>
              <p:cNvGrpSpPr/>
              <p:nvPr/>
            </p:nvGrpSpPr>
            <p:grpSpPr>
              <a:xfrm>
                <a:off x="3170497" y="2957491"/>
                <a:ext cx="622300" cy="546100"/>
                <a:chOff x="3170497" y="2957491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2957491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59139" y="3017496"/>
                  <a:ext cx="372091" cy="37209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6C95295C-5B09-2135-32A9-B741A75492DF}"/>
              </a:ext>
            </a:extLst>
          </p:cNvPr>
          <p:cNvGrpSpPr/>
          <p:nvPr/>
        </p:nvGrpSpPr>
        <p:grpSpPr>
          <a:xfrm>
            <a:off x="2994246" y="1321580"/>
            <a:ext cx="6667139" cy="1552293"/>
            <a:chOff x="2994246" y="1321580"/>
            <a:chExt cx="6667139" cy="1552293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005A684-B382-7492-0D62-7DE5B22CD326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552293"/>
              <a:chOff x="2994246" y="1321580"/>
              <a:chExt cx="6667139" cy="1552293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488285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488285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C5045EBD-26F2-C625-A4E1-7B9A9CD27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0096" y="1363640"/>
              <a:ext cx="3543072" cy="1417962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AC1E7D0-C529-CCB0-5CB9-52B782B85368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B0532CBA-E2C8-9AF4-A792-8CEEB23642C9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1" name="직각 삼각형[R] 20">
              <a:extLst>
                <a:ext uri="{FF2B5EF4-FFF2-40B4-BE49-F238E27FC236}">
                  <a16:creationId xmlns:a16="http://schemas.microsoft.com/office/drawing/2014/main" id="{3F18F768-B0FF-8F39-31BC-6F5E3AE84284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23" name="직선 연결선[R] 22">
              <a:extLst>
                <a:ext uri="{FF2B5EF4-FFF2-40B4-BE49-F238E27FC236}">
                  <a16:creationId xmlns:a16="http://schemas.microsoft.com/office/drawing/2014/main" id="{4852072B-3D8A-B855-FE17-86A1FE458107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E07AB2-900E-25E4-3D05-5187B5800CE7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CB8C02-B32F-9DAA-4BEF-8D62060C4428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429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73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67D74199-4DFE-6A02-825B-129B77F4A91A}"/>
              </a:ext>
            </a:extLst>
          </p:cNvPr>
          <p:cNvGrpSpPr/>
          <p:nvPr/>
        </p:nvGrpSpPr>
        <p:grpSpPr>
          <a:xfrm>
            <a:off x="428600" y="1257572"/>
            <a:ext cx="2093509" cy="1711709"/>
            <a:chOff x="428600" y="1257572"/>
            <a:chExt cx="2093509" cy="17117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70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조리작업 주요 재해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en-US" altLang="ko-KR" b="1" spc="-133" dirty="0">
                  <a:latin typeface="+mn-ea"/>
                </a:rPr>
                <a:t>(</a:t>
              </a:r>
              <a:r>
                <a:rPr lang="ko-KR" altLang="en-US" b="1" spc="-133" dirty="0">
                  <a:latin typeface="+mn-ea"/>
                </a:rPr>
                <a:t>넘어짐</a:t>
              </a:r>
              <a:r>
                <a:rPr lang="en-US" altLang="ko-KR" b="1" spc="-133" dirty="0">
                  <a:latin typeface="+mn-ea"/>
                </a:rPr>
                <a:t>)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58BA98C8-EA2C-009D-B1EF-C9D5C26205BC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24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48E9F0C-BABD-D647-0700-92DB45F581CB}"/>
              </a:ext>
            </a:extLst>
          </p:cNvPr>
          <p:cNvGrpSpPr/>
          <p:nvPr/>
        </p:nvGrpSpPr>
        <p:grpSpPr>
          <a:xfrm>
            <a:off x="2994246" y="4870780"/>
            <a:ext cx="6667139" cy="1574974"/>
            <a:chOff x="2994246" y="4870780"/>
            <a:chExt cx="6667139" cy="1574974"/>
          </a:xfrm>
        </p:grpSpPr>
        <p:sp>
          <p:nvSpPr>
            <p:cNvPr id="13" name="자유형 12">
              <a:extLst>
                <a:ext uri="{FF2B5EF4-FFF2-40B4-BE49-F238E27FC236}">
                  <a16:creationId xmlns:a16="http://schemas.microsoft.com/office/drawing/2014/main" id="{9074E4C9-0D2E-81EF-75BD-35D659CAD50A}"/>
                </a:ext>
              </a:extLst>
            </p:cNvPr>
            <p:cNvSpPr/>
            <p:nvPr/>
          </p:nvSpPr>
          <p:spPr>
            <a:xfrm>
              <a:off x="2994246" y="5280579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100094" y="5434863"/>
              <a:ext cx="6490105" cy="928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550" b="1" spc="-14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550" b="1" spc="-140" dirty="0">
                  <a:latin typeface="+mn-ea"/>
                </a:rPr>
                <a:t>바닥 물기</a:t>
              </a:r>
              <a:r>
                <a:rPr lang="en-US" altLang="ko-KR" sz="1550" b="1" spc="-140" dirty="0">
                  <a:latin typeface="+mn-ea"/>
                </a:rPr>
                <a:t>,</a:t>
              </a:r>
              <a:r>
                <a:rPr lang="ko-KR" altLang="en-US" sz="1550" b="1" spc="-140" dirty="0">
                  <a:latin typeface="+mn-ea"/>
                </a:rPr>
                <a:t> 기름기 및 떨어진 음식물</a:t>
              </a:r>
              <a:r>
                <a:rPr lang="en-US" altLang="ko-KR" sz="1550" b="1" spc="-140" dirty="0">
                  <a:latin typeface="+mn-ea"/>
                </a:rPr>
                <a:t>,</a:t>
              </a:r>
              <a:r>
                <a:rPr lang="ko-KR" altLang="en-US" sz="1550" b="1" spc="-140" dirty="0">
                  <a:latin typeface="+mn-ea"/>
                </a:rPr>
                <a:t> 각종 도구 등을 바로 제거</a:t>
              </a:r>
              <a:r>
                <a:rPr lang="en-US" altLang="ko-KR" sz="1550" b="1" spc="-140" dirty="0">
                  <a:latin typeface="+mn-ea"/>
                </a:rPr>
                <a:t>(</a:t>
              </a:r>
              <a:r>
                <a:rPr lang="ko-KR" altLang="en-US" sz="1550" b="1" spc="-140" dirty="0">
                  <a:latin typeface="+mn-ea"/>
                </a:rPr>
                <a:t>정리정돈 실시</a:t>
              </a:r>
              <a:r>
                <a:rPr lang="en-US" altLang="ko-KR" sz="1550" b="1" spc="-140" dirty="0">
                  <a:latin typeface="+mn-ea"/>
                </a:rPr>
                <a:t>)</a:t>
              </a: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550" b="1" spc="-14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550" b="1" spc="-140" dirty="0">
                  <a:latin typeface="+mn-ea"/>
                </a:rPr>
                <a:t>넘어짐 위험 등의 위험요인 교육 및 공유</a:t>
              </a:r>
              <a:r>
                <a:rPr lang="en-US" altLang="ko-KR" sz="1550" b="1" spc="-140" dirty="0">
                  <a:latin typeface="+mn-ea"/>
                </a:rPr>
                <a:t>(</a:t>
              </a:r>
              <a:r>
                <a:rPr lang="ko-KR" altLang="en-US" sz="1550" b="1" spc="-140" dirty="0">
                  <a:latin typeface="+mn-ea"/>
                </a:rPr>
                <a:t>표지 등 부착</a:t>
              </a:r>
              <a:r>
                <a:rPr lang="en-US" altLang="ko-KR" sz="1550" b="1" spc="-140" dirty="0">
                  <a:latin typeface="+mn-ea"/>
                </a:rPr>
                <a:t>)</a:t>
              </a: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550" b="1" spc="-14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550" b="1" spc="-140" dirty="0">
                  <a:latin typeface="+mn-ea"/>
                </a:rPr>
                <a:t>조리실 내에서 급하게 뛰지 않음</a:t>
              </a:r>
              <a:endParaRPr lang="en-US" altLang="ko-KR" sz="1550" b="1" spc="-140" dirty="0">
                <a:latin typeface="+mn-ea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D2003EF-9E6B-A2C2-2E36-95DDEC0B4AC5}"/>
                </a:ext>
              </a:extLst>
            </p:cNvPr>
            <p:cNvGrpSpPr/>
            <p:nvPr/>
          </p:nvGrpSpPr>
          <p:grpSpPr>
            <a:xfrm>
              <a:off x="2994246" y="4870780"/>
              <a:ext cx="6667139" cy="558800"/>
              <a:chOff x="2994246" y="4449485"/>
              <a:chExt cx="6667139" cy="558800"/>
            </a:xfrm>
          </p:grpSpPr>
          <p:sp>
            <p:nvSpPr>
              <p:cNvPr id="64" name="모서리가 둥근 직사각형 63">
                <a:extLst>
                  <a:ext uri="{FF2B5EF4-FFF2-40B4-BE49-F238E27FC236}">
                    <a16:creationId xmlns:a16="http://schemas.microsoft.com/office/drawing/2014/main" id="{F84FBB85-395B-D2D1-4D5E-8C781DBC8876}"/>
                  </a:ext>
                </a:extLst>
              </p:cNvPr>
              <p:cNvSpPr/>
              <p:nvPr/>
            </p:nvSpPr>
            <p:spPr>
              <a:xfrm>
                <a:off x="2994246" y="4526290"/>
                <a:ext cx="6667139" cy="360292"/>
              </a:xfrm>
              <a:prstGeom prst="roundRect">
                <a:avLst>
                  <a:gd name="adj" fmla="val 0"/>
                </a:avLst>
              </a:prstGeom>
              <a:solidFill>
                <a:srgbClr val="00AC97"/>
              </a:solidFill>
              <a:ln>
                <a:solidFill>
                  <a:srgbClr val="00A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605933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pic>
            <p:nvPicPr>
              <p:cNvPr id="79" name="그림 78">
                <a:extLst>
                  <a:ext uri="{FF2B5EF4-FFF2-40B4-BE49-F238E27FC236}">
                    <a16:creationId xmlns:a16="http://schemas.microsoft.com/office/drawing/2014/main" id="{21A9585F-33BC-1F75-6D28-34E692C03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0497" y="4449485"/>
                <a:ext cx="622300" cy="558800"/>
              </a:xfrm>
              <a:prstGeom prst="rect">
                <a:avLst/>
              </a:prstGeom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403BEA2B-8C36-5928-ACD7-71065C45D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7736" y="4515046"/>
                <a:ext cx="343494" cy="422211"/>
              </a:xfrm>
              <a:prstGeom prst="rect">
                <a:avLst/>
              </a:prstGeom>
            </p:spPr>
          </p:pic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FC6D2DB1-A834-867D-B9D7-52AE3F0A4CCB}"/>
              </a:ext>
            </a:extLst>
          </p:cNvPr>
          <p:cNvGrpSpPr/>
          <p:nvPr/>
        </p:nvGrpSpPr>
        <p:grpSpPr>
          <a:xfrm>
            <a:off x="2994246" y="1321581"/>
            <a:ext cx="6667139" cy="1523720"/>
            <a:chOff x="2994246" y="1321581"/>
            <a:chExt cx="6667139" cy="152372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1981014-DB2B-0198-989A-CEC9FA8D6288}"/>
                </a:ext>
              </a:extLst>
            </p:cNvPr>
            <p:cNvGrpSpPr/>
            <p:nvPr/>
          </p:nvGrpSpPr>
          <p:grpSpPr>
            <a:xfrm>
              <a:off x="2994246" y="1321581"/>
              <a:ext cx="6667139" cy="1523720"/>
              <a:chOff x="2994246" y="1321581"/>
              <a:chExt cx="6667139" cy="1523720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9"/>
                <a:ext cx="6595953" cy="1459712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1"/>
                <a:ext cx="6595953" cy="1459712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FCC0534-A338-A263-0FC5-FA7B862B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3175" y="1326633"/>
              <a:ext cx="3862522" cy="1414829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9D118AD-EF3B-B76A-1A20-FA223FB22845}"/>
              </a:ext>
            </a:extLst>
          </p:cNvPr>
          <p:cNvGrpSpPr/>
          <p:nvPr/>
        </p:nvGrpSpPr>
        <p:grpSpPr>
          <a:xfrm>
            <a:off x="2994246" y="2904008"/>
            <a:ext cx="6667139" cy="1893722"/>
            <a:chOff x="2994246" y="2904008"/>
            <a:chExt cx="6667139" cy="1893722"/>
          </a:xfrm>
        </p:grpSpPr>
        <p:sp>
          <p:nvSpPr>
            <p:cNvPr id="5" name="자유형 4">
              <a:extLst>
                <a:ext uri="{FF2B5EF4-FFF2-40B4-BE49-F238E27FC236}">
                  <a16:creationId xmlns:a16="http://schemas.microsoft.com/office/drawing/2014/main" id="{EB6F5805-8D46-2587-A076-DA275E3271F4}"/>
                </a:ext>
              </a:extLst>
            </p:cNvPr>
            <p:cNvSpPr/>
            <p:nvPr/>
          </p:nvSpPr>
          <p:spPr>
            <a:xfrm>
              <a:off x="2994246" y="3259541"/>
              <a:ext cx="6667139" cy="1538189"/>
            </a:xfrm>
            <a:custGeom>
              <a:avLst/>
              <a:gdLst>
                <a:gd name="connsiteX0" fmla="*/ 0 w 6667139"/>
                <a:gd name="connsiteY0" fmla="*/ 0 h 1538189"/>
                <a:gd name="connsiteX1" fmla="*/ 6667139 w 6667139"/>
                <a:gd name="connsiteY1" fmla="*/ 0 h 1538189"/>
                <a:gd name="connsiteX2" fmla="*/ 6667139 w 6667139"/>
                <a:gd name="connsiteY2" fmla="*/ 120004 h 1538189"/>
                <a:gd name="connsiteX3" fmla="*/ 6667139 w 6667139"/>
                <a:gd name="connsiteY3" fmla="*/ 346478 h 1538189"/>
                <a:gd name="connsiteX4" fmla="*/ 6667139 w 6667139"/>
                <a:gd name="connsiteY4" fmla="*/ 447040 h 1538189"/>
                <a:gd name="connsiteX5" fmla="*/ 6667139 w 6667139"/>
                <a:gd name="connsiteY5" fmla="*/ 466482 h 1538189"/>
                <a:gd name="connsiteX6" fmla="*/ 6667139 w 6667139"/>
                <a:gd name="connsiteY6" fmla="*/ 567044 h 1538189"/>
                <a:gd name="connsiteX7" fmla="*/ 6667139 w 6667139"/>
                <a:gd name="connsiteY7" fmla="*/ 737470 h 1538189"/>
                <a:gd name="connsiteX8" fmla="*/ 6667139 w 6667139"/>
                <a:gd name="connsiteY8" fmla="*/ 748639 h 1538189"/>
                <a:gd name="connsiteX9" fmla="*/ 6667139 w 6667139"/>
                <a:gd name="connsiteY9" fmla="*/ 793518 h 1538189"/>
                <a:gd name="connsiteX10" fmla="*/ 6667139 w 6667139"/>
                <a:gd name="connsiteY10" fmla="*/ 857474 h 1538189"/>
                <a:gd name="connsiteX11" fmla="*/ 6667139 w 6667139"/>
                <a:gd name="connsiteY11" fmla="*/ 868643 h 1538189"/>
                <a:gd name="connsiteX12" fmla="*/ 6667139 w 6667139"/>
                <a:gd name="connsiteY12" fmla="*/ 913522 h 1538189"/>
                <a:gd name="connsiteX13" fmla="*/ 6667139 w 6667139"/>
                <a:gd name="connsiteY13" fmla="*/ 1184510 h 1538189"/>
                <a:gd name="connsiteX14" fmla="*/ 6667139 w 6667139"/>
                <a:gd name="connsiteY14" fmla="*/ 1195679 h 1538189"/>
                <a:gd name="connsiteX15" fmla="*/ 6667139 w 6667139"/>
                <a:gd name="connsiteY15" fmla="*/ 1304514 h 1538189"/>
                <a:gd name="connsiteX16" fmla="*/ 6667139 w 6667139"/>
                <a:gd name="connsiteY16" fmla="*/ 1315683 h 1538189"/>
                <a:gd name="connsiteX17" fmla="*/ 6664884 w 6667139"/>
                <a:gd name="connsiteY17" fmla="*/ 1315683 h 1538189"/>
                <a:gd name="connsiteX18" fmla="*/ 6648776 w 6667139"/>
                <a:gd name="connsiteY18" fmla="*/ 1395471 h 1538189"/>
                <a:gd name="connsiteX19" fmla="*/ 6433464 w 6667139"/>
                <a:gd name="connsiteY19" fmla="*/ 1538189 h 1538189"/>
                <a:gd name="connsiteX20" fmla="*/ 233675 w 6667139"/>
                <a:gd name="connsiteY20" fmla="*/ 1538189 h 1538189"/>
                <a:gd name="connsiteX21" fmla="*/ 18364 w 6667139"/>
                <a:gd name="connsiteY21" fmla="*/ 1395471 h 1538189"/>
                <a:gd name="connsiteX22" fmla="*/ 2255 w 6667139"/>
                <a:gd name="connsiteY22" fmla="*/ 1315683 h 1538189"/>
                <a:gd name="connsiteX23" fmla="*/ 0 w 6667139"/>
                <a:gd name="connsiteY23" fmla="*/ 1315683 h 1538189"/>
                <a:gd name="connsiteX24" fmla="*/ 0 w 6667139"/>
                <a:gd name="connsiteY24" fmla="*/ 1304514 h 1538189"/>
                <a:gd name="connsiteX25" fmla="*/ 0 w 6667139"/>
                <a:gd name="connsiteY25" fmla="*/ 1195679 h 1538189"/>
                <a:gd name="connsiteX26" fmla="*/ 0 w 6667139"/>
                <a:gd name="connsiteY26" fmla="*/ 1184510 h 1538189"/>
                <a:gd name="connsiteX27" fmla="*/ 0 w 6667139"/>
                <a:gd name="connsiteY27" fmla="*/ 913522 h 1538189"/>
                <a:gd name="connsiteX28" fmla="*/ 0 w 6667139"/>
                <a:gd name="connsiteY28" fmla="*/ 868643 h 1538189"/>
                <a:gd name="connsiteX29" fmla="*/ 0 w 6667139"/>
                <a:gd name="connsiteY29" fmla="*/ 857474 h 1538189"/>
                <a:gd name="connsiteX30" fmla="*/ 0 w 6667139"/>
                <a:gd name="connsiteY30" fmla="*/ 793518 h 1538189"/>
                <a:gd name="connsiteX31" fmla="*/ 0 w 6667139"/>
                <a:gd name="connsiteY31" fmla="*/ 748639 h 1538189"/>
                <a:gd name="connsiteX32" fmla="*/ 0 w 6667139"/>
                <a:gd name="connsiteY32" fmla="*/ 737470 h 1538189"/>
                <a:gd name="connsiteX33" fmla="*/ 0 w 6667139"/>
                <a:gd name="connsiteY33" fmla="*/ 567044 h 1538189"/>
                <a:gd name="connsiteX34" fmla="*/ 0 w 6667139"/>
                <a:gd name="connsiteY34" fmla="*/ 466482 h 1538189"/>
                <a:gd name="connsiteX35" fmla="*/ 0 w 6667139"/>
                <a:gd name="connsiteY35" fmla="*/ 447040 h 1538189"/>
                <a:gd name="connsiteX36" fmla="*/ 0 w 6667139"/>
                <a:gd name="connsiteY36" fmla="*/ 346478 h 1538189"/>
                <a:gd name="connsiteX37" fmla="*/ 0 w 6667139"/>
                <a:gd name="connsiteY37" fmla="*/ 120004 h 153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139" h="1538189">
                  <a:moveTo>
                    <a:pt x="0" y="0"/>
                  </a:moveTo>
                  <a:lnTo>
                    <a:pt x="6667139" y="0"/>
                  </a:lnTo>
                  <a:lnTo>
                    <a:pt x="6667139" y="120004"/>
                  </a:lnTo>
                  <a:lnTo>
                    <a:pt x="6667139" y="346478"/>
                  </a:lnTo>
                  <a:lnTo>
                    <a:pt x="6667139" y="447040"/>
                  </a:lnTo>
                  <a:lnTo>
                    <a:pt x="6667139" y="466482"/>
                  </a:lnTo>
                  <a:lnTo>
                    <a:pt x="6667139" y="567044"/>
                  </a:lnTo>
                  <a:lnTo>
                    <a:pt x="6667139" y="737470"/>
                  </a:lnTo>
                  <a:lnTo>
                    <a:pt x="6667139" y="748639"/>
                  </a:lnTo>
                  <a:lnTo>
                    <a:pt x="6667139" y="793518"/>
                  </a:lnTo>
                  <a:lnTo>
                    <a:pt x="6667139" y="857474"/>
                  </a:lnTo>
                  <a:lnTo>
                    <a:pt x="6667139" y="868643"/>
                  </a:lnTo>
                  <a:lnTo>
                    <a:pt x="6667139" y="913522"/>
                  </a:lnTo>
                  <a:lnTo>
                    <a:pt x="6667139" y="1184510"/>
                  </a:lnTo>
                  <a:lnTo>
                    <a:pt x="6667139" y="1195679"/>
                  </a:lnTo>
                  <a:lnTo>
                    <a:pt x="6667139" y="1304514"/>
                  </a:lnTo>
                  <a:lnTo>
                    <a:pt x="6667139" y="1315683"/>
                  </a:lnTo>
                  <a:lnTo>
                    <a:pt x="6664884" y="1315683"/>
                  </a:lnTo>
                  <a:lnTo>
                    <a:pt x="6648776" y="1395471"/>
                  </a:lnTo>
                  <a:cubicBezTo>
                    <a:pt x="6613302" y="1479340"/>
                    <a:pt x="6530255" y="1538189"/>
                    <a:pt x="6433464" y="1538189"/>
                  </a:cubicBezTo>
                  <a:lnTo>
                    <a:pt x="233675" y="1538189"/>
                  </a:lnTo>
                  <a:cubicBezTo>
                    <a:pt x="136884" y="1538189"/>
                    <a:pt x="53837" y="1479340"/>
                    <a:pt x="18364" y="1395471"/>
                  </a:cubicBezTo>
                  <a:lnTo>
                    <a:pt x="2255" y="1315683"/>
                  </a:lnTo>
                  <a:lnTo>
                    <a:pt x="0" y="1315683"/>
                  </a:lnTo>
                  <a:lnTo>
                    <a:pt x="0" y="1304514"/>
                  </a:lnTo>
                  <a:lnTo>
                    <a:pt x="0" y="1195679"/>
                  </a:lnTo>
                  <a:lnTo>
                    <a:pt x="0" y="1184510"/>
                  </a:lnTo>
                  <a:lnTo>
                    <a:pt x="0" y="913522"/>
                  </a:lnTo>
                  <a:lnTo>
                    <a:pt x="0" y="868643"/>
                  </a:lnTo>
                  <a:lnTo>
                    <a:pt x="0" y="857474"/>
                  </a:lnTo>
                  <a:lnTo>
                    <a:pt x="0" y="793518"/>
                  </a:lnTo>
                  <a:lnTo>
                    <a:pt x="0" y="748639"/>
                  </a:lnTo>
                  <a:lnTo>
                    <a:pt x="0" y="737470"/>
                  </a:lnTo>
                  <a:lnTo>
                    <a:pt x="0" y="567044"/>
                  </a:lnTo>
                  <a:lnTo>
                    <a:pt x="0" y="466482"/>
                  </a:lnTo>
                  <a:lnTo>
                    <a:pt x="0" y="447040"/>
                  </a:lnTo>
                  <a:lnTo>
                    <a:pt x="0" y="346478"/>
                  </a:lnTo>
                  <a:lnTo>
                    <a:pt x="0" y="12000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100094" y="3486465"/>
              <a:ext cx="5190040" cy="12023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550" b="1" spc="-14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550" b="1" spc="-140" dirty="0">
                  <a:solidFill>
                    <a:srgbClr val="0070C0"/>
                  </a:solidFill>
                  <a:latin typeface="+mn-ea"/>
                </a:rPr>
                <a:t>물청소 중 바닥 물기로 인해 미끄러져 넘어짐</a:t>
              </a:r>
              <a:endParaRPr lang="en-US" altLang="ko-KR" sz="1550" b="1" spc="-14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550" b="1" spc="-14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550" b="1" spc="-140" dirty="0" err="1">
                  <a:solidFill>
                    <a:srgbClr val="0070C0"/>
                  </a:solidFill>
                  <a:latin typeface="+mn-ea"/>
                </a:rPr>
                <a:t>튀김기</a:t>
              </a:r>
              <a:r>
                <a:rPr lang="ko-KR" altLang="en-US" sz="1550" b="1" spc="-140" dirty="0">
                  <a:solidFill>
                    <a:srgbClr val="0070C0"/>
                  </a:solidFill>
                  <a:latin typeface="+mn-ea"/>
                </a:rPr>
                <a:t> 주변 바닥 기름기로 인해 미끄러져 넘어짐</a:t>
              </a:r>
              <a:endParaRPr lang="en-US" altLang="ko-KR" sz="1550" b="1" spc="-14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550" b="1" spc="-14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550" b="1" spc="-140" dirty="0">
                  <a:solidFill>
                    <a:srgbClr val="0070C0"/>
                  </a:solidFill>
                  <a:latin typeface="+mn-ea"/>
                </a:rPr>
                <a:t>바닥에 떨어진 식재료 등을 밟고 넘어짐</a:t>
              </a:r>
              <a:endParaRPr lang="en-US" altLang="ko-KR" sz="1550" b="1" spc="-14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550" b="1" spc="-14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550" b="1" spc="-140" dirty="0">
                  <a:solidFill>
                    <a:srgbClr val="0070C0"/>
                  </a:solidFill>
                  <a:latin typeface="+mn-ea"/>
                </a:rPr>
                <a:t>바닥 </a:t>
              </a:r>
              <a:r>
                <a:rPr lang="ko-KR" altLang="en-US" sz="1550" b="1" spc="-140" dirty="0" err="1">
                  <a:solidFill>
                    <a:srgbClr val="0070C0"/>
                  </a:solidFill>
                  <a:latin typeface="+mn-ea"/>
                </a:rPr>
                <a:t>대형도마</a:t>
              </a:r>
              <a:r>
                <a:rPr lang="en-US" altLang="ko-KR" sz="1550" b="1" spc="-14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550" b="1" spc="-140" dirty="0">
                  <a:solidFill>
                    <a:srgbClr val="0070C0"/>
                  </a:solidFill>
                  <a:latin typeface="+mn-ea"/>
                </a:rPr>
                <a:t> 선풍기 전선</a:t>
              </a:r>
              <a:r>
                <a:rPr lang="en-US" altLang="ko-KR" sz="1550" b="1" spc="-14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550" b="1" spc="-140" dirty="0">
                  <a:solidFill>
                    <a:srgbClr val="0070C0"/>
                  </a:solidFill>
                  <a:latin typeface="+mn-ea"/>
                </a:rPr>
                <a:t> 수도 호스 릴 등에 걸려 넘어짐 등</a:t>
              </a:r>
              <a:endParaRPr lang="en-US" altLang="ko-KR" sz="1550" b="1" spc="-14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297079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4F6E365-BCD8-2F89-627A-8626CA726AA3}"/>
                </a:ext>
              </a:extLst>
            </p:cNvPr>
            <p:cNvGrpSpPr/>
            <p:nvPr/>
          </p:nvGrpSpPr>
          <p:grpSpPr>
            <a:xfrm>
              <a:off x="3170497" y="2904008"/>
              <a:ext cx="2027357" cy="546100"/>
              <a:chOff x="3170497" y="290400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041746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재해 개요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9D900F49-5600-4150-6269-ACCB1E52FF5F}"/>
                  </a:ext>
                </a:extLst>
              </p:cNvPr>
              <p:cNvGrpSpPr/>
              <p:nvPr/>
            </p:nvGrpSpPr>
            <p:grpSpPr>
              <a:xfrm>
                <a:off x="3170497" y="2904008"/>
                <a:ext cx="622300" cy="546100"/>
                <a:chOff x="3170497" y="290400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70497" y="290400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9139" y="2964013"/>
                  <a:ext cx="372091" cy="37209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19CAC38-E346-97A2-CE53-985C518F0073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45E5D3BC-4B8E-771A-6960-780BEEC09F8C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8" name="직각 삼각형[R] 17">
              <a:extLst>
                <a:ext uri="{FF2B5EF4-FFF2-40B4-BE49-F238E27FC236}">
                  <a16:creationId xmlns:a16="http://schemas.microsoft.com/office/drawing/2014/main" id="{FC6DDED3-21C0-DE6F-F5B3-E908E4316F38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9" name="직선 연결선[R] 18">
              <a:extLst>
                <a:ext uri="{FF2B5EF4-FFF2-40B4-BE49-F238E27FC236}">
                  <a16:creationId xmlns:a16="http://schemas.microsoft.com/office/drawing/2014/main" id="{10C9EB38-A433-84CD-77EA-F14711C1DB81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0643F5-9D19-9141-BEC6-6822F3BFFA59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F8C91B-0336-24D3-BC25-98F9792AC6CE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027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74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>
            <a:extLst>
              <a:ext uri="{FF2B5EF4-FFF2-40B4-BE49-F238E27FC236}">
                <a16:creationId xmlns:a16="http://schemas.microsoft.com/office/drawing/2014/main" id="{02D69EDB-8F9B-77F0-14FE-3531383C723B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감정노동</a:t>
              </a:r>
              <a:r>
                <a:rPr lang="en-US" altLang="ko-KR" sz="1800" b="1" spc="-133" dirty="0"/>
                <a:t>(</a:t>
              </a:r>
              <a:r>
                <a:rPr lang="ko-KR" altLang="en-US" sz="1800" b="1" spc="-133" dirty="0"/>
                <a:t>고객응대</a:t>
              </a:r>
              <a:r>
                <a:rPr lang="en-US" altLang="ko-KR" sz="1800" b="1" spc="-133" dirty="0"/>
                <a:t>)</a:t>
              </a: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스트레스로 인한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>
                  <a:latin typeface="+mn-ea"/>
                </a:rPr>
                <a:t>병원 진료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A39704C4-94E6-FC97-F403-A621B203E18F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25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A5CE18B-AAEC-C5FF-790B-A2EF601FEA4D}"/>
              </a:ext>
            </a:extLst>
          </p:cNvPr>
          <p:cNvGrpSpPr/>
          <p:nvPr/>
        </p:nvGrpSpPr>
        <p:grpSpPr>
          <a:xfrm>
            <a:off x="2994246" y="4449485"/>
            <a:ext cx="6779674" cy="1919704"/>
            <a:chOff x="2994246" y="4449485"/>
            <a:chExt cx="6779674" cy="1919704"/>
          </a:xfrm>
        </p:grpSpPr>
        <p:sp>
          <p:nvSpPr>
            <p:cNvPr id="15" name="자유형 14">
              <a:extLst>
                <a:ext uri="{FF2B5EF4-FFF2-40B4-BE49-F238E27FC236}">
                  <a16:creationId xmlns:a16="http://schemas.microsoft.com/office/drawing/2014/main" id="{E9C93794-F30A-F5A7-4CF4-9087D5649921}"/>
                </a:ext>
              </a:extLst>
            </p:cNvPr>
            <p:cNvSpPr/>
            <p:nvPr/>
          </p:nvSpPr>
          <p:spPr>
            <a:xfrm>
              <a:off x="2994246" y="4776296"/>
              <a:ext cx="6667139" cy="1592893"/>
            </a:xfrm>
            <a:custGeom>
              <a:avLst/>
              <a:gdLst>
                <a:gd name="connsiteX0" fmla="*/ 0 w 6667139"/>
                <a:gd name="connsiteY0" fmla="*/ 0 h 1592893"/>
                <a:gd name="connsiteX1" fmla="*/ 6667139 w 6667139"/>
                <a:gd name="connsiteY1" fmla="*/ 0 h 1592893"/>
                <a:gd name="connsiteX2" fmla="*/ 6667139 w 6667139"/>
                <a:gd name="connsiteY2" fmla="*/ 333116 h 1592893"/>
                <a:gd name="connsiteX3" fmla="*/ 6667139 w 6667139"/>
                <a:gd name="connsiteY3" fmla="*/ 398862 h 1592893"/>
                <a:gd name="connsiteX4" fmla="*/ 6667139 w 6667139"/>
                <a:gd name="connsiteY4" fmla="*/ 731978 h 1592893"/>
                <a:gd name="connsiteX5" fmla="*/ 6667139 w 6667139"/>
                <a:gd name="connsiteY5" fmla="*/ 1030604 h 1592893"/>
                <a:gd name="connsiteX6" fmla="*/ 6667139 w 6667139"/>
                <a:gd name="connsiteY6" fmla="*/ 1090088 h 1592893"/>
                <a:gd name="connsiteX7" fmla="*/ 6667139 w 6667139"/>
                <a:gd name="connsiteY7" fmla="*/ 1363720 h 1592893"/>
                <a:gd name="connsiteX8" fmla="*/ 6667139 w 6667139"/>
                <a:gd name="connsiteY8" fmla="*/ 1423204 h 1592893"/>
                <a:gd name="connsiteX9" fmla="*/ 6497450 w 6667139"/>
                <a:gd name="connsiteY9" fmla="*/ 1592893 h 1592893"/>
                <a:gd name="connsiteX10" fmla="*/ 169689 w 6667139"/>
                <a:gd name="connsiteY10" fmla="*/ 1592893 h 1592893"/>
                <a:gd name="connsiteX11" fmla="*/ 0 w 6667139"/>
                <a:gd name="connsiteY11" fmla="*/ 1423204 h 1592893"/>
                <a:gd name="connsiteX12" fmla="*/ 0 w 6667139"/>
                <a:gd name="connsiteY12" fmla="*/ 1363720 h 1592893"/>
                <a:gd name="connsiteX13" fmla="*/ 0 w 6667139"/>
                <a:gd name="connsiteY13" fmla="*/ 1090088 h 1592893"/>
                <a:gd name="connsiteX14" fmla="*/ 0 w 6667139"/>
                <a:gd name="connsiteY14" fmla="*/ 1030604 h 1592893"/>
                <a:gd name="connsiteX15" fmla="*/ 0 w 6667139"/>
                <a:gd name="connsiteY15" fmla="*/ 731978 h 1592893"/>
                <a:gd name="connsiteX16" fmla="*/ 0 w 6667139"/>
                <a:gd name="connsiteY16" fmla="*/ 398862 h 1592893"/>
                <a:gd name="connsiteX17" fmla="*/ 0 w 6667139"/>
                <a:gd name="connsiteY17" fmla="*/ 333116 h 159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67139" h="1592893">
                  <a:moveTo>
                    <a:pt x="0" y="0"/>
                  </a:moveTo>
                  <a:lnTo>
                    <a:pt x="6667139" y="0"/>
                  </a:lnTo>
                  <a:lnTo>
                    <a:pt x="6667139" y="333116"/>
                  </a:lnTo>
                  <a:lnTo>
                    <a:pt x="6667139" y="398862"/>
                  </a:lnTo>
                  <a:lnTo>
                    <a:pt x="6667139" y="731978"/>
                  </a:lnTo>
                  <a:lnTo>
                    <a:pt x="6667139" y="1030604"/>
                  </a:lnTo>
                  <a:lnTo>
                    <a:pt x="6667139" y="1090088"/>
                  </a:lnTo>
                  <a:lnTo>
                    <a:pt x="6667139" y="1363720"/>
                  </a:lnTo>
                  <a:lnTo>
                    <a:pt x="6667139" y="1423204"/>
                  </a:lnTo>
                  <a:cubicBezTo>
                    <a:pt x="6667139" y="1516921"/>
                    <a:pt x="6591167" y="1592893"/>
                    <a:pt x="6497450" y="1592893"/>
                  </a:cubicBezTo>
                  <a:lnTo>
                    <a:pt x="169689" y="1592893"/>
                  </a:lnTo>
                  <a:cubicBezTo>
                    <a:pt x="75972" y="1592893"/>
                    <a:pt x="0" y="1516921"/>
                    <a:pt x="0" y="1423204"/>
                  </a:cubicBezTo>
                  <a:lnTo>
                    <a:pt x="0" y="1363720"/>
                  </a:lnTo>
                  <a:lnTo>
                    <a:pt x="0" y="1090088"/>
                  </a:lnTo>
                  <a:lnTo>
                    <a:pt x="0" y="1030604"/>
                  </a:lnTo>
                  <a:lnTo>
                    <a:pt x="0" y="731978"/>
                  </a:lnTo>
                  <a:lnTo>
                    <a:pt x="0" y="398862"/>
                  </a:lnTo>
                  <a:lnTo>
                    <a:pt x="0" y="33311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5" y="5034683"/>
              <a:ext cx="6510005" cy="12094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55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550" b="1" spc="-133" dirty="0">
                  <a:latin typeface="+mn-ea"/>
                </a:rPr>
                <a:t>폭언 등을 하지 않도록 요청하는 문구 등 게시</a:t>
              </a:r>
              <a:r>
                <a:rPr lang="en-US" altLang="ko-KR" sz="1550" b="1" spc="-133" dirty="0">
                  <a:latin typeface="+mn-ea"/>
                </a:rPr>
                <a:t>,</a:t>
              </a:r>
              <a:r>
                <a:rPr lang="ko-KR" altLang="en-US" sz="1550" b="1" spc="-133" dirty="0">
                  <a:latin typeface="+mn-ea"/>
                </a:rPr>
                <a:t> </a:t>
              </a:r>
              <a:r>
                <a:rPr lang="ko-KR" altLang="en-US" sz="1550" b="1" spc="-133" dirty="0" err="1">
                  <a:latin typeface="+mn-ea"/>
                </a:rPr>
                <a:t>고객응대업무</a:t>
              </a:r>
              <a:r>
                <a:rPr lang="ko-KR" altLang="en-US" sz="1550" b="1" spc="-133" dirty="0">
                  <a:latin typeface="+mn-ea"/>
                </a:rPr>
                <a:t> 매뉴얼 마련 </a:t>
              </a:r>
              <a:endParaRPr lang="en-US" altLang="ko-KR" sz="1550" b="1" spc="-133" dirty="0">
                <a:latin typeface="+mn-ea"/>
              </a:endParaRPr>
            </a:p>
            <a:p>
              <a:pPr marL="144000"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550" b="1" spc="-133" dirty="0">
                  <a:latin typeface="+mn-ea"/>
                </a:rPr>
                <a:t>(</a:t>
              </a:r>
              <a:r>
                <a:rPr lang="ko-KR" altLang="en-US" sz="1550" b="1" spc="-133" dirty="0">
                  <a:latin typeface="+mn-ea"/>
                </a:rPr>
                <a:t>대응부서지정</a:t>
              </a:r>
              <a:r>
                <a:rPr lang="en-US" altLang="ko-KR" sz="1550" b="1" spc="-133" dirty="0">
                  <a:latin typeface="+mn-ea"/>
                </a:rPr>
                <a:t>),</a:t>
              </a:r>
              <a:r>
                <a:rPr lang="ko-KR" altLang="en-US" sz="1550" b="1" spc="-133" dirty="0">
                  <a:latin typeface="+mn-ea"/>
                </a:rPr>
                <a:t> 건강장해 예방 교육 실시</a:t>
              </a:r>
              <a:r>
                <a:rPr lang="en-US" altLang="ko-KR" sz="1550" b="1" spc="-133" dirty="0">
                  <a:latin typeface="+mn-ea"/>
                </a:rPr>
                <a:t>,</a:t>
              </a:r>
              <a:r>
                <a:rPr lang="ko-KR" altLang="en-US" sz="1550" b="1" spc="-133" dirty="0">
                  <a:latin typeface="+mn-ea"/>
                </a:rPr>
                <a:t> 건강증진 프로그램 등 관리적 대책</a:t>
              </a:r>
              <a:endParaRPr lang="en-US" altLang="ko-KR" sz="1550" b="1" spc="-133" dirty="0">
                <a:latin typeface="+mn-ea"/>
              </a:endParaRPr>
            </a:p>
            <a:p>
              <a:pPr marL="144000"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550" b="1" spc="-133" dirty="0">
                  <a:latin typeface="+mn-ea"/>
                </a:rPr>
                <a:t>마련 및 추진</a:t>
              </a:r>
              <a:endParaRPr lang="en-US" altLang="ko-KR" sz="1550" b="1" spc="-12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55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550" b="1" spc="-133" dirty="0">
                  <a:latin typeface="+mn-ea"/>
                </a:rPr>
                <a:t>폭언 등 발생 시 즉시 업무 중단 및 가해자와 즉시 분리</a:t>
              </a:r>
              <a:r>
                <a:rPr lang="en-US" altLang="ko-KR" sz="1550" b="1" spc="-133" dirty="0">
                  <a:latin typeface="+mn-ea"/>
                </a:rPr>
                <a:t>,</a:t>
              </a:r>
              <a:r>
                <a:rPr lang="ko-KR" altLang="en-US" sz="1550" b="1" spc="-133" dirty="0">
                  <a:latin typeface="+mn-ea"/>
                </a:rPr>
                <a:t> 치료 및 상담 등 지원</a:t>
              </a:r>
              <a:endParaRPr lang="en-US" altLang="ko-KR" sz="155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52629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4C6A4B6C-C54E-9CBC-5122-DA4728FCDD45}"/>
                </a:ext>
              </a:extLst>
            </p:cNvPr>
            <p:cNvGrpSpPr/>
            <p:nvPr/>
          </p:nvGrpSpPr>
          <p:grpSpPr>
            <a:xfrm>
              <a:off x="3170497" y="4449485"/>
              <a:ext cx="2027357" cy="558800"/>
              <a:chOff x="3170497" y="4449485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605933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BCED7007-3705-CF77-6F93-5F09624E3493}"/>
                  </a:ext>
                </a:extLst>
              </p:cNvPr>
              <p:cNvGrpSpPr/>
              <p:nvPr/>
            </p:nvGrpSpPr>
            <p:grpSpPr>
              <a:xfrm>
                <a:off x="3170497" y="4449485"/>
                <a:ext cx="622300" cy="558800"/>
                <a:chOff x="3170497" y="4449485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4449485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87736" y="4515046"/>
                  <a:ext cx="343494" cy="42221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31208EA-538A-AA96-18B4-D0E53E43CF71}"/>
              </a:ext>
            </a:extLst>
          </p:cNvPr>
          <p:cNvGrpSpPr/>
          <p:nvPr/>
        </p:nvGrpSpPr>
        <p:grpSpPr>
          <a:xfrm>
            <a:off x="2994246" y="3075178"/>
            <a:ext cx="6667139" cy="1292810"/>
            <a:chOff x="2994246" y="3075178"/>
            <a:chExt cx="6667139" cy="1292810"/>
          </a:xfrm>
        </p:grpSpPr>
        <p:sp>
          <p:nvSpPr>
            <p:cNvPr id="13" name="자유형 12">
              <a:extLst>
                <a:ext uri="{FF2B5EF4-FFF2-40B4-BE49-F238E27FC236}">
                  <a16:creationId xmlns:a16="http://schemas.microsoft.com/office/drawing/2014/main" id="{2FC252AA-BF4E-666E-73ED-AF0564C557D7}"/>
                </a:ext>
              </a:extLst>
            </p:cNvPr>
            <p:cNvSpPr/>
            <p:nvPr/>
          </p:nvSpPr>
          <p:spPr>
            <a:xfrm>
              <a:off x="2994246" y="3396843"/>
              <a:ext cx="6667139" cy="971145"/>
            </a:xfrm>
            <a:custGeom>
              <a:avLst/>
              <a:gdLst>
                <a:gd name="connsiteX0" fmla="*/ 0 w 6667139"/>
                <a:gd name="connsiteY0" fmla="*/ 0 h 971145"/>
                <a:gd name="connsiteX1" fmla="*/ 6667139 w 6667139"/>
                <a:gd name="connsiteY1" fmla="*/ 0 h 971145"/>
                <a:gd name="connsiteX2" fmla="*/ 6667139 w 6667139"/>
                <a:gd name="connsiteY2" fmla="*/ 346478 h 971145"/>
                <a:gd name="connsiteX3" fmla="*/ 6667139 w 6667139"/>
                <a:gd name="connsiteY3" fmla="*/ 737470 h 971145"/>
                <a:gd name="connsiteX4" fmla="*/ 6667139 w 6667139"/>
                <a:gd name="connsiteY4" fmla="*/ 748639 h 971145"/>
                <a:gd name="connsiteX5" fmla="*/ 6664884 w 6667139"/>
                <a:gd name="connsiteY5" fmla="*/ 748639 h 971145"/>
                <a:gd name="connsiteX6" fmla="*/ 6648776 w 6667139"/>
                <a:gd name="connsiteY6" fmla="*/ 828427 h 971145"/>
                <a:gd name="connsiteX7" fmla="*/ 6433464 w 6667139"/>
                <a:gd name="connsiteY7" fmla="*/ 971145 h 971145"/>
                <a:gd name="connsiteX8" fmla="*/ 233675 w 6667139"/>
                <a:gd name="connsiteY8" fmla="*/ 971145 h 971145"/>
                <a:gd name="connsiteX9" fmla="*/ 18364 w 6667139"/>
                <a:gd name="connsiteY9" fmla="*/ 828427 h 971145"/>
                <a:gd name="connsiteX10" fmla="*/ 2255 w 6667139"/>
                <a:gd name="connsiteY10" fmla="*/ 748639 h 971145"/>
                <a:gd name="connsiteX11" fmla="*/ 0 w 6667139"/>
                <a:gd name="connsiteY11" fmla="*/ 748639 h 971145"/>
                <a:gd name="connsiteX12" fmla="*/ 0 w 6667139"/>
                <a:gd name="connsiteY12" fmla="*/ 737470 h 971145"/>
                <a:gd name="connsiteX13" fmla="*/ 0 w 6667139"/>
                <a:gd name="connsiteY13" fmla="*/ 346478 h 97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67139" h="971145">
                  <a:moveTo>
                    <a:pt x="0" y="0"/>
                  </a:moveTo>
                  <a:lnTo>
                    <a:pt x="6667139" y="0"/>
                  </a:lnTo>
                  <a:lnTo>
                    <a:pt x="6667139" y="346478"/>
                  </a:lnTo>
                  <a:lnTo>
                    <a:pt x="6667139" y="737470"/>
                  </a:lnTo>
                  <a:lnTo>
                    <a:pt x="6667139" y="748639"/>
                  </a:lnTo>
                  <a:lnTo>
                    <a:pt x="6664884" y="748639"/>
                  </a:lnTo>
                  <a:lnTo>
                    <a:pt x="6648776" y="828427"/>
                  </a:lnTo>
                  <a:cubicBezTo>
                    <a:pt x="6613302" y="912296"/>
                    <a:pt x="6530255" y="971145"/>
                    <a:pt x="6433464" y="971145"/>
                  </a:cubicBezTo>
                  <a:lnTo>
                    <a:pt x="233675" y="971145"/>
                  </a:lnTo>
                  <a:cubicBezTo>
                    <a:pt x="136884" y="971145"/>
                    <a:pt x="53837" y="912296"/>
                    <a:pt x="18364" y="828427"/>
                  </a:cubicBezTo>
                  <a:lnTo>
                    <a:pt x="2255" y="748639"/>
                  </a:lnTo>
                  <a:lnTo>
                    <a:pt x="0" y="748639"/>
                  </a:lnTo>
                  <a:lnTo>
                    <a:pt x="0" y="737470"/>
                  </a:lnTo>
                  <a:lnTo>
                    <a:pt x="0" y="34647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263916" y="3657471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고객응대 업무 중 폭언 등으로 인한 스트레스 발생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고객응대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직무 스트레스를 다루는 사내 프로그램 및 상담부서 부재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CCEA020-F853-59A0-6F20-C85A59AEA091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12916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발생 원인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1A2CA143-AD13-C471-6654-371666E5B296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FD15A56-CC2D-B4F4-4E26-E58D6D9BE233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91A0559-DCD2-6AFF-9435-589B689010F9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4ED230-CADA-DBF4-161B-89765345BF35}"/>
                </a:ext>
              </a:extLst>
            </p:cNvPr>
            <p:cNvSpPr txBox="1"/>
            <p:nvPr/>
          </p:nvSpPr>
          <p:spPr>
            <a:xfrm>
              <a:off x="3263916" y="1748250"/>
              <a:ext cx="4575893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보험 상담 및 문의 담당자가 고객들의 </a:t>
              </a:r>
              <a:r>
                <a:rPr lang="ko-KR" altLang="en-US" sz="1600" b="1" spc="-133" dirty="0" err="1">
                  <a:latin typeface="+mn-ea"/>
                </a:rPr>
                <a:t>지난친</a:t>
              </a:r>
              <a:r>
                <a:rPr lang="ko-KR" altLang="en-US" sz="1600" b="1" spc="-133" dirty="0">
                  <a:latin typeface="+mn-ea"/>
                </a:rPr>
                <a:t> 비방</a:t>
              </a:r>
              <a:r>
                <a:rPr lang="en-US" altLang="ko-KR" sz="1600" b="1" spc="-133" dirty="0">
                  <a:latin typeface="+mn-ea"/>
                </a:rPr>
                <a:t>,</a:t>
              </a: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명예훼손 등으로 인한 스트레스를 호소해 업무를</a:t>
              </a:r>
              <a:endParaRPr lang="en-US" altLang="ko-KR" sz="1600" b="1" spc="-133" dirty="0">
                <a:latin typeface="+mn-ea"/>
              </a:endParaRPr>
            </a:p>
            <a:p>
              <a:pPr latinLnBrk="0">
                <a:lnSpc>
                  <a:spcPts val="182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latin typeface="+mn-ea"/>
                </a:rPr>
                <a:t>중지하고 병원 치료를 받음</a:t>
              </a:r>
              <a:endParaRPr lang="en-US" altLang="ko-KR" sz="1600" b="1" spc="-133" dirty="0">
                <a:latin typeface="+mn-ea"/>
              </a:endParaRP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1AB5022-0DC2-D555-B2BB-B45E0059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0903" y="1380573"/>
              <a:ext cx="2018496" cy="1515594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347338D-5DAB-15F6-2C45-124E7FF41694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FC41FB7-0696-ABA7-1EB5-55A3437ABD2E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" name="직각 삼각형[R] 18">
              <a:extLst>
                <a:ext uri="{FF2B5EF4-FFF2-40B4-BE49-F238E27FC236}">
                  <a16:creationId xmlns:a16="http://schemas.microsoft.com/office/drawing/2014/main" id="{FFD2F828-FB52-2460-C7D3-F967711CDCAA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20" name="직선 연결선[R] 19">
              <a:extLst>
                <a:ext uri="{FF2B5EF4-FFF2-40B4-BE49-F238E27FC236}">
                  <a16:creationId xmlns:a16="http://schemas.microsoft.com/office/drawing/2014/main" id="{64BF5549-83B3-579A-E980-409E62598693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F0FB35-3D61-572C-068E-44AAF14DEBEA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0E2409-7323-44D0-6C1A-5BB4260AEFD4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7655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C0D418-17B3-F7AD-95B4-DD8B49336461}"/>
              </a:ext>
            </a:extLst>
          </p:cNvPr>
          <p:cNvSpPr/>
          <p:nvPr/>
        </p:nvSpPr>
        <p:spPr>
          <a:xfrm>
            <a:off x="0" y="1097168"/>
            <a:ext cx="9906000" cy="5481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75</a:t>
            </a:r>
            <a:endParaRPr kumimoji="1" lang="ko-Kore-KR" altLang="en-US" sz="850" dirty="0">
              <a:latin typeface="+mn-ea"/>
            </a:endParaRPr>
          </a:p>
        </p:txBody>
      </p:sp>
      <p:cxnSp>
        <p:nvCxnSpPr>
          <p:cNvPr id="33" name="직선 연결선[R] 32">
            <a:extLst>
              <a:ext uri="{FF2B5EF4-FFF2-40B4-BE49-F238E27FC236}">
                <a16:creationId xmlns:a16="http://schemas.microsoft.com/office/drawing/2014/main" id="{920D3C88-F0A1-3D18-ADEF-384C85873DCA}"/>
              </a:ext>
            </a:extLst>
          </p:cNvPr>
          <p:cNvCxnSpPr/>
          <p:nvPr/>
        </p:nvCxnSpPr>
        <p:spPr>
          <a:xfrm>
            <a:off x="2688219" y="1305442"/>
            <a:ext cx="0" cy="513193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54D8187C-5444-C167-9D90-2A4CC03D26BC}"/>
              </a:ext>
            </a:extLst>
          </p:cNvPr>
          <p:cNvGrpSpPr/>
          <p:nvPr/>
        </p:nvGrpSpPr>
        <p:grpSpPr>
          <a:xfrm>
            <a:off x="428600" y="1257572"/>
            <a:ext cx="2093509" cy="2032309"/>
            <a:chOff x="428600" y="1257572"/>
            <a:chExt cx="2093509" cy="20323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974337-D608-ECD0-051B-C4FC89A46268}"/>
                </a:ext>
              </a:extLst>
            </p:cNvPr>
            <p:cNvSpPr txBox="1"/>
            <p:nvPr/>
          </p:nvSpPr>
          <p:spPr>
            <a:xfrm>
              <a:off x="449641" y="2265562"/>
              <a:ext cx="2072468" cy="1024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/>
                <a:t>장시간 컴퓨터</a:t>
              </a:r>
              <a:endParaRPr lang="en-US" altLang="ko-KR" sz="1800" b="1" spc="-133" dirty="0"/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b="1" spc="-133" dirty="0">
                  <a:latin typeface="+mn-ea"/>
                </a:rPr>
                <a:t>작업으로 인한</a:t>
              </a:r>
              <a:endParaRPr lang="en-US" altLang="ko-KR" b="1" spc="-133" dirty="0">
                <a:latin typeface="+mn-ea"/>
              </a:endParaRPr>
            </a:p>
            <a:p>
              <a:pPr latinLnBrk="0">
                <a:lnSpc>
                  <a:spcPts val="2500"/>
                </a:lnSpc>
                <a:buClr>
                  <a:srgbClr val="33CCCC"/>
                </a:buClr>
              </a:pPr>
              <a:r>
                <a:rPr lang="ko-KR" altLang="en-US" sz="1800" b="1" spc="-133" dirty="0" err="1">
                  <a:latin typeface="+mn-ea"/>
                </a:rPr>
                <a:t>근골격계질환</a:t>
              </a:r>
              <a:r>
                <a:rPr lang="ko-KR" altLang="en-US" sz="1800" b="1" spc="-133" dirty="0">
                  <a:latin typeface="+mn-ea"/>
                </a:rPr>
                <a:t> 발생</a:t>
              </a:r>
              <a:endParaRPr lang="en-US" altLang="ko-KR" sz="1800" b="1" spc="-133" dirty="0">
                <a:latin typeface="+mn-ea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40192C0F-5DB6-D673-EFCE-3153CA6F7B52}"/>
                </a:ext>
              </a:extLst>
            </p:cNvPr>
            <p:cNvGrpSpPr/>
            <p:nvPr/>
          </p:nvGrpSpPr>
          <p:grpSpPr>
            <a:xfrm>
              <a:off x="428600" y="1257572"/>
              <a:ext cx="1116728" cy="939093"/>
              <a:chOff x="428600" y="1257572"/>
              <a:chExt cx="1116728" cy="939093"/>
            </a:xfrm>
          </p:grpSpPr>
          <p:sp>
            <p:nvSpPr>
              <p:cNvPr id="25" name="모서리가 둥근 직사각형 24">
                <a:extLst>
                  <a:ext uri="{FF2B5EF4-FFF2-40B4-BE49-F238E27FC236}">
                    <a16:creationId xmlns:a16="http://schemas.microsoft.com/office/drawing/2014/main" id="{86BC5274-7615-62B0-5442-6989190AB6B1}"/>
                  </a:ext>
                </a:extLst>
              </p:cNvPr>
              <p:cNvSpPr/>
              <p:nvPr/>
            </p:nvSpPr>
            <p:spPr>
              <a:xfrm>
                <a:off x="481911" y="1774385"/>
                <a:ext cx="1063417" cy="422280"/>
              </a:xfrm>
              <a:prstGeom prst="roundRect">
                <a:avLst>
                  <a:gd name="adj" fmla="val 14869"/>
                </a:avLst>
              </a:prstGeom>
              <a:solidFill>
                <a:srgbClr val="00AC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ko-Kore-KR" altLang="en-US" sz="1600" dirty="0">
                    <a:solidFill>
                      <a:srgbClr val="FFFF00"/>
                    </a:solidFill>
                    <a:latin typeface="+mn-ea"/>
                  </a:rPr>
                  <a:t>사례</a:t>
                </a:r>
                <a:r>
                  <a:rPr kumimoji="1" lang="ko-KR" altLang="en-US" sz="1400" dirty="0">
                    <a:solidFill>
                      <a:srgbClr val="FFFF00"/>
                    </a:solidFill>
                    <a:latin typeface="+mn-ea"/>
                  </a:rPr>
                  <a:t> </a:t>
                </a:r>
                <a:r>
                  <a:rPr kumimoji="1" lang="en-US" altLang="ko-KR" b="1" spc="-150" dirty="0">
                    <a:solidFill>
                      <a:srgbClr val="FFFF00"/>
                    </a:solidFill>
                    <a:latin typeface="+mn-ea"/>
                  </a:rPr>
                  <a:t>26</a:t>
                </a:r>
                <a:endParaRPr kumimoji="1" lang="ko-Kore-KR" altLang="en-US" b="1" spc="-150" dirty="0">
                  <a:solidFill>
                    <a:srgbClr val="FFFF00"/>
                  </a:solidFill>
                  <a:latin typeface="+mn-ea"/>
                </a:endParaRPr>
              </a:p>
            </p:txBody>
          </p: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E09750B9-B810-167C-57E4-E97982E30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600" y="1257572"/>
                <a:ext cx="417743" cy="501292"/>
              </a:xfrm>
              <a:prstGeom prst="rect">
                <a:avLst/>
              </a:prstGeom>
            </p:spPr>
          </p:pic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32635EB-2411-A4CB-0E82-DB8080AB87AD}"/>
              </a:ext>
            </a:extLst>
          </p:cNvPr>
          <p:cNvGrpSpPr/>
          <p:nvPr/>
        </p:nvGrpSpPr>
        <p:grpSpPr>
          <a:xfrm>
            <a:off x="2994246" y="4729455"/>
            <a:ext cx="6667139" cy="1697929"/>
            <a:chOff x="2994246" y="4729455"/>
            <a:chExt cx="6667139" cy="1697929"/>
          </a:xfrm>
        </p:grpSpPr>
        <p:sp>
          <p:nvSpPr>
            <p:cNvPr id="74" name="자유형 73">
              <a:extLst>
                <a:ext uri="{FF2B5EF4-FFF2-40B4-BE49-F238E27FC236}">
                  <a16:creationId xmlns:a16="http://schemas.microsoft.com/office/drawing/2014/main" id="{F975CF06-C1DD-B832-71B2-559814685DB6}"/>
                </a:ext>
              </a:extLst>
            </p:cNvPr>
            <p:cNvSpPr/>
            <p:nvPr/>
          </p:nvSpPr>
          <p:spPr>
            <a:xfrm>
              <a:off x="2994246" y="5167607"/>
              <a:ext cx="6667139" cy="1259777"/>
            </a:xfrm>
            <a:custGeom>
              <a:avLst/>
              <a:gdLst>
                <a:gd name="connsiteX0" fmla="*/ 0 w 6667139"/>
                <a:gd name="connsiteY0" fmla="*/ 0 h 1259777"/>
                <a:gd name="connsiteX1" fmla="*/ 6667139 w 6667139"/>
                <a:gd name="connsiteY1" fmla="*/ 0 h 1259777"/>
                <a:gd name="connsiteX2" fmla="*/ 6667139 w 6667139"/>
                <a:gd name="connsiteY2" fmla="*/ 398862 h 1259777"/>
                <a:gd name="connsiteX3" fmla="*/ 6667139 w 6667139"/>
                <a:gd name="connsiteY3" fmla="*/ 1030604 h 1259777"/>
                <a:gd name="connsiteX4" fmla="*/ 6667139 w 6667139"/>
                <a:gd name="connsiteY4" fmla="*/ 1090088 h 1259777"/>
                <a:gd name="connsiteX5" fmla="*/ 6497450 w 6667139"/>
                <a:gd name="connsiteY5" fmla="*/ 1259777 h 1259777"/>
                <a:gd name="connsiteX6" fmla="*/ 169689 w 6667139"/>
                <a:gd name="connsiteY6" fmla="*/ 1259777 h 1259777"/>
                <a:gd name="connsiteX7" fmla="*/ 0 w 6667139"/>
                <a:gd name="connsiteY7" fmla="*/ 1090088 h 1259777"/>
                <a:gd name="connsiteX8" fmla="*/ 0 w 6667139"/>
                <a:gd name="connsiteY8" fmla="*/ 1030604 h 1259777"/>
                <a:gd name="connsiteX9" fmla="*/ 0 w 6667139"/>
                <a:gd name="connsiteY9" fmla="*/ 398862 h 125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259777">
                  <a:moveTo>
                    <a:pt x="0" y="0"/>
                  </a:moveTo>
                  <a:lnTo>
                    <a:pt x="6667139" y="0"/>
                  </a:lnTo>
                  <a:lnTo>
                    <a:pt x="6667139" y="398862"/>
                  </a:lnTo>
                  <a:lnTo>
                    <a:pt x="6667139" y="1030604"/>
                  </a:lnTo>
                  <a:lnTo>
                    <a:pt x="6667139" y="1090088"/>
                  </a:lnTo>
                  <a:cubicBezTo>
                    <a:pt x="6667139" y="1183805"/>
                    <a:pt x="6591167" y="1259777"/>
                    <a:pt x="6497450" y="1259777"/>
                  </a:cubicBezTo>
                  <a:lnTo>
                    <a:pt x="169689" y="1259777"/>
                  </a:lnTo>
                  <a:cubicBezTo>
                    <a:pt x="75972" y="1259777"/>
                    <a:pt x="0" y="1183805"/>
                    <a:pt x="0" y="1090088"/>
                  </a:cubicBezTo>
                  <a:lnTo>
                    <a:pt x="0" y="1030604"/>
                  </a:lnTo>
                  <a:lnTo>
                    <a:pt x="0" y="3988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9C5D89-19B0-4A4D-3D9F-4A37682488BC}"/>
                </a:ext>
              </a:extLst>
            </p:cNvPr>
            <p:cNvSpPr txBox="1"/>
            <p:nvPr/>
          </p:nvSpPr>
          <p:spPr>
            <a:xfrm>
              <a:off x="3263916" y="5355100"/>
              <a:ext cx="6228876" cy="8560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올바른 작업자세 유지를 위한 조치 실시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marL="144000"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400" b="1" spc="-133" dirty="0">
                  <a:latin typeface="+mn-ea"/>
                </a:rPr>
                <a:t>(</a:t>
              </a:r>
              <a:r>
                <a:rPr lang="ko-KR" altLang="en-US" sz="1400" b="1" spc="-133" dirty="0">
                  <a:latin typeface="+mn-ea"/>
                </a:rPr>
                <a:t>높낮이 조절 의자 구비</a:t>
              </a:r>
              <a:r>
                <a:rPr lang="en-US" altLang="ko-KR" sz="1400" b="1" spc="-133" dirty="0">
                  <a:latin typeface="+mn-ea"/>
                </a:rPr>
                <a:t>,</a:t>
              </a:r>
              <a:r>
                <a:rPr lang="ko-KR" altLang="en-US" sz="1400" b="1" spc="-133" dirty="0">
                  <a:latin typeface="+mn-ea"/>
                </a:rPr>
                <a:t> 목과 허리 비틀림이 발생하지 않도록 가구 및 기구 배치 등</a:t>
              </a:r>
              <a:r>
                <a:rPr lang="en-US" altLang="ko-KR" sz="1400" b="1" spc="-133" dirty="0">
                  <a:latin typeface="+mn-ea"/>
                </a:rPr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00AC97"/>
                  </a:solidFill>
                  <a:latin typeface="+mn-ea"/>
                </a:rPr>
                <a:t>・</a:t>
              </a:r>
              <a:r>
                <a:rPr lang="ko-KR" altLang="en-US" sz="1600" b="1" spc="-133" dirty="0">
                  <a:latin typeface="+mn-ea"/>
                </a:rPr>
                <a:t>충분한 휴식시간 부여 및 작업 </a:t>
              </a:r>
              <a:r>
                <a:rPr lang="ko-KR" altLang="en-US" sz="1600" b="1" spc="-133" dirty="0" err="1">
                  <a:latin typeface="+mn-ea"/>
                </a:rPr>
                <a:t>전・중</a:t>
              </a:r>
              <a:r>
                <a:rPr lang="ko-KR" altLang="en-US" sz="1600" b="1" spc="-133" dirty="0">
                  <a:latin typeface="+mn-ea"/>
                </a:rPr>
                <a:t> 수시로 스트레칭 실시</a:t>
              </a:r>
              <a:endParaRPr lang="en-US" altLang="ko-KR" sz="1600" b="1" spc="-133" dirty="0">
                <a:latin typeface="+mn-ea"/>
              </a:endParaRPr>
            </a:p>
          </p:txBody>
        </p:sp>
        <p:sp>
          <p:nvSpPr>
            <p:cNvPr id="64" name="모서리가 둥근 직사각형 63">
              <a:extLst>
                <a:ext uri="{FF2B5EF4-FFF2-40B4-BE49-F238E27FC236}">
                  <a16:creationId xmlns:a16="http://schemas.microsoft.com/office/drawing/2014/main" id="{F84FBB85-395B-D2D1-4D5E-8C781DBC8876}"/>
                </a:ext>
              </a:extLst>
            </p:cNvPr>
            <p:cNvSpPr/>
            <p:nvPr/>
          </p:nvSpPr>
          <p:spPr>
            <a:xfrm>
              <a:off x="2994246" y="4806260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00AC97"/>
            </a:solidFill>
            <a:ln>
              <a:solidFill>
                <a:srgbClr val="00AC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F158F652-3F7D-C723-698B-D6C5EB15E19B}"/>
                </a:ext>
              </a:extLst>
            </p:cNvPr>
            <p:cNvGrpSpPr/>
            <p:nvPr/>
          </p:nvGrpSpPr>
          <p:grpSpPr>
            <a:xfrm>
              <a:off x="3170497" y="4729455"/>
              <a:ext cx="2027357" cy="558800"/>
              <a:chOff x="3170497" y="4729455"/>
              <a:chExt cx="2027357" cy="55880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3F4F79D-FFFF-8614-2110-484554F8CD98}"/>
                  </a:ext>
                </a:extLst>
              </p:cNvPr>
              <p:cNvSpPr txBox="1"/>
              <p:nvPr/>
            </p:nvSpPr>
            <p:spPr>
              <a:xfrm>
                <a:off x="3862338" y="4885903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예방 대책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83B8D340-176E-5CD1-2A17-BF65916D7B4B}"/>
                  </a:ext>
                </a:extLst>
              </p:cNvPr>
              <p:cNvGrpSpPr/>
              <p:nvPr/>
            </p:nvGrpSpPr>
            <p:grpSpPr>
              <a:xfrm>
                <a:off x="3170497" y="4729455"/>
                <a:ext cx="622300" cy="558800"/>
                <a:chOff x="3170497" y="4729455"/>
                <a:chExt cx="622300" cy="558800"/>
              </a:xfrm>
            </p:grpSpPr>
            <p:pic>
              <p:nvPicPr>
                <p:cNvPr id="79" name="그림 78">
                  <a:extLst>
                    <a:ext uri="{FF2B5EF4-FFF2-40B4-BE49-F238E27FC236}">
                      <a16:creationId xmlns:a16="http://schemas.microsoft.com/office/drawing/2014/main" id="{21A9585F-33BC-1F75-6D28-34E692C03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0497" y="4729455"/>
                  <a:ext cx="622300" cy="558800"/>
                </a:xfrm>
                <a:prstGeom prst="rect">
                  <a:avLst/>
                </a:prstGeom>
              </p:spPr>
            </p:pic>
            <p:pic>
              <p:nvPicPr>
                <p:cNvPr id="45" name="그림 44">
                  <a:extLst>
                    <a:ext uri="{FF2B5EF4-FFF2-40B4-BE49-F238E27FC236}">
                      <a16:creationId xmlns:a16="http://schemas.microsoft.com/office/drawing/2014/main" id="{403BEA2B-8C36-5928-ACD7-71065C45D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87736" y="4795016"/>
                  <a:ext cx="343494" cy="42221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9B06AB2-CE8B-00DC-5EEC-E39864FF339C}"/>
              </a:ext>
            </a:extLst>
          </p:cNvPr>
          <p:cNvGrpSpPr/>
          <p:nvPr/>
        </p:nvGrpSpPr>
        <p:grpSpPr>
          <a:xfrm>
            <a:off x="2994246" y="3075178"/>
            <a:ext cx="6667139" cy="1557868"/>
            <a:chOff x="2994246" y="3075178"/>
            <a:chExt cx="6667139" cy="1557868"/>
          </a:xfrm>
        </p:grpSpPr>
        <p:sp>
          <p:nvSpPr>
            <p:cNvPr id="85" name="자유형 84">
              <a:extLst>
                <a:ext uri="{FF2B5EF4-FFF2-40B4-BE49-F238E27FC236}">
                  <a16:creationId xmlns:a16="http://schemas.microsoft.com/office/drawing/2014/main" id="{54715722-8297-9304-3F22-FA0FBD86A5F9}"/>
                </a:ext>
              </a:extLst>
            </p:cNvPr>
            <p:cNvSpPr/>
            <p:nvPr/>
          </p:nvSpPr>
          <p:spPr>
            <a:xfrm>
              <a:off x="2994246" y="3467871"/>
              <a:ext cx="6667139" cy="1165175"/>
            </a:xfrm>
            <a:custGeom>
              <a:avLst/>
              <a:gdLst>
                <a:gd name="connsiteX0" fmla="*/ 0 w 6667139"/>
                <a:gd name="connsiteY0" fmla="*/ 0 h 1165175"/>
                <a:gd name="connsiteX1" fmla="*/ 6667139 w 6667139"/>
                <a:gd name="connsiteY1" fmla="*/ 0 h 1165175"/>
                <a:gd name="connsiteX2" fmla="*/ 6667139 w 6667139"/>
                <a:gd name="connsiteY2" fmla="*/ 408414 h 1165175"/>
                <a:gd name="connsiteX3" fmla="*/ 6667139 w 6667139"/>
                <a:gd name="connsiteY3" fmla="*/ 586763 h 1165175"/>
                <a:gd name="connsiteX4" fmla="*/ 6667139 w 6667139"/>
                <a:gd name="connsiteY4" fmla="*/ 948785 h 1165175"/>
                <a:gd name="connsiteX5" fmla="*/ 6450749 w 6667139"/>
                <a:gd name="connsiteY5" fmla="*/ 1165175 h 1165175"/>
                <a:gd name="connsiteX6" fmla="*/ 216390 w 6667139"/>
                <a:gd name="connsiteY6" fmla="*/ 1165175 h 1165175"/>
                <a:gd name="connsiteX7" fmla="*/ 0 w 6667139"/>
                <a:gd name="connsiteY7" fmla="*/ 948785 h 1165175"/>
                <a:gd name="connsiteX8" fmla="*/ 0 w 6667139"/>
                <a:gd name="connsiteY8" fmla="*/ 586763 h 1165175"/>
                <a:gd name="connsiteX9" fmla="*/ 0 w 6667139"/>
                <a:gd name="connsiteY9" fmla="*/ 408414 h 11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139" h="1165175">
                  <a:moveTo>
                    <a:pt x="0" y="0"/>
                  </a:moveTo>
                  <a:lnTo>
                    <a:pt x="6667139" y="0"/>
                  </a:lnTo>
                  <a:lnTo>
                    <a:pt x="6667139" y="408414"/>
                  </a:lnTo>
                  <a:lnTo>
                    <a:pt x="6667139" y="586763"/>
                  </a:lnTo>
                  <a:lnTo>
                    <a:pt x="6667139" y="948785"/>
                  </a:lnTo>
                  <a:cubicBezTo>
                    <a:pt x="6667139" y="1068294"/>
                    <a:pt x="6570258" y="1165175"/>
                    <a:pt x="6450749" y="1165175"/>
                  </a:cubicBezTo>
                  <a:lnTo>
                    <a:pt x="216390" y="1165175"/>
                  </a:lnTo>
                  <a:cubicBezTo>
                    <a:pt x="96881" y="1165175"/>
                    <a:pt x="0" y="1068294"/>
                    <a:pt x="0" y="948785"/>
                  </a:cubicBezTo>
                  <a:lnTo>
                    <a:pt x="0" y="586763"/>
                  </a:lnTo>
                  <a:lnTo>
                    <a:pt x="0" y="40841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F24A72-22DA-3973-82F1-09EDE437D305}"/>
                </a:ext>
              </a:extLst>
            </p:cNvPr>
            <p:cNvSpPr txBox="1"/>
            <p:nvPr/>
          </p:nvSpPr>
          <p:spPr>
            <a:xfrm>
              <a:off x="3263916" y="3770727"/>
              <a:ext cx="6228876" cy="5867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장시간 컴퓨터 작업 시 시선이 모니터에 고정되어 목과 어깨에 부담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  <a:p>
              <a:pPr latinLnBrk="0">
                <a:lnSpc>
                  <a:spcPct val="125000"/>
                </a:lnSpc>
                <a:buClr>
                  <a:srgbClr val="33CCCC"/>
                </a:buClr>
              </a:pPr>
              <a:r>
                <a:rPr lang="ko-KR" altLang="en-US" sz="1600" b="1" spc="-120" dirty="0">
                  <a:solidFill>
                    <a:srgbClr val="F6AC00"/>
                  </a:solidFill>
                  <a:latin typeface="+mn-ea"/>
                </a:rPr>
                <a:t>・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반복적인 키보드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마우스 작업으로 인한 손가락</a:t>
              </a:r>
              <a:r>
                <a:rPr lang="en-US" altLang="ko-KR" sz="1600" b="1" spc="-120" dirty="0">
                  <a:solidFill>
                    <a:srgbClr val="0070C0"/>
                  </a:solidFill>
                  <a:latin typeface="+mn-ea"/>
                </a:rPr>
                <a:t>,</a:t>
              </a:r>
              <a:r>
                <a:rPr lang="ko-KR" altLang="en-US" sz="1600" b="1" spc="-120" dirty="0">
                  <a:solidFill>
                    <a:srgbClr val="0070C0"/>
                  </a:solidFill>
                  <a:latin typeface="+mn-ea"/>
                </a:rPr>
                <a:t> 허리에 부담</a:t>
              </a:r>
              <a:endParaRPr lang="en-US" altLang="ko-KR" sz="1600" b="1" spc="-120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C4A72AB0-9B19-8666-152F-CBAE8C21E357}"/>
                </a:ext>
              </a:extLst>
            </p:cNvPr>
            <p:cNvSpPr/>
            <p:nvPr/>
          </p:nvSpPr>
          <p:spPr>
            <a:xfrm>
              <a:off x="2994246" y="3141967"/>
              <a:ext cx="6667139" cy="360292"/>
            </a:xfrm>
            <a:prstGeom prst="roundRect">
              <a:avLst>
                <a:gd name="adj" fmla="val 0"/>
              </a:avLst>
            </a:prstGeom>
            <a:solidFill>
              <a:srgbClr val="F6AC00"/>
            </a:solidFill>
            <a:ln>
              <a:solidFill>
                <a:srgbClr val="F6A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866FFD15-CB5D-3983-4679-35634FD7887E}"/>
                </a:ext>
              </a:extLst>
            </p:cNvPr>
            <p:cNvGrpSpPr/>
            <p:nvPr/>
          </p:nvGrpSpPr>
          <p:grpSpPr>
            <a:xfrm>
              <a:off x="3170497" y="3075178"/>
              <a:ext cx="2027357" cy="546100"/>
              <a:chOff x="3170497" y="3075178"/>
              <a:chExt cx="2027357" cy="54610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28BD67-D245-6F63-E60F-B8091AC229A8}"/>
                  </a:ext>
                </a:extLst>
              </p:cNvPr>
              <p:cNvSpPr txBox="1"/>
              <p:nvPr/>
            </p:nvSpPr>
            <p:spPr>
              <a:xfrm>
                <a:off x="3862338" y="3212916"/>
                <a:ext cx="1335516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atinLnBrk="0">
                  <a:lnSpc>
                    <a:spcPts val="1820"/>
                  </a:lnSpc>
                  <a:spcAft>
                    <a:spcPts val="500"/>
                  </a:spcAft>
                  <a:buClr>
                    <a:srgbClr val="33CCCC"/>
                  </a:buClr>
                </a:pPr>
                <a:r>
                  <a:rPr lang="ko-KR" altLang="en-US" sz="1600" b="1" spc="-133" dirty="0">
                    <a:solidFill>
                      <a:schemeClr val="bg1"/>
                    </a:solidFill>
                    <a:latin typeface="+mn-ea"/>
                  </a:rPr>
                  <a:t>재해 개요</a:t>
                </a:r>
                <a:endParaRPr lang="en-US" altLang="ko-KR" sz="1600" b="1" spc="-133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43F5350B-38DD-68D8-59A0-3EF85606CB04}"/>
                  </a:ext>
                </a:extLst>
              </p:cNvPr>
              <p:cNvGrpSpPr/>
              <p:nvPr/>
            </p:nvGrpSpPr>
            <p:grpSpPr>
              <a:xfrm>
                <a:off x="3170497" y="3075178"/>
                <a:ext cx="622300" cy="546100"/>
                <a:chOff x="3170497" y="3075178"/>
                <a:chExt cx="622300" cy="546100"/>
              </a:xfrm>
            </p:grpSpPr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F41EDA53-5084-5F09-CADE-6FF82E7C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70497" y="3075178"/>
                  <a:ext cx="622300" cy="546100"/>
                </a:xfrm>
                <a:prstGeom prst="rect">
                  <a:avLst/>
                </a:prstGeom>
              </p:spPr>
            </p:pic>
            <p:pic>
              <p:nvPicPr>
                <p:cNvPr id="81" name="그림 80">
                  <a:extLst>
                    <a:ext uri="{FF2B5EF4-FFF2-40B4-BE49-F238E27FC236}">
                      <a16:creationId xmlns:a16="http://schemas.microsoft.com/office/drawing/2014/main" id="{7E3F1699-EA26-4B1D-4DF2-D6E9865F4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59139" y="3135183"/>
                  <a:ext cx="372091" cy="37209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AD6BC4F-D0DF-CFB6-98F6-A8FE922E0221}"/>
              </a:ext>
            </a:extLst>
          </p:cNvPr>
          <p:cNvGrpSpPr/>
          <p:nvPr/>
        </p:nvGrpSpPr>
        <p:grpSpPr>
          <a:xfrm>
            <a:off x="2994246" y="1321580"/>
            <a:ext cx="6667139" cy="1683591"/>
            <a:chOff x="2994246" y="1321580"/>
            <a:chExt cx="6667139" cy="168359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57F65516-4014-40EA-7E7E-A13889C050E8}"/>
                </a:ext>
              </a:extLst>
            </p:cNvPr>
            <p:cNvGrpSpPr/>
            <p:nvPr/>
          </p:nvGrpSpPr>
          <p:grpSpPr>
            <a:xfrm>
              <a:off x="2994246" y="1321580"/>
              <a:ext cx="6667139" cy="1683591"/>
              <a:chOff x="2994246" y="1321580"/>
              <a:chExt cx="6667139" cy="1683591"/>
            </a:xfrm>
          </p:grpSpPr>
          <p:sp>
            <p:nvSpPr>
              <p:cNvPr id="35" name="모서리가 둥근 직사각형 34">
                <a:extLst>
                  <a:ext uri="{FF2B5EF4-FFF2-40B4-BE49-F238E27FC236}">
                    <a16:creationId xmlns:a16="http://schemas.microsoft.com/office/drawing/2014/main" id="{E3C9E0B1-9D63-C119-4C49-117ABBB3B138}"/>
                  </a:ext>
                </a:extLst>
              </p:cNvPr>
              <p:cNvSpPr/>
              <p:nvPr/>
            </p:nvSpPr>
            <p:spPr>
              <a:xfrm>
                <a:off x="3065432" y="1385588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36" name="모서리가 둥근 직사각형 35">
                <a:extLst>
                  <a:ext uri="{FF2B5EF4-FFF2-40B4-BE49-F238E27FC236}">
                    <a16:creationId xmlns:a16="http://schemas.microsoft.com/office/drawing/2014/main" id="{174CC3E0-BEA1-8D1A-46D5-0B0DDF51875B}"/>
                  </a:ext>
                </a:extLst>
              </p:cNvPr>
              <p:cNvSpPr/>
              <p:nvPr/>
            </p:nvSpPr>
            <p:spPr>
              <a:xfrm>
                <a:off x="2994246" y="1321580"/>
                <a:ext cx="6595953" cy="1619583"/>
              </a:xfrm>
              <a:prstGeom prst="roundRect">
                <a:avLst>
                  <a:gd name="adj" fmla="val 3080"/>
                </a:avLst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DD655C63-809B-B903-B5F8-0ADE3122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7854" y="1427167"/>
              <a:ext cx="2232869" cy="1428932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28745DF2-432A-64E7-181D-C9F45259D227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0937D46A-7230-8C5B-E508-012A9C631EE8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" name="직각 삼각형[R] 5">
              <a:extLst>
                <a:ext uri="{FF2B5EF4-FFF2-40B4-BE49-F238E27FC236}">
                  <a16:creationId xmlns:a16="http://schemas.microsoft.com/office/drawing/2014/main" id="{FAE51B03-4DAE-056E-77EB-5DAA04BB61B1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00A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9" name="직선 연결선[R] 8">
              <a:extLst>
                <a:ext uri="{FF2B5EF4-FFF2-40B4-BE49-F238E27FC236}">
                  <a16:creationId xmlns:a16="http://schemas.microsoft.com/office/drawing/2014/main" id="{C61BCBC1-7F67-205E-7163-A167371E60C1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>
              <a:solidFill>
                <a:srgbClr val="00AC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52B513-B5F3-6B4E-383B-BA80CA128E34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A39959-E1E9-EFD0-A081-7772D6A4FD20}"/>
                </a:ext>
              </a:extLst>
            </p:cNvPr>
            <p:cNvSpPr txBox="1"/>
            <p:nvPr/>
          </p:nvSpPr>
          <p:spPr>
            <a:xfrm>
              <a:off x="1418202" y="237075"/>
              <a:ext cx="5647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AC97"/>
                  </a:solidFill>
                  <a:effectLst/>
                  <a:latin typeface="Helvetica" pitchFamily="2" charset="0"/>
                </a:rPr>
                <a:t>재해사례와 예방대책</a:t>
              </a:r>
              <a:endParaRPr lang="en-US" altLang="ko-KR" sz="2800" b="1" dirty="0">
                <a:solidFill>
                  <a:srgbClr val="00AC97"/>
                </a:solidFill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1211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C29EF85-23E2-FB1E-492D-1A848EEA60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C51FE74-A5A1-1A53-74DF-26F054EDF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73" y="6006394"/>
            <a:ext cx="1593130" cy="5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7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2">
            <a:extLst>
              <a:ext uri="{FF2B5EF4-FFF2-40B4-BE49-F238E27FC236}">
                <a16:creationId xmlns:a16="http://schemas.microsoft.com/office/drawing/2014/main" id="{EC6E02EB-01E5-A1C1-066A-5ED494CEF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7136"/>
              </p:ext>
            </p:extLst>
          </p:nvPr>
        </p:nvGraphicFramePr>
        <p:xfrm>
          <a:off x="1277177" y="3265430"/>
          <a:ext cx="8136000" cy="32656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9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교육과정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교육대상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교육시간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교육내용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104">
                <a:tc rowSpan="3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채용 시 </a:t>
                      </a:r>
                      <a:endParaRPr lang="en-US" altLang="ko-KR" sz="1200" b="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교육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1)</a:t>
                      </a:r>
                      <a:r>
                        <a:rPr lang="ko-KR" altLang="en-US" sz="1200" kern="1200" spc="-100" baseline="0" dirty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일용근로자 및 </a:t>
                      </a:r>
                      <a:endParaRPr lang="en-US" altLang="ko-KR" sz="1200" spc="-100" baseline="0" dirty="0">
                        <a:solidFill>
                          <a:prstClr val="black"/>
                        </a:solidFill>
                        <a:latin typeface="+mj-ea"/>
                        <a:ea typeface="+mj-ea"/>
                      </a:endParaRPr>
                    </a:p>
                    <a:p>
                      <a:pPr marL="144000" lvl="0" indent="0" algn="l" latinLnBrk="1">
                        <a:lnSpc>
                          <a:spcPts val="1700"/>
                        </a:lnSpc>
                        <a:buFont typeface="+mj-lt"/>
                        <a:buNone/>
                      </a:pP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근로계약기간이</a:t>
                      </a:r>
                      <a:endParaRPr lang="en-US" altLang="ko-KR" sz="1200" spc="-100" baseline="0" dirty="0">
                        <a:solidFill>
                          <a:prstClr val="black"/>
                        </a:solidFill>
                        <a:latin typeface="+mj-ea"/>
                        <a:ea typeface="+mj-ea"/>
                      </a:endParaRPr>
                    </a:p>
                    <a:p>
                      <a:pPr marL="144000" lvl="0" indent="0" algn="l" latinLnBrk="1">
                        <a:lnSpc>
                          <a:spcPts val="1700"/>
                        </a:lnSpc>
                        <a:buFont typeface="+mj-lt"/>
                        <a:buNone/>
                      </a:pPr>
                      <a:r>
                        <a:rPr lang="en-US" altLang="ko-KR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주일 이하인</a:t>
                      </a:r>
                      <a:endParaRPr lang="en-US" altLang="ko-KR" sz="1200" spc="-100" baseline="0" dirty="0">
                        <a:solidFill>
                          <a:prstClr val="black"/>
                        </a:solidFill>
                        <a:latin typeface="+mj-ea"/>
                        <a:ea typeface="+mj-ea"/>
                      </a:endParaRPr>
                    </a:p>
                    <a:p>
                      <a:pPr marL="144000" lvl="0" indent="0" algn="l" latinLnBrk="1">
                        <a:lnSpc>
                          <a:spcPts val="1700"/>
                        </a:lnSpc>
                        <a:buFont typeface="+mj-lt"/>
                        <a:buNone/>
                      </a:pP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기간제근로자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>
                          <a:latin typeface="+mj-ea"/>
                          <a:ea typeface="+mj-ea"/>
                        </a:rPr>
                        <a:t>시간</a:t>
                      </a:r>
                      <a:endParaRPr lang="en-US" altLang="ko-KR" sz="1200" spc="-100" baseline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>
                          <a:latin typeface="+mj-ea"/>
                          <a:ea typeface="+mj-ea"/>
                        </a:rPr>
                        <a:t>이상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j-ea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산업안전 및 사고 예방에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산업보건 및 직업병 예방에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위험성 평가에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산업안전보건법령 및 산업재해보상보험 제도에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직무스트레스 예방 및 관리에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직장 내 괴롭힘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고객의 폭언 등으로 인한 건강장해 예방 및 관리에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기계 </a:t>
                      </a:r>
                      <a:r>
                        <a:rPr lang="ko-KR" altLang="en-US" sz="1200" b="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∙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기구의 위험성과 작업의 순서 및 동선에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작업 개시 전 점검에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정리정돈 및 청소에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사고 발생 시 긴급조치에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물질안전보건자료에 관한 사항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473"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2)</a:t>
                      </a:r>
                      <a:r>
                        <a:rPr lang="ko-KR" altLang="en-US" sz="1200" kern="1200" spc="-100" baseline="0" dirty="0">
                          <a:solidFill>
                            <a:prstClr val="black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근로계약기간이</a:t>
                      </a:r>
                      <a:endParaRPr lang="en-US" altLang="ko-KR" sz="1200" spc="-100" baseline="0" dirty="0">
                        <a:solidFill>
                          <a:prstClr val="black"/>
                        </a:solidFill>
                        <a:latin typeface="+mj-ea"/>
                        <a:ea typeface="+mj-ea"/>
                      </a:endParaRPr>
                    </a:p>
                    <a:p>
                      <a:pPr marL="14400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주일 초과</a:t>
                      </a:r>
                      <a:endParaRPr lang="en-US" altLang="ko-KR" sz="1200" spc="-100" baseline="0" dirty="0">
                        <a:solidFill>
                          <a:prstClr val="black"/>
                        </a:solidFill>
                        <a:latin typeface="+mj-ea"/>
                        <a:ea typeface="+mj-ea"/>
                      </a:endParaRPr>
                    </a:p>
                    <a:p>
                      <a:pPr marL="14400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개월 이하인</a:t>
                      </a:r>
                      <a:endParaRPr lang="en-US" altLang="ko-KR" sz="1200" spc="-100" baseline="0" dirty="0">
                        <a:solidFill>
                          <a:prstClr val="black"/>
                        </a:solidFill>
                        <a:latin typeface="+mj-ea"/>
                        <a:ea typeface="+mj-ea"/>
                      </a:endParaRPr>
                    </a:p>
                    <a:p>
                      <a:pPr marL="14400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기간제근로자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4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이상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086"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건설업 </a:t>
                      </a: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 err="1">
                          <a:latin typeface="+mj-ea"/>
                          <a:ea typeface="+mj-ea"/>
                        </a:rPr>
                        <a:t>기초∙안전</a:t>
                      </a:r>
                      <a:endParaRPr lang="ko-KR" altLang="en-US" sz="1200" b="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보건교육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3)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그 밖의 근로자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8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시간</a:t>
                      </a:r>
                      <a:endParaRPr lang="en-US" altLang="ko-KR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이상</a:t>
                      </a:r>
                      <a:endParaRPr lang="ko-KR" altLang="en-US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산업안전보건법 주요내용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건설 일용근로자 관련부분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안전의식 제고에 관한 사항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 err="1">
                          <a:latin typeface="+mj-ea"/>
                          <a:ea typeface="+mj-ea"/>
                          <a:cs typeface="Mangal"/>
                        </a:rPr>
                        <a:t>작업별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 위험요인과 안전작업방법 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재해사례 및 예방대책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8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  <a:cs typeface="Mangal"/>
                        </a:rPr>
                        <a:t>건설 직종별 건강장해 위험 요인과 건강관리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07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D6A48928-3C7D-54FE-94AD-C58A4AAD6F3E}"/>
              </a:ext>
            </a:extLst>
          </p:cNvPr>
          <p:cNvGrpSpPr/>
          <p:nvPr/>
        </p:nvGrpSpPr>
        <p:grpSpPr>
          <a:xfrm>
            <a:off x="0" y="1237550"/>
            <a:ext cx="9357790" cy="1146991"/>
            <a:chOff x="0" y="1237550"/>
            <a:chExt cx="9357790" cy="11469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29D4E-FB71-7D49-D40B-643C364C26A2}"/>
                </a:ext>
              </a:extLst>
            </p:cNvPr>
            <p:cNvSpPr txBox="1"/>
            <p:nvPr/>
          </p:nvSpPr>
          <p:spPr>
            <a:xfrm>
              <a:off x="916063" y="1692236"/>
              <a:ext cx="8441727" cy="6923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안전하고 건강하게 작업하기 위한 작업순서 즉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작업표준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안전작업 절차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매뉴얼 등을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기반으로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현장에 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80000"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적응하기 위해 교육하고 훈련하는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D1E13D0-9EA4-738A-8AC7-BF0F0C4460D2}"/>
                </a:ext>
              </a:extLst>
            </p:cNvPr>
            <p:cNvGrpSpPr/>
            <p:nvPr/>
          </p:nvGrpSpPr>
          <p:grpSpPr>
            <a:xfrm>
              <a:off x="0" y="1237550"/>
              <a:ext cx="6482080" cy="571503"/>
              <a:chOff x="0" y="1237550"/>
              <a:chExt cx="6482080" cy="571503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237928F1-C4E6-DE46-E29D-02B94593616C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28D48DF1-6FEC-02A2-ED80-F388E7B737F1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19" name="모서리가 둥근 직사각형 18">
                    <a:extLst>
                      <a:ext uri="{FF2B5EF4-FFF2-40B4-BE49-F238E27FC236}">
                        <a16:creationId xmlns:a16="http://schemas.microsoft.com/office/drawing/2014/main" id="{ABF31D54-00E0-5D89-ED6B-D5CA580A1CFB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20" name="모서리가 둥근 직사각형 19">
                    <a:extLst>
                      <a:ext uri="{FF2B5EF4-FFF2-40B4-BE49-F238E27FC236}">
                        <a16:creationId xmlns:a16="http://schemas.microsoft.com/office/drawing/2014/main" id="{E58C17DF-CA0D-07AB-FBF6-7FED19565E18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3D17DE-FD2C-6DF9-DD04-0B393DEB6705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3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55D2F8-A54D-B16F-8AED-4C10F53E93D8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5700954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안전보건 활동의 첫걸음</a:t>
                </a:r>
                <a:r>
                  <a:rPr kumimoji="1" lang="en-US" altLang="ko-KR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,</a:t>
                </a: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 안전보건교육</a:t>
                </a:r>
                <a:endParaRPr kumimoji="1" lang="ko-Kore-KR" altLang="en-US" sz="2400" b="1" spc="-150" dirty="0">
                  <a:solidFill>
                    <a:srgbClr val="DD5F84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4E6520C-639D-3419-EEC4-5AC5F71975AF}"/>
              </a:ext>
            </a:extLst>
          </p:cNvPr>
          <p:cNvGrpSpPr/>
          <p:nvPr/>
        </p:nvGrpSpPr>
        <p:grpSpPr>
          <a:xfrm>
            <a:off x="1122848" y="2432524"/>
            <a:ext cx="7869633" cy="763329"/>
            <a:chOff x="1122848" y="2481164"/>
            <a:chExt cx="7869633" cy="763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15E79D-05C6-4DC9-F51E-A3D2C12A1175}"/>
                </a:ext>
              </a:extLst>
            </p:cNvPr>
            <p:cNvSpPr txBox="1"/>
            <p:nvPr/>
          </p:nvSpPr>
          <p:spPr>
            <a:xfrm>
              <a:off x="1277177" y="2801423"/>
              <a:ext cx="7715304" cy="4430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200" spc="-80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200" spc="-8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altLang="ko-KR" sz="1200" spc="-80" dirty="0"/>
                <a:t> </a:t>
              </a:r>
              <a:r>
                <a:rPr lang="ko-KR" altLang="en-US" sz="1200" spc="-80" dirty="0"/>
                <a:t>산업안전보건법 제</a:t>
              </a:r>
              <a:r>
                <a:rPr lang="en-US" altLang="ko-KR" sz="1200" spc="-80" dirty="0"/>
                <a:t>29</a:t>
              </a:r>
              <a:r>
                <a:rPr lang="ko-KR" altLang="en-US" sz="1200" spc="-80" dirty="0"/>
                <a:t>조</a:t>
              </a:r>
              <a:r>
                <a:rPr lang="en-US" altLang="ko-KR" sz="1200" spc="-80" dirty="0"/>
                <a:t>(</a:t>
              </a:r>
              <a:r>
                <a:rPr lang="ko-KR" altLang="en-US" sz="1200" spc="-80" dirty="0"/>
                <a:t>근로자에 대한 안전보건교육</a:t>
              </a:r>
              <a:r>
                <a:rPr lang="en-US" altLang="ko-KR" sz="1200" spc="-80" dirty="0"/>
                <a:t>)  </a:t>
              </a:r>
              <a:r>
                <a:rPr lang="ko-KR" altLang="en-US" sz="1200" spc="-80" dirty="0"/>
                <a:t>및 제</a:t>
              </a:r>
              <a:r>
                <a:rPr lang="en-US" altLang="ko-KR" sz="1200" spc="-80" dirty="0"/>
                <a:t>31</a:t>
              </a:r>
              <a:r>
                <a:rPr lang="ko-KR" altLang="en-US" sz="1200" spc="-80" dirty="0"/>
                <a:t>조</a:t>
              </a:r>
              <a:r>
                <a:rPr lang="en-US" altLang="ko-KR" sz="1200" spc="-80" dirty="0"/>
                <a:t>(</a:t>
              </a:r>
              <a:r>
                <a:rPr lang="ko-KR" altLang="en-US" sz="1200" spc="-80" dirty="0"/>
                <a:t>건설업 기초안전보건교육</a:t>
              </a:r>
              <a:r>
                <a:rPr lang="en-US" altLang="ko-KR" sz="1200" spc="-80" dirty="0"/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200" spc="-80" dirty="0">
                  <a:solidFill>
                    <a:srgbClr val="5276B2"/>
                  </a:solidFill>
                </a:rPr>
                <a:t>•</a:t>
              </a:r>
              <a:r>
                <a:rPr lang="en-US" altLang="ko-KR" sz="1200" spc="-80" dirty="0"/>
                <a:t> </a:t>
              </a:r>
              <a:r>
                <a:rPr lang="ko-KR" altLang="en-US" sz="1200" spc="-80" dirty="0"/>
                <a:t> 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산업안전보건법 시행규칙 제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26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조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(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교육시간 및 교육내용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) 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및 제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28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조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(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건설업 기초안전보건교육의 시간∙내용 및 방법 등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)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85D196C9-1270-D60D-A779-E13934DE9A73}"/>
                </a:ext>
              </a:extLst>
            </p:cNvPr>
            <p:cNvGrpSpPr/>
            <p:nvPr/>
          </p:nvGrpSpPr>
          <p:grpSpPr>
            <a:xfrm>
              <a:off x="1122848" y="2481164"/>
              <a:ext cx="5917568" cy="270267"/>
              <a:chOff x="1122848" y="2481164"/>
              <a:chExt cx="5917568" cy="27026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458D26-6A7D-25FB-5CDA-E37638C6FA8B}"/>
                  </a:ext>
                </a:extLst>
              </p:cNvPr>
              <p:cNvSpPr txBox="1"/>
              <p:nvPr/>
            </p:nvSpPr>
            <p:spPr>
              <a:xfrm>
                <a:off x="1277177" y="2481164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sz="1800" b="1" spc="-133" dirty="0">
                    <a:solidFill>
                      <a:srgbClr val="DD5F84"/>
                    </a:solidFill>
                  </a:rPr>
                  <a:t>법에서 정하고 있는 안전보건교육</a:t>
                </a:r>
                <a:endParaRPr lang="en-US" altLang="ko-KR" sz="1800" b="1" spc="-133" dirty="0">
                  <a:solidFill>
                    <a:srgbClr val="DD5F84"/>
                  </a:solidFill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56264215-C20F-7639-B27A-837CA893814B}"/>
                  </a:ext>
                </a:extLst>
              </p:cNvPr>
              <p:cNvSpPr/>
              <p:nvPr/>
            </p:nvSpPr>
            <p:spPr>
              <a:xfrm>
                <a:off x="1122848" y="2486615"/>
                <a:ext cx="55675" cy="234000"/>
              </a:xfrm>
              <a:prstGeom prst="rect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02FAFD9-1F5F-E660-24D8-C3985FCF7A6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86D3820-202B-6C5E-9D19-932B3E44CCF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5" name="직각 삼각형[R] 14">
              <a:extLst>
                <a:ext uri="{FF2B5EF4-FFF2-40B4-BE49-F238E27FC236}">
                  <a16:creationId xmlns:a16="http://schemas.microsoft.com/office/drawing/2014/main" id="{8D968EA7-70D5-865C-3C07-BCF2058909F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7" name="직선 연결선[R] 16">
              <a:extLst>
                <a:ext uri="{FF2B5EF4-FFF2-40B4-BE49-F238E27FC236}">
                  <a16:creationId xmlns:a16="http://schemas.microsoft.com/office/drawing/2014/main" id="{FADA6381-7D79-BDA0-BC7F-FAB9931A3BC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75F4E9-C012-26BB-8369-B168C1E7F658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C46069-DFBC-49F7-96D5-6F647EF60C41}"/>
              </a:ext>
            </a:extLst>
          </p:cNvPr>
          <p:cNvSpPr txBox="1"/>
          <p:nvPr/>
        </p:nvSpPr>
        <p:spPr>
          <a:xfrm>
            <a:off x="1418202" y="225500"/>
            <a:ext cx="56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5276B1"/>
                </a:solidFill>
                <a:latin typeface="Helvetica" pitchFamily="2" charset="0"/>
              </a:rPr>
              <a:t>예비산업인력</a:t>
            </a:r>
            <a:r>
              <a:rPr lang="ko-KR" altLang="en-US" sz="2800" b="1" dirty="0">
                <a:solidFill>
                  <a:srgbClr val="5276B1"/>
                </a:solidFill>
                <a:effectLst/>
                <a:latin typeface="Helvetica" pitchFamily="2" charset="0"/>
              </a:rPr>
              <a:t>의 직장생활</a:t>
            </a:r>
            <a:endParaRPr lang="en-US" altLang="ko-KR" sz="2800" b="1" dirty="0">
              <a:solidFill>
                <a:srgbClr val="5276B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2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2">
            <a:extLst>
              <a:ext uri="{FF2B5EF4-FFF2-40B4-BE49-F238E27FC236}">
                <a16:creationId xmlns:a16="http://schemas.microsoft.com/office/drawing/2014/main" id="{EC6E02EB-01E5-A1C1-066A-5ED494CEF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578474"/>
              </p:ext>
            </p:extLst>
          </p:nvPr>
        </p:nvGraphicFramePr>
        <p:xfrm>
          <a:off x="1277177" y="3265430"/>
          <a:ext cx="8136000" cy="313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9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교육과정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교육대상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교육시간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교육내용</a:t>
                      </a:r>
                    </a:p>
                  </a:txBody>
                  <a:tcPr marL="108000" marR="108000" marT="36000" marB="54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2896">
                <a:tc rowSpan="2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작업내용 변경 시 </a:t>
                      </a:r>
                      <a:endParaRPr lang="en-US" altLang="ko-KR" sz="1200" b="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0" spc="-100" baseline="0" dirty="0">
                          <a:latin typeface="+mj-ea"/>
                          <a:ea typeface="+mj-ea"/>
                        </a:rPr>
                        <a:t>교육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F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일용근로자 및 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근로계약기간이 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주일 이하인 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기간제 근로자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시간 </a:t>
                      </a:r>
                      <a:endParaRPr lang="en-US" altLang="ko-KR" sz="1200" spc="-100" baseline="0" dirty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이상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j-ea"/>
                        </a:rPr>
                        <a:t>•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산업안전 및 사고 예방에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산업보건 및 직업병 예방에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위험성 평가에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산업안전보건법령 및 산업재해보상보험 제도에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직무스트레스 예방 및 관리에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직장 내 괴롭힘</a:t>
                      </a:r>
                      <a:r>
                        <a:rPr lang="en-US" altLang="ko-KR" sz="1200" spc="-100" baseline="0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고객의 폭언 등으로 인한 건강장해 예방 및 관리에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기계 </a:t>
                      </a:r>
                      <a:r>
                        <a:rPr lang="ko-KR" altLang="en-US" sz="1200" b="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∙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기구의 위험성과 작업의 순서 및 동선에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작업 개시 전 점검에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정리정돈 및 청소에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사고 발생 시 긴급조치에 관한 사항</a:t>
                      </a:r>
                    </a:p>
                    <a:p>
                      <a:pPr marL="0" lvl="0" indent="0" algn="l" latinLnBrk="1">
                        <a:lnSpc>
                          <a:spcPct val="135000"/>
                        </a:lnSpc>
                        <a:buFontTx/>
                        <a:buNone/>
                      </a:pPr>
                      <a:r>
                        <a:rPr lang="en-US" altLang="ko-KR" sz="1200" kern="1200" spc="-10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ea"/>
                          <a:ea typeface="+mn-ea"/>
                          <a:cs typeface="+mn-cs"/>
                        </a:rPr>
                        <a:t>•</a:t>
                      </a:r>
                      <a:r>
                        <a:rPr lang="en-US" altLang="ko-KR" sz="1200" kern="1200" spc="-100" baseline="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물질안전보건자료에 관한 사항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9292"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latin typeface="+mj-ea"/>
                          <a:ea typeface="+mj-ea"/>
                        </a:rPr>
                        <a:t>그 밖의 근로자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</a:t>
                      </a: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시간 </a:t>
                      </a:r>
                      <a:endParaRPr lang="en-US" altLang="ko-KR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이상</a:t>
                      </a:r>
                    </a:p>
                  </a:txBody>
                  <a:tcPr marL="108000" marR="108000" marT="36000" marB="54000" anchor="ctr">
                    <a:lnL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276B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76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5" name="직사각형 74">
            <a:extLst>
              <a:ext uri="{FF2B5EF4-FFF2-40B4-BE49-F238E27FC236}">
                <a16:creationId xmlns:a16="http://schemas.microsoft.com/office/drawing/2014/main" id="{06B4FF99-1454-D050-71D7-210A7E7A295F}"/>
              </a:ext>
            </a:extLst>
          </p:cNvPr>
          <p:cNvSpPr/>
          <p:nvPr/>
        </p:nvSpPr>
        <p:spPr>
          <a:xfrm>
            <a:off x="9357790" y="6579031"/>
            <a:ext cx="303595" cy="278969"/>
          </a:xfrm>
          <a:prstGeom prst="rect">
            <a:avLst/>
          </a:prstGeom>
          <a:solidFill>
            <a:srgbClr val="527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850" dirty="0">
                <a:latin typeface="+mn-ea"/>
              </a:rPr>
              <a:t>07</a:t>
            </a:r>
            <a:endParaRPr kumimoji="1" lang="ko-Kore-KR" altLang="en-US" sz="850" dirty="0">
              <a:latin typeface="+mn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D6A48928-3C7D-54FE-94AD-C58A4AAD6F3E}"/>
              </a:ext>
            </a:extLst>
          </p:cNvPr>
          <p:cNvGrpSpPr/>
          <p:nvPr/>
        </p:nvGrpSpPr>
        <p:grpSpPr>
          <a:xfrm>
            <a:off x="0" y="1237550"/>
            <a:ext cx="9357790" cy="1146991"/>
            <a:chOff x="0" y="1237550"/>
            <a:chExt cx="9357790" cy="11469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29D4E-FB71-7D49-D40B-643C364C26A2}"/>
                </a:ext>
              </a:extLst>
            </p:cNvPr>
            <p:cNvSpPr txBox="1"/>
            <p:nvPr/>
          </p:nvSpPr>
          <p:spPr>
            <a:xfrm>
              <a:off x="916063" y="1692236"/>
              <a:ext cx="8441727" cy="6923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2000" spc="-133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  안전하고 건강하게 작업하기 위한 작업순서 즉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작업표준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안전작업 절차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,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매뉴얼 등을 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기반으로</a:t>
              </a:r>
              <a:r>
                <a:rPr lang="en-US" altLang="ko-KR" sz="1600" spc="-133" dirty="0">
                  <a:solidFill>
                    <a:prstClr val="black"/>
                  </a:solidFill>
                </a:rPr>
                <a:t> </a:t>
              </a:r>
              <a:r>
                <a:rPr lang="ko-KR" altLang="en-US" sz="1600" spc="-133" dirty="0">
                  <a:solidFill>
                    <a:prstClr val="black"/>
                  </a:solidFill>
                </a:rPr>
                <a:t>현장에 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  <a:p>
              <a:pPr marL="180000">
                <a:lnSpc>
                  <a:spcPct val="130000"/>
                </a:lnSpc>
                <a:buClr>
                  <a:srgbClr val="33CCCC"/>
                </a:buClr>
              </a:pPr>
              <a:r>
                <a:rPr lang="ko-KR" altLang="en-US" sz="1600" spc="-133" dirty="0">
                  <a:solidFill>
                    <a:prstClr val="black"/>
                  </a:solidFill>
                </a:rPr>
                <a:t>적응하기 위해 교육하고 훈련하는 것</a:t>
              </a:r>
              <a:endParaRPr lang="en-US" altLang="ko-KR" sz="1600" spc="-133" dirty="0">
                <a:solidFill>
                  <a:prstClr val="black"/>
                </a:solidFill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D1E13D0-9EA4-738A-8AC7-BF0F0C4460D2}"/>
                </a:ext>
              </a:extLst>
            </p:cNvPr>
            <p:cNvGrpSpPr/>
            <p:nvPr/>
          </p:nvGrpSpPr>
          <p:grpSpPr>
            <a:xfrm>
              <a:off x="0" y="1237550"/>
              <a:ext cx="6482080" cy="571503"/>
              <a:chOff x="0" y="1237550"/>
              <a:chExt cx="6482080" cy="571503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237928F1-C4E6-DE46-E29D-02B94593616C}"/>
                  </a:ext>
                </a:extLst>
              </p:cNvPr>
              <p:cNvGrpSpPr/>
              <p:nvPr/>
            </p:nvGrpSpPr>
            <p:grpSpPr>
              <a:xfrm>
                <a:off x="0" y="1237550"/>
                <a:ext cx="678336" cy="571503"/>
                <a:chOff x="0" y="1376209"/>
                <a:chExt cx="678336" cy="603493"/>
              </a:xfrm>
            </p:grpSpPr>
            <p:grpSp>
              <p:nvGrpSpPr>
                <p:cNvPr id="9" name="그룹 8">
                  <a:extLst>
                    <a:ext uri="{FF2B5EF4-FFF2-40B4-BE49-F238E27FC236}">
                      <a16:creationId xmlns:a16="http://schemas.microsoft.com/office/drawing/2014/main" id="{28D48DF1-6FEC-02A2-ED80-F388E7B737F1}"/>
                    </a:ext>
                  </a:extLst>
                </p:cNvPr>
                <p:cNvGrpSpPr/>
                <p:nvPr/>
              </p:nvGrpSpPr>
              <p:grpSpPr>
                <a:xfrm>
                  <a:off x="0" y="1376209"/>
                  <a:ext cx="666761" cy="603493"/>
                  <a:chOff x="0" y="1649952"/>
                  <a:chExt cx="666761" cy="603493"/>
                </a:xfrm>
              </p:grpSpPr>
              <p:sp>
                <p:nvSpPr>
                  <p:cNvPr id="19" name="모서리가 둥근 직사각형 18">
                    <a:extLst>
                      <a:ext uri="{FF2B5EF4-FFF2-40B4-BE49-F238E27FC236}">
                        <a16:creationId xmlns:a16="http://schemas.microsoft.com/office/drawing/2014/main" id="{ABF31D54-00E0-5D89-ED6B-D5CA580A1CFB}"/>
                      </a:ext>
                    </a:extLst>
                  </p:cNvPr>
                  <p:cNvSpPr/>
                  <p:nvPr/>
                </p:nvSpPr>
                <p:spPr>
                  <a:xfrm>
                    <a:off x="0" y="1649952"/>
                    <a:ext cx="537437" cy="60349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  <p:sp>
                <p:nvSpPr>
                  <p:cNvPr id="20" name="모서리가 둥근 직사각형 19">
                    <a:extLst>
                      <a:ext uri="{FF2B5EF4-FFF2-40B4-BE49-F238E27FC236}">
                        <a16:creationId xmlns:a16="http://schemas.microsoft.com/office/drawing/2014/main" id="{E58C17DF-CA0D-07AB-FBF6-7FED19565E18}"/>
                      </a:ext>
                    </a:extLst>
                  </p:cNvPr>
                  <p:cNvSpPr/>
                  <p:nvPr/>
                </p:nvSpPr>
                <p:spPr>
                  <a:xfrm>
                    <a:off x="129324" y="1649952"/>
                    <a:ext cx="537437" cy="603493"/>
                  </a:xfrm>
                  <a:prstGeom prst="roundRect">
                    <a:avLst>
                      <a:gd name="adj" fmla="val 13043"/>
                    </a:avLst>
                  </a:prstGeom>
                  <a:solidFill>
                    <a:srgbClr val="DD5F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ko-Kore-KR" altLang="en-US"/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3D17DE-FD2C-6DF9-DD04-0B393DEB6705}"/>
                    </a:ext>
                  </a:extLst>
                </p:cNvPr>
                <p:cNvSpPr txBox="1"/>
                <p:nvPr/>
              </p:nvSpPr>
              <p:spPr>
                <a:xfrm>
                  <a:off x="140899" y="1428567"/>
                  <a:ext cx="537437" cy="4875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ko-KR" sz="2400" b="1" spc="-15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3</a:t>
                  </a:r>
                  <a:endParaRPr kumimoji="1" lang="ko-Kore-KR" altLang="en-US" sz="2400" b="1" spc="-15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55D2F8-A54D-B16F-8AED-4C10F53E93D8}"/>
                  </a:ext>
                </a:extLst>
              </p:cNvPr>
              <p:cNvSpPr txBox="1"/>
              <p:nvPr/>
            </p:nvSpPr>
            <p:spPr>
              <a:xfrm>
                <a:off x="781126" y="1299306"/>
                <a:ext cx="5700954" cy="466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안전보건 활동의 첫걸음</a:t>
                </a:r>
                <a:r>
                  <a:rPr kumimoji="1" lang="en-US" altLang="ko-KR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,</a:t>
                </a:r>
                <a:r>
                  <a:rPr kumimoji="1" lang="ko-KR" altLang="en-US" sz="2400" b="1" spc="-150" dirty="0">
                    <a:solidFill>
                      <a:srgbClr val="DD5F84"/>
                    </a:solidFill>
                    <a:latin typeface="+mj-ea"/>
                    <a:ea typeface="+mj-ea"/>
                  </a:rPr>
                  <a:t> 안전보건교육</a:t>
                </a:r>
                <a:endParaRPr kumimoji="1" lang="ko-Kore-KR" altLang="en-US" sz="2400" b="1" spc="-150" dirty="0">
                  <a:solidFill>
                    <a:srgbClr val="DD5F84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4E6520C-639D-3419-EEC4-5AC5F71975AF}"/>
              </a:ext>
            </a:extLst>
          </p:cNvPr>
          <p:cNvGrpSpPr/>
          <p:nvPr/>
        </p:nvGrpSpPr>
        <p:grpSpPr>
          <a:xfrm>
            <a:off x="1122848" y="2432524"/>
            <a:ext cx="7869633" cy="763329"/>
            <a:chOff x="1122848" y="2481164"/>
            <a:chExt cx="7869633" cy="763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15E79D-05C6-4DC9-F51E-A3D2C12A1175}"/>
                </a:ext>
              </a:extLst>
            </p:cNvPr>
            <p:cNvSpPr txBox="1"/>
            <p:nvPr/>
          </p:nvSpPr>
          <p:spPr>
            <a:xfrm>
              <a:off x="1277177" y="2801423"/>
              <a:ext cx="7715304" cy="4430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200" spc="-80" dirty="0">
                  <a:solidFill>
                    <a:schemeClr val="bg1">
                      <a:lumMod val="50000"/>
                    </a:schemeClr>
                  </a:solidFill>
                </a:rPr>
                <a:t>•</a:t>
              </a:r>
              <a:r>
                <a:rPr lang="ko-KR" altLang="en-US" sz="1200" spc="-8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altLang="ko-KR" sz="1200" spc="-80" dirty="0"/>
                <a:t> </a:t>
              </a:r>
              <a:r>
                <a:rPr lang="ko-KR" altLang="en-US" sz="1200" spc="-80" dirty="0"/>
                <a:t>산업안전보건법 제</a:t>
              </a:r>
              <a:r>
                <a:rPr lang="en-US" altLang="ko-KR" sz="1200" spc="-80" dirty="0"/>
                <a:t>29</a:t>
              </a:r>
              <a:r>
                <a:rPr lang="ko-KR" altLang="en-US" sz="1200" spc="-80" dirty="0"/>
                <a:t>조</a:t>
              </a:r>
              <a:r>
                <a:rPr lang="en-US" altLang="ko-KR" sz="1200" spc="-80" dirty="0"/>
                <a:t>(</a:t>
              </a:r>
              <a:r>
                <a:rPr lang="ko-KR" altLang="en-US" sz="1200" spc="-80" dirty="0"/>
                <a:t>근로자에 대한 안전보건교육</a:t>
              </a:r>
              <a:r>
                <a:rPr lang="en-US" altLang="ko-KR" sz="1200" spc="-80" dirty="0"/>
                <a:t>)  </a:t>
              </a:r>
              <a:r>
                <a:rPr lang="ko-KR" altLang="en-US" sz="1200" spc="-80" dirty="0"/>
                <a:t>및 제</a:t>
              </a:r>
              <a:r>
                <a:rPr lang="en-US" altLang="ko-KR" sz="1200" spc="-80" dirty="0"/>
                <a:t>31</a:t>
              </a:r>
              <a:r>
                <a:rPr lang="ko-KR" altLang="en-US" sz="1200" spc="-80" dirty="0"/>
                <a:t>조</a:t>
              </a:r>
              <a:r>
                <a:rPr lang="en-US" altLang="ko-KR" sz="1200" spc="-80" dirty="0"/>
                <a:t>(</a:t>
              </a:r>
              <a:r>
                <a:rPr lang="ko-KR" altLang="en-US" sz="1200" spc="-80" dirty="0"/>
                <a:t>건설업 기초안전보건교육</a:t>
              </a:r>
              <a:r>
                <a:rPr lang="en-US" altLang="ko-KR" sz="1200" spc="-80" dirty="0"/>
                <a:t>)</a:t>
              </a:r>
            </a:p>
            <a:p>
              <a:pPr>
                <a:lnSpc>
                  <a:spcPct val="125000"/>
                </a:lnSpc>
                <a:buClr>
                  <a:srgbClr val="33CCCC"/>
                </a:buClr>
              </a:pPr>
              <a:r>
                <a:rPr lang="en-US" altLang="ko-KR" sz="1200" spc="-80" dirty="0">
                  <a:solidFill>
                    <a:srgbClr val="5276B2"/>
                  </a:solidFill>
                </a:rPr>
                <a:t>•</a:t>
              </a:r>
              <a:r>
                <a:rPr lang="en-US" altLang="ko-KR" sz="1200" spc="-80" dirty="0"/>
                <a:t> </a:t>
              </a:r>
              <a:r>
                <a:rPr lang="ko-KR" altLang="en-US" sz="1200" spc="-80" dirty="0"/>
                <a:t> 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산업안전보건법 시행규칙 제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26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조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(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교육시간 및 교육내용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) 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및 제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28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조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(</a:t>
              </a:r>
              <a:r>
                <a:rPr lang="ko-KR" altLang="en-US" sz="1200" spc="-80" dirty="0">
                  <a:solidFill>
                    <a:srgbClr val="5276B2"/>
                  </a:solidFill>
                </a:rPr>
                <a:t>건설업 기초안전보건교육의 시간∙내용 및 방법 등</a:t>
              </a:r>
              <a:r>
                <a:rPr lang="en-US" altLang="ko-KR" sz="1200" spc="-80" dirty="0">
                  <a:solidFill>
                    <a:srgbClr val="5276B2"/>
                  </a:solidFill>
                </a:rPr>
                <a:t>)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85D196C9-1270-D60D-A779-E13934DE9A73}"/>
                </a:ext>
              </a:extLst>
            </p:cNvPr>
            <p:cNvGrpSpPr/>
            <p:nvPr/>
          </p:nvGrpSpPr>
          <p:grpSpPr>
            <a:xfrm>
              <a:off x="1122848" y="2481164"/>
              <a:ext cx="5917568" cy="270267"/>
              <a:chOff x="1122848" y="2481164"/>
              <a:chExt cx="5917568" cy="27026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458D26-6A7D-25FB-5CDA-E37638C6FA8B}"/>
                  </a:ext>
                </a:extLst>
              </p:cNvPr>
              <p:cNvSpPr txBox="1"/>
              <p:nvPr/>
            </p:nvSpPr>
            <p:spPr>
              <a:xfrm>
                <a:off x="1277177" y="2481164"/>
                <a:ext cx="5763239" cy="2702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33CCCC"/>
                  </a:buClr>
                </a:pPr>
                <a:r>
                  <a:rPr lang="ko-KR" altLang="en-US" sz="1800" b="1" spc="-133" dirty="0">
                    <a:solidFill>
                      <a:srgbClr val="DD5F84"/>
                    </a:solidFill>
                  </a:rPr>
                  <a:t>법에서 정하고 있는 안전보건교육</a:t>
                </a:r>
                <a:endParaRPr lang="en-US" altLang="ko-KR" sz="1800" b="1" spc="-133" dirty="0">
                  <a:solidFill>
                    <a:srgbClr val="DD5F84"/>
                  </a:solidFill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56264215-C20F-7639-B27A-837CA893814B}"/>
                  </a:ext>
                </a:extLst>
              </p:cNvPr>
              <p:cNvSpPr/>
              <p:nvPr/>
            </p:nvSpPr>
            <p:spPr>
              <a:xfrm>
                <a:off x="1122848" y="2486615"/>
                <a:ext cx="55675" cy="234000"/>
              </a:xfrm>
              <a:prstGeom prst="rect">
                <a:avLst/>
              </a:prstGeom>
              <a:solidFill>
                <a:srgbClr val="DD5F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02FAFD9-1F5F-E660-24D8-C3985FCF7A6F}"/>
              </a:ext>
            </a:extLst>
          </p:cNvPr>
          <p:cNvGrpSpPr/>
          <p:nvPr/>
        </p:nvGrpSpPr>
        <p:grpSpPr>
          <a:xfrm>
            <a:off x="396412" y="1"/>
            <a:ext cx="9509588" cy="999741"/>
            <a:chOff x="396412" y="1"/>
            <a:chExt cx="9509588" cy="99974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86D3820-202B-6C5E-9D19-932B3E44CCF6}"/>
                </a:ext>
              </a:extLst>
            </p:cNvPr>
            <p:cNvSpPr/>
            <p:nvPr/>
          </p:nvSpPr>
          <p:spPr>
            <a:xfrm>
              <a:off x="396412" y="1"/>
              <a:ext cx="881895" cy="997505"/>
            </a:xfrm>
            <a:prstGeom prst="rect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5" name="직각 삼각형[R] 14">
              <a:extLst>
                <a:ext uri="{FF2B5EF4-FFF2-40B4-BE49-F238E27FC236}">
                  <a16:creationId xmlns:a16="http://schemas.microsoft.com/office/drawing/2014/main" id="{8D968EA7-70D5-865C-3C07-BCF2058909F9}"/>
                </a:ext>
              </a:extLst>
            </p:cNvPr>
            <p:cNvSpPr/>
            <p:nvPr/>
          </p:nvSpPr>
          <p:spPr>
            <a:xfrm rot="5400000">
              <a:off x="1278307" y="832862"/>
              <a:ext cx="166880" cy="166880"/>
            </a:xfrm>
            <a:prstGeom prst="rtTriangle">
              <a:avLst/>
            </a:prstGeom>
            <a:solidFill>
              <a:srgbClr val="5276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cxnSp>
          <p:nvCxnSpPr>
            <p:cNvPr id="17" name="직선 연결선[R] 16">
              <a:extLst>
                <a:ext uri="{FF2B5EF4-FFF2-40B4-BE49-F238E27FC236}">
                  <a16:creationId xmlns:a16="http://schemas.microsoft.com/office/drawing/2014/main" id="{FADA6381-7D79-BDA0-BC7F-FAB9931A3BC2}"/>
                </a:ext>
              </a:extLst>
            </p:cNvPr>
            <p:cNvCxnSpPr/>
            <p:nvPr/>
          </p:nvCxnSpPr>
          <p:spPr>
            <a:xfrm>
              <a:off x="1278307" y="825367"/>
              <a:ext cx="86276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75F4E9-C012-26BB-8369-B168C1E7F658}"/>
                </a:ext>
              </a:extLst>
            </p:cNvPr>
            <p:cNvSpPr txBox="1"/>
            <p:nvPr/>
          </p:nvSpPr>
          <p:spPr>
            <a:xfrm>
              <a:off x="537437" y="164012"/>
              <a:ext cx="739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ore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0</a:t>
              </a:r>
              <a:r>
                <a:rPr kumimoji="1" lang="en-US" altLang="ko-KR" sz="3600" b="1" spc="-15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kumimoji="1" lang="ko-Kore-KR" altLang="en-US" sz="36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FC46069-DFBC-49F7-96D5-6F647EF60C41}"/>
              </a:ext>
            </a:extLst>
          </p:cNvPr>
          <p:cNvSpPr txBox="1"/>
          <p:nvPr/>
        </p:nvSpPr>
        <p:spPr>
          <a:xfrm>
            <a:off x="1418202" y="225500"/>
            <a:ext cx="56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5276B1"/>
                </a:solidFill>
                <a:latin typeface="Helvetica" pitchFamily="2" charset="0"/>
              </a:rPr>
              <a:t>예비산업인력</a:t>
            </a:r>
            <a:r>
              <a:rPr lang="ko-KR" altLang="en-US" sz="2800" b="1" dirty="0">
                <a:solidFill>
                  <a:srgbClr val="5276B1"/>
                </a:solidFill>
                <a:effectLst/>
                <a:latin typeface="Helvetica" pitchFamily="2" charset="0"/>
              </a:rPr>
              <a:t>의 직장생활</a:t>
            </a:r>
            <a:endParaRPr lang="en-US" altLang="ko-KR" sz="2800" b="1" dirty="0">
              <a:solidFill>
                <a:srgbClr val="5276B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97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1734</TotalTime>
  <Words>7305</Words>
  <Application>Microsoft Office PowerPoint</Application>
  <PresentationFormat>A4 용지(210x297mm)</PresentationFormat>
  <Paragraphs>1389</Paragraphs>
  <Slides>79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79</vt:i4>
      </vt:variant>
    </vt:vector>
  </HeadingPairs>
  <TitlesOfParts>
    <vt:vector size="86" baseType="lpstr">
      <vt:lpstr>NanumGothic</vt:lpstr>
      <vt:lpstr>Arial</vt:lpstr>
      <vt:lpstr>Calibri</vt:lpstr>
      <vt:lpstr>Calibri Light</vt:lpstr>
      <vt:lpstr>Helvetica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Office User</dc:creator>
  <cp:lastModifiedBy>KOSHA_User</cp:lastModifiedBy>
  <cp:revision>656</cp:revision>
  <dcterms:created xsi:type="dcterms:W3CDTF">2024-12-17T00:50:39Z</dcterms:created>
  <dcterms:modified xsi:type="dcterms:W3CDTF">2025-01-09T04:37:14Z</dcterms:modified>
</cp:coreProperties>
</file>